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0"/>
  </p:notesMasterIdLst>
  <p:sldIdLst>
    <p:sldId id="256" r:id="rId2"/>
    <p:sldId id="308" r:id="rId3"/>
    <p:sldId id="303"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304" r:id="rId21"/>
    <p:sldId id="305" r:id="rId22"/>
    <p:sldId id="306"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309" r:id="rId40"/>
    <p:sldId id="290" r:id="rId41"/>
    <p:sldId id="291" r:id="rId42"/>
    <p:sldId id="292" r:id="rId43"/>
    <p:sldId id="293" r:id="rId44"/>
    <p:sldId id="294" r:id="rId45"/>
    <p:sldId id="296" r:id="rId46"/>
    <p:sldId id="297" r:id="rId47"/>
    <p:sldId id="302" r:id="rId48"/>
    <p:sldId id="301" r:id="rId4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CCCCFF"/>
    <a:srgbClr val="CC00CC"/>
    <a:srgbClr val="ADDC44"/>
    <a:srgbClr val="CCFFCC"/>
    <a:srgbClr val="FF0066"/>
    <a:srgbClr val="7878A6"/>
    <a:srgbClr val="CCECFF"/>
    <a:srgbClr val="FFFF66"/>
    <a:srgbClr val="817F9F"/>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Светлый стиль 3 - акцент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06799F8-075E-4A3A-A7F6-7FBC6576F1A4}" styleName="Стиль из темы 2 - акцент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7" autoAdjust="0"/>
    <p:restoredTop sz="84300" autoAdjust="0"/>
  </p:normalViewPr>
  <p:slideViewPr>
    <p:cSldViewPr>
      <p:cViewPr varScale="1">
        <p:scale>
          <a:sx n="74" d="100"/>
          <a:sy n="74" d="100"/>
        </p:scale>
        <p:origin x="-1546" y="-7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C22158-F58E-496F-BE6F-75F2A11B6B02}" type="doc">
      <dgm:prSet loTypeId="urn:microsoft.com/office/officeart/2005/8/layout/pyramid2" loCatId="list" qsTypeId="urn:microsoft.com/office/officeart/2005/8/quickstyle/simple3" qsCatId="simple" csTypeId="urn:microsoft.com/office/officeart/2005/8/colors/accent1_2" csCatId="accent1" phldr="1"/>
      <dgm:spPr/>
      <dgm:t>
        <a:bodyPr/>
        <a:lstStyle/>
        <a:p>
          <a:endParaRPr lang="ru-RU"/>
        </a:p>
      </dgm:t>
    </dgm:pt>
    <dgm:pt modelId="{5B9133D9-8E3D-4B49-8188-4B1BA2782185}">
      <dgm:prSet custT="1"/>
      <dgm:spPr>
        <a:solidFill>
          <a:schemeClr val="bg2">
            <a:alpha val="90000"/>
          </a:schemeClr>
        </a:solidFill>
      </dgm:spPr>
      <dgm:t>
        <a:bodyPr/>
        <a:lstStyle/>
        <a:p>
          <a:pPr rtl="0"/>
          <a:r>
            <a:rPr lang="ru-RU" sz="1400" b="1" u="sng" dirty="0" smtClean="0">
              <a:solidFill>
                <a:srgbClr val="FF0000"/>
              </a:solidFill>
              <a:latin typeface="Times New Roman" pitchFamily="18" charset="0"/>
              <a:cs typeface="Times New Roman" pitchFamily="18" charset="0"/>
            </a:rPr>
            <a:t>НАЛОГОВЫЕ:</a:t>
          </a:r>
          <a:r>
            <a:rPr lang="ru-RU" sz="1200" b="1" dirty="0" smtClean="0">
              <a:latin typeface="Times New Roman" pitchFamily="18" charset="0"/>
              <a:cs typeface="Times New Roman" pitchFamily="18" charset="0"/>
            </a:rPr>
            <a:t> </a:t>
          </a:r>
          <a:r>
            <a:rPr lang="ru-RU" sz="1200" b="0" dirty="0" smtClean="0">
              <a:latin typeface="Times New Roman" pitchFamily="18" charset="0"/>
              <a:cs typeface="Times New Roman" pitchFamily="18" charset="0"/>
            </a:rPr>
            <a:t>доходы от предусмотренных законодательством Российской Федерации налогов и сборов</a:t>
          </a:r>
          <a:endParaRPr lang="ru-RU" sz="1200" b="0" dirty="0">
            <a:latin typeface="Times New Roman" pitchFamily="18" charset="0"/>
            <a:cs typeface="Times New Roman" pitchFamily="18" charset="0"/>
          </a:endParaRPr>
        </a:p>
      </dgm:t>
    </dgm:pt>
    <dgm:pt modelId="{4605D0E4-D07A-4E31-A361-8DA8F7C1C61C}" type="parTrans" cxnId="{9FBBFE38-4B74-47E3-A87C-2D34F03050C1}">
      <dgm:prSet/>
      <dgm:spPr/>
      <dgm:t>
        <a:bodyPr/>
        <a:lstStyle/>
        <a:p>
          <a:endParaRPr lang="ru-RU"/>
        </a:p>
      </dgm:t>
    </dgm:pt>
    <dgm:pt modelId="{5B4E11A3-3A31-4A62-BCA9-3876758FE117}" type="sibTrans" cxnId="{9FBBFE38-4B74-47E3-A87C-2D34F03050C1}">
      <dgm:prSet/>
      <dgm:spPr/>
      <dgm:t>
        <a:bodyPr/>
        <a:lstStyle/>
        <a:p>
          <a:endParaRPr lang="ru-RU"/>
        </a:p>
      </dgm:t>
    </dgm:pt>
    <dgm:pt modelId="{61859FE4-0494-4B55-B2D7-0D9A57D2E5FB}">
      <dgm:prSet custT="1"/>
      <dgm:spPr>
        <a:solidFill>
          <a:srgbClr val="CCCCFF">
            <a:alpha val="90000"/>
          </a:srgbClr>
        </a:solidFill>
      </dgm:spPr>
      <dgm:t>
        <a:bodyPr/>
        <a:lstStyle/>
        <a:p>
          <a:r>
            <a:rPr lang="ru-RU" sz="1400" b="1" u="sng" dirty="0" smtClean="0">
              <a:solidFill>
                <a:srgbClr val="FF0000"/>
              </a:solidFill>
              <a:effectLst/>
              <a:latin typeface="Times New Roman" pitchFamily="18" charset="0"/>
              <a:cs typeface="Times New Roman" pitchFamily="18" charset="0"/>
            </a:rPr>
            <a:t>НЕНАЛОГОВЫЕ:</a:t>
          </a:r>
          <a:r>
            <a:rPr lang="ru-RU" sz="1200" b="1"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 </a:t>
          </a:r>
          <a:r>
            <a:rPr lang="ru-RU" sz="1200" b="0" dirty="0" smtClean="0">
              <a:solidFill>
                <a:schemeClr val="tx1"/>
              </a:solidFill>
              <a:latin typeface="Times New Roman" pitchFamily="18" charset="0"/>
              <a:cs typeface="Times New Roman" pitchFamily="18" charset="0"/>
            </a:rPr>
            <a:t>доходы от использования муниципального имущества и природных ресурсов, штрафы, санкции </a:t>
          </a:r>
          <a:endParaRPr lang="ru-RU" sz="1200" b="0" dirty="0">
            <a:solidFill>
              <a:schemeClr val="tx1"/>
            </a:solidFill>
            <a:latin typeface="Times New Roman" pitchFamily="18" charset="0"/>
            <a:cs typeface="Times New Roman" pitchFamily="18" charset="0"/>
          </a:endParaRPr>
        </a:p>
      </dgm:t>
    </dgm:pt>
    <dgm:pt modelId="{5FF8D773-7009-49AD-BB38-389555D4D4A7}" type="parTrans" cxnId="{2184C7FC-233D-46D1-8109-B41E48100365}">
      <dgm:prSet/>
      <dgm:spPr/>
      <dgm:t>
        <a:bodyPr/>
        <a:lstStyle/>
        <a:p>
          <a:endParaRPr lang="ru-RU"/>
        </a:p>
      </dgm:t>
    </dgm:pt>
    <dgm:pt modelId="{1A2CB1BD-2C64-410F-8263-C62EE1B299B1}" type="sibTrans" cxnId="{2184C7FC-233D-46D1-8109-B41E48100365}">
      <dgm:prSet/>
      <dgm:spPr/>
      <dgm:t>
        <a:bodyPr/>
        <a:lstStyle/>
        <a:p>
          <a:endParaRPr lang="ru-RU"/>
        </a:p>
      </dgm:t>
    </dgm:pt>
    <dgm:pt modelId="{9CB13310-1C5C-444F-96F7-BEF852344BCC}">
      <dgm:prSet custT="1"/>
      <dgm:spPr>
        <a:solidFill>
          <a:srgbClr val="CCFFCC">
            <a:alpha val="90000"/>
          </a:srgbClr>
        </a:solidFill>
      </dgm:spPr>
      <dgm:t>
        <a:bodyPr/>
        <a:lstStyle/>
        <a:p>
          <a:r>
            <a:rPr lang="ru-RU" sz="1400" b="1" u="sng" dirty="0" smtClean="0">
              <a:solidFill>
                <a:srgbClr val="FF0000"/>
              </a:solidFill>
              <a:effectLst/>
              <a:latin typeface="Times New Roman" pitchFamily="18" charset="0"/>
              <a:cs typeface="Times New Roman" pitchFamily="18" charset="0"/>
            </a:rPr>
            <a:t>БЕЗВОЗМЕЗДНЫЕ:</a:t>
          </a:r>
          <a:r>
            <a:rPr lang="ru-RU" sz="1200" b="0" dirty="0" smtClean="0">
              <a:solidFill>
                <a:srgbClr val="003366"/>
              </a:solidFill>
              <a:effectLst/>
              <a:latin typeface="Times New Roman" pitchFamily="18" charset="0"/>
              <a:cs typeface="Times New Roman" pitchFamily="18" charset="0"/>
            </a:rPr>
            <a:t> </a:t>
          </a:r>
          <a:r>
            <a:rPr lang="ru-RU" sz="1200" b="0" dirty="0" smtClean="0">
              <a:solidFill>
                <a:schemeClr val="tx1"/>
              </a:solidFill>
              <a:effectLst/>
              <a:latin typeface="Times New Roman" pitchFamily="18" charset="0"/>
              <a:cs typeface="Times New Roman" pitchFamily="18" charset="0"/>
            </a:rPr>
            <a:t>средства федерального и областного бюджетов, поступления от  муниципальных организаций, а также перечисления физических и юридических лиц</a:t>
          </a:r>
          <a:endParaRPr lang="ru-RU" sz="1200" b="0" dirty="0">
            <a:solidFill>
              <a:schemeClr val="tx1"/>
            </a:solidFill>
            <a:effectLst/>
            <a:latin typeface="Times New Roman" pitchFamily="18" charset="0"/>
            <a:cs typeface="Times New Roman" pitchFamily="18" charset="0"/>
          </a:endParaRPr>
        </a:p>
      </dgm:t>
    </dgm:pt>
    <dgm:pt modelId="{D0E0D964-F347-4E02-A423-94FD30532F63}" type="parTrans" cxnId="{7523C30B-4FCE-412F-9C76-92681FE7EA3B}">
      <dgm:prSet/>
      <dgm:spPr/>
      <dgm:t>
        <a:bodyPr/>
        <a:lstStyle/>
        <a:p>
          <a:endParaRPr lang="ru-RU"/>
        </a:p>
      </dgm:t>
    </dgm:pt>
    <dgm:pt modelId="{D008778B-712B-4C13-936D-C63B3F7A865B}" type="sibTrans" cxnId="{7523C30B-4FCE-412F-9C76-92681FE7EA3B}">
      <dgm:prSet/>
      <dgm:spPr/>
      <dgm:t>
        <a:bodyPr/>
        <a:lstStyle/>
        <a:p>
          <a:endParaRPr lang="ru-RU"/>
        </a:p>
      </dgm:t>
    </dgm:pt>
    <dgm:pt modelId="{09DAAD2C-1E2B-424A-844F-71514807DCDB}" type="pres">
      <dgm:prSet presAssocID="{75C22158-F58E-496F-BE6F-75F2A11B6B02}" presName="compositeShape" presStyleCnt="0">
        <dgm:presLayoutVars>
          <dgm:dir/>
          <dgm:resizeHandles/>
        </dgm:presLayoutVars>
      </dgm:prSet>
      <dgm:spPr/>
      <dgm:t>
        <a:bodyPr/>
        <a:lstStyle/>
        <a:p>
          <a:endParaRPr lang="ru-RU"/>
        </a:p>
      </dgm:t>
    </dgm:pt>
    <dgm:pt modelId="{867C26C6-7482-49D1-92D9-8F02ED22DCD8}" type="pres">
      <dgm:prSet presAssocID="{75C22158-F58E-496F-BE6F-75F2A11B6B02}" presName="pyramid" presStyleLbl="node1" presStyleIdx="0" presStyleCnt="1" custScaleX="158796" custLinFactNeighborX="1796" custLinFactNeighborY="-1299"/>
      <dgm:spPr>
        <a:gradFill rotWithShape="0">
          <a:gsLst>
            <a:gs pos="0">
              <a:schemeClr val="bg2"/>
            </a:gs>
            <a:gs pos="35000">
              <a:schemeClr val="accent2">
                <a:lumMod val="20000"/>
                <a:lumOff val="80000"/>
              </a:schemeClr>
            </a:gs>
            <a:gs pos="100000">
              <a:schemeClr val="accent6">
                <a:lumMod val="40000"/>
                <a:lumOff val="60000"/>
              </a:schemeClr>
            </a:gs>
          </a:gsLst>
        </a:gradFill>
      </dgm:spPr>
    </dgm:pt>
    <dgm:pt modelId="{15799382-0828-4796-A63A-E08303B94AF0}" type="pres">
      <dgm:prSet presAssocID="{75C22158-F58E-496F-BE6F-75F2A11B6B02}" presName="theList" presStyleCnt="0"/>
      <dgm:spPr/>
    </dgm:pt>
    <dgm:pt modelId="{A2302658-DB9C-43B6-BE20-960A448A8A6D}" type="pres">
      <dgm:prSet presAssocID="{5B9133D9-8E3D-4B49-8188-4B1BA2782185}" presName="aNode" presStyleLbl="fgAcc1" presStyleIdx="0" presStyleCnt="3" custScaleX="154070" custScaleY="73033" custLinFactNeighborX="-48753" custLinFactNeighborY="50280">
        <dgm:presLayoutVars>
          <dgm:bulletEnabled val="1"/>
        </dgm:presLayoutVars>
      </dgm:prSet>
      <dgm:spPr/>
      <dgm:t>
        <a:bodyPr/>
        <a:lstStyle/>
        <a:p>
          <a:endParaRPr lang="ru-RU"/>
        </a:p>
      </dgm:t>
    </dgm:pt>
    <dgm:pt modelId="{D2A0F403-BE26-40CA-8053-C2D4E4D75C22}" type="pres">
      <dgm:prSet presAssocID="{5B9133D9-8E3D-4B49-8188-4B1BA2782185}" presName="aSpace" presStyleCnt="0"/>
      <dgm:spPr/>
    </dgm:pt>
    <dgm:pt modelId="{70150AD9-9590-40ED-B967-40C085FAB28E}" type="pres">
      <dgm:prSet presAssocID="{61859FE4-0494-4B55-B2D7-0D9A57D2E5FB}" presName="aNode" presStyleLbl="fgAcc1" presStyleIdx="1" presStyleCnt="3" custScaleX="161467" custScaleY="63452" custLinFactNeighborX="-527" custLinFactNeighborY="84708">
        <dgm:presLayoutVars>
          <dgm:bulletEnabled val="1"/>
        </dgm:presLayoutVars>
      </dgm:prSet>
      <dgm:spPr/>
      <dgm:t>
        <a:bodyPr/>
        <a:lstStyle/>
        <a:p>
          <a:endParaRPr lang="ru-RU"/>
        </a:p>
      </dgm:t>
    </dgm:pt>
    <dgm:pt modelId="{3193A84B-AC69-4727-AF68-E0A9635417D5}" type="pres">
      <dgm:prSet presAssocID="{61859FE4-0494-4B55-B2D7-0D9A57D2E5FB}" presName="aSpace" presStyleCnt="0"/>
      <dgm:spPr/>
    </dgm:pt>
    <dgm:pt modelId="{6A9A1275-A4E3-4CF6-952F-DB4A3C0A6E84}" type="pres">
      <dgm:prSet presAssocID="{9CB13310-1C5C-444F-96F7-BEF852344BCC}" presName="aNode" presStyleLbl="fgAcc1" presStyleIdx="2" presStyleCnt="3" custScaleX="170730" custScaleY="68400" custLinFactNeighborX="-84951" custLinFactNeighborY="97780">
        <dgm:presLayoutVars>
          <dgm:bulletEnabled val="1"/>
        </dgm:presLayoutVars>
      </dgm:prSet>
      <dgm:spPr/>
      <dgm:t>
        <a:bodyPr/>
        <a:lstStyle/>
        <a:p>
          <a:endParaRPr lang="ru-RU"/>
        </a:p>
      </dgm:t>
    </dgm:pt>
    <dgm:pt modelId="{B9FF3B03-6BF0-4119-B866-2C60C1C9D8BD}" type="pres">
      <dgm:prSet presAssocID="{9CB13310-1C5C-444F-96F7-BEF852344BCC}" presName="aSpace" presStyleCnt="0"/>
      <dgm:spPr/>
    </dgm:pt>
  </dgm:ptLst>
  <dgm:cxnLst>
    <dgm:cxn modelId="{BF18E890-E06B-4D98-B3E4-E86EE727F95D}" type="presOf" srcId="{75C22158-F58E-496F-BE6F-75F2A11B6B02}" destId="{09DAAD2C-1E2B-424A-844F-71514807DCDB}" srcOrd="0" destOrd="0" presId="urn:microsoft.com/office/officeart/2005/8/layout/pyramid2"/>
    <dgm:cxn modelId="{57EA197A-1C1D-4DD8-8124-BC2EC447AFAA}" type="presOf" srcId="{61859FE4-0494-4B55-B2D7-0D9A57D2E5FB}" destId="{70150AD9-9590-40ED-B967-40C085FAB28E}" srcOrd="0" destOrd="0" presId="urn:microsoft.com/office/officeart/2005/8/layout/pyramid2"/>
    <dgm:cxn modelId="{2184C7FC-233D-46D1-8109-B41E48100365}" srcId="{75C22158-F58E-496F-BE6F-75F2A11B6B02}" destId="{61859FE4-0494-4B55-B2D7-0D9A57D2E5FB}" srcOrd="1" destOrd="0" parTransId="{5FF8D773-7009-49AD-BB38-389555D4D4A7}" sibTransId="{1A2CB1BD-2C64-410F-8263-C62EE1B299B1}"/>
    <dgm:cxn modelId="{D6C4C204-EB34-484B-9C6D-FDC4C7DE5E4F}" type="presOf" srcId="{5B9133D9-8E3D-4B49-8188-4B1BA2782185}" destId="{A2302658-DB9C-43B6-BE20-960A448A8A6D}" srcOrd="0" destOrd="0" presId="urn:microsoft.com/office/officeart/2005/8/layout/pyramid2"/>
    <dgm:cxn modelId="{9FBBFE38-4B74-47E3-A87C-2D34F03050C1}" srcId="{75C22158-F58E-496F-BE6F-75F2A11B6B02}" destId="{5B9133D9-8E3D-4B49-8188-4B1BA2782185}" srcOrd="0" destOrd="0" parTransId="{4605D0E4-D07A-4E31-A361-8DA8F7C1C61C}" sibTransId="{5B4E11A3-3A31-4A62-BCA9-3876758FE117}"/>
    <dgm:cxn modelId="{1B05CD95-58E9-40E5-A714-4398ABBC4763}" type="presOf" srcId="{9CB13310-1C5C-444F-96F7-BEF852344BCC}" destId="{6A9A1275-A4E3-4CF6-952F-DB4A3C0A6E84}" srcOrd="0" destOrd="0" presId="urn:microsoft.com/office/officeart/2005/8/layout/pyramid2"/>
    <dgm:cxn modelId="{7523C30B-4FCE-412F-9C76-92681FE7EA3B}" srcId="{75C22158-F58E-496F-BE6F-75F2A11B6B02}" destId="{9CB13310-1C5C-444F-96F7-BEF852344BCC}" srcOrd="2" destOrd="0" parTransId="{D0E0D964-F347-4E02-A423-94FD30532F63}" sibTransId="{D008778B-712B-4C13-936D-C63B3F7A865B}"/>
    <dgm:cxn modelId="{EE2F73A5-BA0A-4B14-852F-A1533F114669}" type="presParOf" srcId="{09DAAD2C-1E2B-424A-844F-71514807DCDB}" destId="{867C26C6-7482-49D1-92D9-8F02ED22DCD8}" srcOrd="0" destOrd="0" presId="urn:microsoft.com/office/officeart/2005/8/layout/pyramid2"/>
    <dgm:cxn modelId="{FC45AAA2-5A51-4E5D-A5DE-47CF6A5C49B9}" type="presParOf" srcId="{09DAAD2C-1E2B-424A-844F-71514807DCDB}" destId="{15799382-0828-4796-A63A-E08303B94AF0}" srcOrd="1" destOrd="0" presId="urn:microsoft.com/office/officeart/2005/8/layout/pyramid2"/>
    <dgm:cxn modelId="{CC84A78C-5250-4460-AB50-D5EC330AA9C6}" type="presParOf" srcId="{15799382-0828-4796-A63A-E08303B94AF0}" destId="{A2302658-DB9C-43B6-BE20-960A448A8A6D}" srcOrd="0" destOrd="0" presId="urn:microsoft.com/office/officeart/2005/8/layout/pyramid2"/>
    <dgm:cxn modelId="{BC9E8BC7-C485-412C-921B-80693A166E9A}" type="presParOf" srcId="{15799382-0828-4796-A63A-E08303B94AF0}" destId="{D2A0F403-BE26-40CA-8053-C2D4E4D75C22}" srcOrd="1" destOrd="0" presId="urn:microsoft.com/office/officeart/2005/8/layout/pyramid2"/>
    <dgm:cxn modelId="{06E151B8-552C-45C5-A24E-A0EF2A03BF83}" type="presParOf" srcId="{15799382-0828-4796-A63A-E08303B94AF0}" destId="{70150AD9-9590-40ED-B967-40C085FAB28E}" srcOrd="2" destOrd="0" presId="urn:microsoft.com/office/officeart/2005/8/layout/pyramid2"/>
    <dgm:cxn modelId="{CAEA759E-B277-4150-9E59-C77B13ED5CCB}" type="presParOf" srcId="{15799382-0828-4796-A63A-E08303B94AF0}" destId="{3193A84B-AC69-4727-AF68-E0A9635417D5}" srcOrd="3" destOrd="0" presId="urn:microsoft.com/office/officeart/2005/8/layout/pyramid2"/>
    <dgm:cxn modelId="{8F932577-168F-4351-BA87-8B7151296015}" type="presParOf" srcId="{15799382-0828-4796-A63A-E08303B94AF0}" destId="{6A9A1275-A4E3-4CF6-952F-DB4A3C0A6E84}" srcOrd="4" destOrd="0" presId="urn:microsoft.com/office/officeart/2005/8/layout/pyramid2"/>
    <dgm:cxn modelId="{A795A85D-8A3D-4C09-AAAE-9614E8C67933}" type="presParOf" srcId="{15799382-0828-4796-A63A-E08303B94AF0}" destId="{B9FF3B03-6BF0-4119-B866-2C60C1C9D8BD}" srcOrd="5" destOrd="0" presId="urn:microsoft.com/office/officeart/2005/8/layout/pyramid2"/>
  </dgm:cxnLst>
  <dgm:bg/>
  <dgm:whole/>
</dgm:dataModel>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04F86F-0399-47BA-9EC0-78BD9A313D21}" type="datetimeFigureOut">
              <a:rPr lang="ru-RU" smtClean="0"/>
              <a:pPr/>
              <a:t>25.03.2026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6AF4E4-BC35-45EB-9BD6-F87AD4259F9F}"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F26AF4E4-BC35-45EB-9BD6-F87AD4259F9F}" type="slidenum">
              <a:rPr lang="ru-RU" smtClean="0"/>
              <a:pPr/>
              <a:t>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5B106E36-FD25-4E2D-B0AA-010F637433A0}" type="datetimeFigureOut">
              <a:rPr lang="ru-RU" smtClean="0"/>
              <a:pPr/>
              <a:t>25.03.2026</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25.03.2026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25.03.2026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25.03.2026</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5B106E36-FD25-4E2D-B0AA-010F637433A0}" type="datetimeFigureOut">
              <a:rPr lang="ru-RU" smtClean="0"/>
              <a:pPr/>
              <a:t>25.03.2026</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725C68B6-61C2-468F-89AB-4B9F7531AA6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5B106E36-FD25-4E2D-B0AA-010F637433A0}" type="datetimeFigureOut">
              <a:rPr lang="ru-RU" smtClean="0"/>
              <a:pPr/>
              <a:t>25.03.2026</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5B106E36-FD25-4E2D-B0AA-010F637433A0}" type="datetimeFigureOut">
              <a:rPr lang="ru-RU" smtClean="0"/>
              <a:pPr/>
              <a:t>25.03.2026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725C68B6-61C2-468F-89AB-4B9F7531AA6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5B106E36-FD25-4E2D-B0AA-010F637433A0}" type="datetimeFigureOut">
              <a:rPr lang="ru-RU" smtClean="0"/>
              <a:pPr/>
              <a:t>25.03.2026</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25.03.2026</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5B106E36-FD25-4E2D-B0AA-010F637433A0}" type="datetimeFigureOut">
              <a:rPr lang="ru-RU" smtClean="0"/>
              <a:pPr/>
              <a:t>25.03.2026</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5B106E36-FD25-4E2D-B0AA-010F637433A0}" type="datetimeFigureOut">
              <a:rPr lang="ru-RU" smtClean="0"/>
              <a:pPr/>
              <a:t>25.03.2026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725C68B6-61C2-468F-89AB-4B9F7531AA6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B106E36-FD25-4E2D-B0AA-010F637433A0}" type="datetimeFigureOut">
              <a:rPr lang="ru-RU" smtClean="0"/>
              <a:pPr/>
              <a:t>25.03.2026</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725C68B6-61C2-468F-89AB-4B9F7531AA6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3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gif"/><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4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emf"/><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4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2.xml"/><Relationship Id="rId4" Type="http://schemas.openxmlformats.org/officeDocument/2006/relationships/image" Target="../media/image48.jpeg"/></Relationships>
</file>

<file path=ppt/slides/_rels/slide4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diagramColors" Target="../diagrams/colors1.xml"/><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4357694"/>
            <a:ext cx="8458200" cy="1785950"/>
          </a:xfrm>
        </p:spPr>
        <p:txBody>
          <a:bodyPr anchor="ctr">
            <a:normAutofit fontScale="90000"/>
          </a:bodyPr>
          <a:lstStyle/>
          <a:p>
            <a:pPr algn="ctr"/>
            <a:r>
              <a:rPr lang="ru-RU" sz="2700" dirty="0" smtClean="0">
                <a:solidFill>
                  <a:srgbClr val="FF0000"/>
                </a:solidFill>
              </a:rPr>
              <a:t>К РЕШЕНИЮ ПРЕДСТАВИТЕЛЬНОГО СОБРНИЯ ЛЬГОВСКОГО РАЙОНА КУРСКОЙ ОБЛАСТИ ОТ </a:t>
            </a:r>
            <a:r>
              <a:rPr lang="ru-RU" sz="2700" dirty="0" smtClean="0">
                <a:solidFill>
                  <a:srgbClr val="FF0000"/>
                </a:solidFill>
              </a:rPr>
              <a:t>24.03.2026 </a:t>
            </a:r>
            <a:r>
              <a:rPr lang="ru-RU" sz="2700" dirty="0" smtClean="0">
                <a:solidFill>
                  <a:srgbClr val="FF0000"/>
                </a:solidFill>
              </a:rPr>
              <a:t>Г. </a:t>
            </a:r>
            <a:r>
              <a:rPr lang="ru-RU" sz="2700" dirty="0" smtClean="0">
                <a:solidFill>
                  <a:srgbClr val="FF0000"/>
                </a:solidFill>
              </a:rPr>
              <a:t>№205</a:t>
            </a:r>
            <a:r>
              <a:rPr lang="ru-RU" sz="2700" dirty="0" smtClean="0">
                <a:solidFill>
                  <a:srgbClr val="FF0000"/>
                </a:solidFill>
              </a:rPr>
              <a:t/>
            </a:r>
            <a:br>
              <a:rPr lang="ru-RU" sz="2700" dirty="0" smtClean="0">
                <a:solidFill>
                  <a:srgbClr val="FF0000"/>
                </a:solidFill>
              </a:rPr>
            </a:br>
            <a:r>
              <a:rPr lang="ru-RU" sz="2700" dirty="0" smtClean="0">
                <a:solidFill>
                  <a:srgbClr val="FF0000"/>
                </a:solidFill>
              </a:rPr>
              <a:t>«</a:t>
            </a:r>
            <a:r>
              <a:rPr lang="ru-RU" sz="2400" b="1" dirty="0" smtClean="0">
                <a:solidFill>
                  <a:srgbClr val="FF0000"/>
                </a:solidFill>
              </a:rPr>
              <a:t>Об утверждении проекта решения Представительного Собрания Льговского района  Курской области «Об исполнении бюджета муниципального района «Льговский район» Курской области за 2025 год» и проведении публичных слушаний по его обсуждению»</a:t>
            </a:r>
            <a:endParaRPr lang="ru-RU" dirty="0">
              <a:solidFill>
                <a:srgbClr val="FF0000"/>
              </a:solidFill>
            </a:endParaRPr>
          </a:p>
        </p:txBody>
      </p:sp>
      <p:sp>
        <p:nvSpPr>
          <p:cNvPr id="3" name="Подзаголовок 2"/>
          <p:cNvSpPr>
            <a:spLocks noGrp="1"/>
          </p:cNvSpPr>
          <p:nvPr>
            <p:ph type="subTitle" idx="1"/>
          </p:nvPr>
        </p:nvSpPr>
        <p:spPr>
          <a:xfrm>
            <a:off x="428596" y="714356"/>
            <a:ext cx="8458200" cy="914400"/>
          </a:xfrm>
        </p:spPr>
        <p:txBody>
          <a:bodyPr>
            <a:normAutofit/>
          </a:bodyPr>
          <a:lstStyle/>
          <a:p>
            <a:pPr algn="ctr"/>
            <a:r>
              <a:rPr lang="ru-RU" sz="5400" dirty="0" smtClean="0">
                <a:solidFill>
                  <a:srgbClr val="7030A0"/>
                </a:solidFill>
              </a:rPr>
              <a:t>БЮДЖЕТ ДЛЯ ГРАЖДАН</a:t>
            </a:r>
            <a:endParaRPr lang="ru-RU" sz="5400" dirty="0">
              <a:solidFill>
                <a:srgbClr val="7030A0"/>
              </a:solidFill>
            </a:endParaRPr>
          </a:p>
        </p:txBody>
      </p:sp>
      <p:pic>
        <p:nvPicPr>
          <p:cNvPr id="4" name="Picture 16" descr="1116660"/>
          <p:cNvPicPr>
            <a:picLocks noChangeAspect="1" noChangeArrowheads="1"/>
          </p:cNvPicPr>
          <p:nvPr/>
        </p:nvPicPr>
        <p:blipFill>
          <a:blip r:embed="rId2" cstate="print"/>
          <a:srcRect/>
          <a:stretch>
            <a:fillRect/>
          </a:stretch>
        </p:blipFill>
        <p:spPr bwMode="auto">
          <a:xfrm rot="21420000">
            <a:off x="464530" y="2207042"/>
            <a:ext cx="2480513" cy="1438187"/>
          </a:xfrm>
          <a:prstGeom prst="rect">
            <a:avLst/>
          </a:prstGeom>
          <a:noFill/>
          <a:ln w="9525">
            <a:noFill/>
            <a:miter lim="800000"/>
            <a:headEnd/>
            <a:tailEnd/>
          </a:ln>
          <a:scene3d>
            <a:camera prst="orthographicFront">
              <a:rot lat="0" lon="0" rev="0"/>
            </a:camera>
            <a:lightRig rig="threePt" dir="t">
              <a:rot lat="0" lon="0" rev="0"/>
            </a:lightRig>
          </a:scene3d>
          <a:sp3d>
            <a:bevelT w="0" h="0"/>
            <a:bevelB w="0" h="0"/>
          </a:sp3d>
        </p:spPr>
      </p:pic>
      <p:pic>
        <p:nvPicPr>
          <p:cNvPr id="5" name="Picture 4"/>
          <p:cNvPicPr>
            <a:picLocks noChangeAspect="1" noChangeArrowheads="1"/>
          </p:cNvPicPr>
          <p:nvPr/>
        </p:nvPicPr>
        <p:blipFill>
          <a:blip r:embed="rId3"/>
          <a:srcRect/>
          <a:stretch>
            <a:fillRect/>
          </a:stretch>
        </p:blipFill>
        <p:spPr bwMode="auto">
          <a:xfrm>
            <a:off x="3714744" y="2071678"/>
            <a:ext cx="1513427" cy="1571636"/>
          </a:xfrm>
          <a:prstGeom prst="rect">
            <a:avLst/>
          </a:prstGeom>
          <a:noFill/>
          <a:ln w="9525">
            <a:noFill/>
            <a:miter lim="800000"/>
            <a:headEnd/>
            <a:tailEnd/>
          </a:ln>
          <a:effectLst/>
        </p:spPr>
      </p:pic>
      <p:pic>
        <p:nvPicPr>
          <p:cNvPr id="6" name="Picture 5"/>
          <p:cNvPicPr>
            <a:picLocks noChangeAspect="1" noChangeArrowheads="1"/>
          </p:cNvPicPr>
          <p:nvPr/>
        </p:nvPicPr>
        <p:blipFill>
          <a:blip r:embed="rId4"/>
          <a:srcRect/>
          <a:stretch>
            <a:fillRect/>
          </a:stretch>
        </p:blipFill>
        <p:spPr bwMode="auto">
          <a:xfrm rot="300000">
            <a:off x="5997627" y="2330262"/>
            <a:ext cx="2718918" cy="145930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Рисунок 22"/>
          <p:cNvPicPr/>
          <p:nvPr/>
        </p:nvPicPr>
        <p:blipFill>
          <a:blip r:embed="rId2"/>
          <a:srcRect/>
          <a:stretch>
            <a:fillRect/>
          </a:stretch>
        </p:blipFill>
        <p:spPr bwMode="auto">
          <a:xfrm>
            <a:off x="428596" y="357166"/>
            <a:ext cx="8215370" cy="5929354"/>
          </a:xfrm>
          <a:prstGeom prst="rect">
            <a:avLst/>
          </a:prstGeom>
          <a:noFill/>
        </p:spPr>
      </p:pic>
      <p:sp>
        <p:nvSpPr>
          <p:cNvPr id="26" name="Выноска со стрелкой вниз 25"/>
          <p:cNvSpPr/>
          <p:nvPr/>
        </p:nvSpPr>
        <p:spPr bwMode="auto">
          <a:xfrm>
            <a:off x="1071538" y="1714488"/>
            <a:ext cx="1714512" cy="687705"/>
          </a:xfrm>
          <a:prstGeom prst="downArrowCallout">
            <a:avLst/>
          </a:prstGeom>
          <a:solidFill>
            <a:schemeClr val="accent2">
              <a:lumMod val="40000"/>
              <a:lumOff val="60000"/>
            </a:schemeClr>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wrap="square" anchor="ctr" anchorCtr="1"/>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defTabSz="1082675">
              <a:defRPr/>
            </a:pPr>
            <a:r>
              <a:rPr lang="ru-RU" sz="1000" dirty="0">
                <a:solidFill>
                  <a:schemeClr val="tx2"/>
                </a:solidFill>
                <a:latin typeface="Times New Roman" pitchFamily="18" charset="0"/>
              </a:rPr>
              <a:t>Доходы бюджета всего – </a:t>
            </a:r>
            <a:r>
              <a:rPr lang="ru-RU" sz="1000" b="1" kern="1200" dirty="0">
                <a:solidFill>
                  <a:schemeClr val="tx2"/>
                </a:solidFill>
                <a:latin typeface="Times New Roman" pitchFamily="18" charset="0"/>
                <a:ea typeface="+mn-ea"/>
                <a:cs typeface="Times New Roman" pitchFamily="18" charset="0"/>
              </a:rPr>
              <a:t>562 191 813,62 </a:t>
            </a:r>
            <a:r>
              <a:rPr lang="ru-RU" sz="1000" dirty="0">
                <a:solidFill>
                  <a:schemeClr val="tx2"/>
                </a:solidFill>
                <a:latin typeface="Times New Roman" pitchFamily="18" charset="0"/>
                <a:cs typeface="Times New Roman" pitchFamily="18" charset="0"/>
              </a:rPr>
              <a:t>рублей</a:t>
            </a:r>
          </a:p>
        </p:txBody>
      </p:sp>
      <p:sp>
        <p:nvSpPr>
          <p:cNvPr id="27" name="Выноска со стрелкой вниз 26"/>
          <p:cNvSpPr/>
          <p:nvPr/>
        </p:nvSpPr>
        <p:spPr bwMode="auto">
          <a:xfrm>
            <a:off x="3643306" y="2071678"/>
            <a:ext cx="1643074" cy="662940"/>
          </a:xfrm>
          <a:prstGeom prst="downArrowCallout">
            <a:avLst/>
          </a:prstGeom>
          <a:solidFill>
            <a:schemeClr val="accent2">
              <a:lumMod val="40000"/>
              <a:lumOff val="60000"/>
            </a:schemeClr>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wrap="square" anchor="ctr" anchorCtr="1"/>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defTabSz="1082675">
              <a:defRPr/>
            </a:pPr>
            <a:r>
              <a:rPr lang="ru-RU" sz="1000" dirty="0">
                <a:solidFill>
                  <a:schemeClr val="tx2"/>
                </a:solidFill>
                <a:latin typeface="Times New Roman" pitchFamily="18" charset="0"/>
                <a:cs typeface="Times New Roman" pitchFamily="18" charset="0"/>
              </a:rPr>
              <a:t>Доходы бюджета всего – </a:t>
            </a:r>
            <a:r>
              <a:rPr lang="ru-RU" sz="1000" b="1" kern="1200" dirty="0">
                <a:solidFill>
                  <a:schemeClr val="accent1">
                    <a:lumMod val="75000"/>
                  </a:schemeClr>
                </a:solidFill>
                <a:latin typeface="Times New Roman" pitchFamily="18" charset="0"/>
                <a:cs typeface="Times New Roman" pitchFamily="18" charset="0"/>
              </a:rPr>
              <a:t>554 612 512,43 </a:t>
            </a:r>
            <a:r>
              <a:rPr lang="ru-RU" sz="1000" dirty="0">
                <a:solidFill>
                  <a:schemeClr val="tx2"/>
                </a:solidFill>
                <a:latin typeface="Times New Roman" pitchFamily="18" charset="0"/>
                <a:cs typeface="Times New Roman" pitchFamily="18" charset="0"/>
              </a:rPr>
              <a:t>рублей</a:t>
            </a:r>
          </a:p>
        </p:txBody>
      </p:sp>
      <p:sp>
        <p:nvSpPr>
          <p:cNvPr id="28" name="Выноска со стрелкой вниз 27"/>
          <p:cNvSpPr/>
          <p:nvPr/>
        </p:nvSpPr>
        <p:spPr bwMode="auto">
          <a:xfrm>
            <a:off x="5929322" y="1857364"/>
            <a:ext cx="1643074" cy="687705"/>
          </a:xfrm>
          <a:prstGeom prst="downArrowCallout">
            <a:avLst/>
          </a:prstGeom>
          <a:solidFill>
            <a:schemeClr val="accent2">
              <a:lumMod val="40000"/>
              <a:lumOff val="60000"/>
            </a:schemeClr>
          </a:solidFill>
          <a:ln>
            <a:noFill/>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dk1"/>
          </a:lnRef>
          <a:fillRef idx="1">
            <a:schemeClr val="lt1"/>
          </a:fillRef>
          <a:effectRef idx="0">
            <a:schemeClr val="dk1"/>
          </a:effectRef>
          <a:fontRef idx="minor">
            <a:schemeClr val="dk1"/>
          </a:fontRef>
        </p:style>
        <p:txBody>
          <a:bodyPr wrap="square" anchor="ctr" anchorCtr="1"/>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defTabSz="1082675">
              <a:defRPr/>
            </a:pPr>
            <a:r>
              <a:rPr lang="ru-RU" sz="1000">
                <a:solidFill>
                  <a:schemeClr val="tx2"/>
                </a:solidFill>
                <a:latin typeface="Times New Roman" pitchFamily="18" charset="0"/>
              </a:rPr>
              <a:t>Доходы бюджета всего – 536 524 395,65 рублей</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p:nvPr/>
        </p:nvPicPr>
        <p:blipFill>
          <a:blip r:embed="rId2"/>
          <a:srcRect/>
          <a:stretch>
            <a:fillRect/>
          </a:stretch>
        </p:blipFill>
        <p:spPr bwMode="auto">
          <a:xfrm>
            <a:off x="571472" y="428604"/>
            <a:ext cx="8215370" cy="6140794"/>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ru-RU" sz="2400" dirty="0" smtClean="0">
                <a:solidFill>
                  <a:srgbClr val="05790B"/>
                </a:solidFill>
              </a:rPr>
              <a:t>ОБЪЕМ И ДИНАМИКА БЕЗВОЗМЕЗДНЫХ ПОСТУПЛЕНИЙ ИЗ ОБЛАСТНОГО БЮДЖЕТА В БЮДЖЕТ МУНИЦИПАЛЬНОГО РАЙОНА</a:t>
            </a:r>
            <a:endParaRPr lang="ru-RU" sz="2400" dirty="0">
              <a:solidFill>
                <a:srgbClr val="05790B"/>
              </a:solidFill>
            </a:endParaRPr>
          </a:p>
        </p:txBody>
      </p:sp>
      <p:pic>
        <p:nvPicPr>
          <p:cNvPr id="5" name="Рисунок 4"/>
          <p:cNvPicPr/>
          <p:nvPr/>
        </p:nvPicPr>
        <p:blipFill>
          <a:blip r:embed="rId2"/>
          <a:srcRect/>
          <a:stretch>
            <a:fillRect/>
          </a:stretch>
        </p:blipFill>
        <p:spPr bwMode="auto">
          <a:xfrm>
            <a:off x="571472" y="1478280"/>
            <a:ext cx="8143932" cy="4879678"/>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928670"/>
          </a:xfrm>
        </p:spPr>
        <p:txBody>
          <a:bodyPr>
            <a:normAutofit fontScale="90000"/>
          </a:bodyPr>
          <a:lstStyle/>
          <a:p>
            <a:pPr algn="ctr"/>
            <a:r>
              <a:rPr lang="ru-RU" sz="21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2025 ГОД </a:t>
            </a:r>
            <a:r>
              <a:rPr lang="en-US" sz="2000" dirty="0" smtClean="0">
                <a:solidFill>
                  <a:srgbClr val="7030A0"/>
                </a:solidFill>
                <a:latin typeface="Times New Roman" pitchFamily="18" charset="0"/>
                <a:cs typeface="Times New Roman" pitchFamily="18" charset="0"/>
              </a:rPr>
              <a:t>[</a:t>
            </a:r>
            <a:r>
              <a:rPr lang="ru-RU" sz="2000" dirty="0" smtClean="0">
                <a:solidFill>
                  <a:srgbClr val="7030A0"/>
                </a:solidFill>
                <a:latin typeface="Times New Roman" pitchFamily="18" charset="0"/>
                <a:cs typeface="Times New Roman" pitchFamily="18" charset="0"/>
              </a:rPr>
              <a:t>1</a:t>
            </a:r>
            <a:r>
              <a:rPr lang="en-US" sz="2000" dirty="0" smtClean="0">
                <a:solidFill>
                  <a:srgbClr val="7030A0"/>
                </a:solidFill>
                <a:latin typeface="Times New Roman" pitchFamily="18" charset="0"/>
                <a:cs typeface="Times New Roman" pitchFamily="18" charset="0"/>
              </a:rPr>
              <a:t>]</a:t>
            </a:r>
            <a:endParaRPr lang="ru-RU" sz="2100" dirty="0">
              <a:solidFill>
                <a:srgbClr val="7030A0"/>
              </a:solidFill>
              <a:latin typeface="Times New Roman" pitchFamily="18" charset="0"/>
              <a:cs typeface="Times New Roman" pitchFamily="18" charset="0"/>
            </a:endParaRPr>
          </a:p>
        </p:txBody>
      </p:sp>
      <p:graphicFrame>
        <p:nvGraphicFramePr>
          <p:cNvPr id="5" name="Содержимое 4"/>
          <p:cNvGraphicFramePr>
            <a:graphicFrameLocks noGrp="1"/>
          </p:cNvGraphicFramePr>
          <p:nvPr>
            <p:ph idx="1"/>
          </p:nvPr>
        </p:nvGraphicFramePr>
        <p:xfrm>
          <a:off x="304800" y="1000107"/>
          <a:ext cx="8686800" cy="5527379"/>
        </p:xfrm>
        <a:graphic>
          <a:graphicData uri="http://schemas.openxmlformats.org/drawingml/2006/table">
            <a:tbl>
              <a:tblPr firstRow="1" bandRow="1">
                <a:tableStyleId>{69CF1AB2-1976-4502-BF36-3FF5EA218861}</a:tableStyleId>
              </a:tblPr>
              <a:tblGrid>
                <a:gridCol w="1695432"/>
                <a:gridCol w="5643602"/>
                <a:gridCol w="1347766"/>
              </a:tblGrid>
              <a:tr h="357191">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2025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211460">
                <a:tc>
                  <a:txBody>
                    <a:bodyPr/>
                    <a:lstStyle/>
                    <a:p>
                      <a:pPr algn="ctr" fontAlgn="ctr"/>
                      <a:r>
                        <a:rPr lang="ru-RU" sz="1200" b="1" i="0" u="none" strike="noStrike" dirty="0">
                          <a:solidFill>
                            <a:srgbClr val="000000"/>
                          </a:solidFill>
                          <a:latin typeface="Times New Roman"/>
                        </a:rPr>
                        <a:t>2 00 00000 00 0000 000</a:t>
                      </a:r>
                    </a:p>
                  </a:txBody>
                  <a:tcPr marL="7620" marR="7620" marT="7620" marB="0" anchor="ctr"/>
                </a:tc>
                <a:tc>
                  <a:txBody>
                    <a:bodyPr/>
                    <a:lstStyle/>
                    <a:p>
                      <a:pPr algn="l" fontAlgn="ctr"/>
                      <a:r>
                        <a:rPr lang="ru-RU" sz="1200" b="1" i="0" u="none" strike="noStrike">
                          <a:solidFill>
                            <a:srgbClr val="000000"/>
                          </a:solidFill>
                          <a:latin typeface="Times New Roman"/>
                        </a:rPr>
                        <a:t>БЕЗВОЗМЕЗДНЫЕ ПОСТУПЛЕНИЯ</a:t>
                      </a:r>
                    </a:p>
                  </a:txBody>
                  <a:tcPr marL="7620" marR="7620" marT="7620" marB="0" anchor="ctr"/>
                </a:tc>
                <a:tc>
                  <a:txBody>
                    <a:bodyPr/>
                    <a:lstStyle/>
                    <a:p>
                      <a:pPr algn="r" fontAlgn="ctr"/>
                      <a:r>
                        <a:rPr lang="ru-RU" sz="1200" b="1" i="0" u="none" strike="noStrike">
                          <a:solidFill>
                            <a:srgbClr val="000000"/>
                          </a:solidFill>
                          <a:latin typeface="Times New Roman"/>
                        </a:rPr>
                        <a:t>414 406 739,55</a:t>
                      </a:r>
                    </a:p>
                  </a:txBody>
                  <a:tcPr marL="7620" marR="7620" marT="7620" marB="0" anchor="ctr"/>
                </a:tc>
              </a:tr>
              <a:tr h="428628">
                <a:tc>
                  <a:txBody>
                    <a:bodyPr/>
                    <a:lstStyle/>
                    <a:p>
                      <a:pPr algn="ctr" fontAlgn="ctr"/>
                      <a:r>
                        <a:rPr lang="ru-RU" sz="1200" b="1" i="0" u="none" strike="noStrike" dirty="0">
                          <a:solidFill>
                            <a:srgbClr val="000000"/>
                          </a:solidFill>
                          <a:latin typeface="Times New Roman"/>
                        </a:rPr>
                        <a:t>2 02 00000 00 0000 000</a:t>
                      </a:r>
                    </a:p>
                  </a:txBody>
                  <a:tcPr marL="7620" marR="7620" marT="7620" marB="0" anchor="ctr"/>
                </a:tc>
                <a:tc>
                  <a:txBody>
                    <a:bodyPr/>
                    <a:lstStyle/>
                    <a:p>
                      <a:pPr algn="l" fontAlgn="ctr"/>
                      <a:r>
                        <a:rPr lang="ru-RU" sz="1200" b="1" i="0" u="none" strike="noStrike" dirty="0">
                          <a:solidFill>
                            <a:srgbClr val="000000"/>
                          </a:solidFill>
                          <a:latin typeface="Times New Roman"/>
                        </a:rPr>
                        <a:t>БЕЗВОЗМЕЗДНЫЕ ПОСТУПЛЕНИЯ ОТ ДРУГИХ БЮДЖЕТОВ БЮДЖЕТНОЙ СИСТЕМЫ РОССИЙСКОЙ ФЕДЕРАЦИИ</a:t>
                      </a:r>
                    </a:p>
                  </a:txBody>
                  <a:tcPr marL="7620" marR="7620" marT="7620" marB="0" anchor="ctr"/>
                </a:tc>
                <a:tc>
                  <a:txBody>
                    <a:bodyPr/>
                    <a:lstStyle/>
                    <a:p>
                      <a:pPr algn="r" fontAlgn="ctr"/>
                      <a:r>
                        <a:rPr lang="ru-RU" sz="1200" b="1" i="0" u="none" strike="noStrike">
                          <a:solidFill>
                            <a:srgbClr val="000000"/>
                          </a:solidFill>
                          <a:latin typeface="Times New Roman"/>
                        </a:rPr>
                        <a:t>429 679 165,96</a:t>
                      </a:r>
                    </a:p>
                  </a:txBody>
                  <a:tcPr marL="7620" marR="7620" marT="7620" marB="0" anchor="ctr"/>
                </a:tc>
              </a:tr>
              <a:tr h="214314">
                <a:tc>
                  <a:txBody>
                    <a:bodyPr/>
                    <a:lstStyle/>
                    <a:p>
                      <a:pPr algn="ctr" fontAlgn="ctr"/>
                      <a:r>
                        <a:rPr lang="ru-RU" sz="1200" b="1" i="0" u="none" strike="noStrike">
                          <a:solidFill>
                            <a:srgbClr val="000000"/>
                          </a:solidFill>
                          <a:latin typeface="Times New Roman"/>
                        </a:rPr>
                        <a:t>2 02 10000 00 0000 150</a:t>
                      </a:r>
                    </a:p>
                  </a:txBody>
                  <a:tcPr marL="7620" marR="7620" marT="7620" marB="0" anchor="ctr"/>
                </a:tc>
                <a:tc>
                  <a:txBody>
                    <a:bodyPr/>
                    <a:lstStyle/>
                    <a:p>
                      <a:pPr algn="l" fontAlgn="ctr"/>
                      <a:r>
                        <a:rPr lang="ru-RU" sz="1200" b="1" i="0" u="none" strike="noStrike" dirty="0">
                          <a:solidFill>
                            <a:srgbClr val="000000"/>
                          </a:solidFill>
                          <a:latin typeface="Times New Roman"/>
                        </a:rPr>
                        <a:t>Дотации бюджетам бюджетной системы Российской Федерации</a:t>
                      </a:r>
                    </a:p>
                  </a:txBody>
                  <a:tcPr marL="7620" marR="7620" marT="7620" marB="0" anchor="ctr"/>
                </a:tc>
                <a:tc>
                  <a:txBody>
                    <a:bodyPr/>
                    <a:lstStyle/>
                    <a:p>
                      <a:pPr algn="r" fontAlgn="ctr"/>
                      <a:r>
                        <a:rPr lang="ru-RU" sz="1200" b="1" i="0" u="none" strike="noStrike">
                          <a:solidFill>
                            <a:srgbClr val="000000"/>
                          </a:solidFill>
                          <a:latin typeface="Times New Roman"/>
                        </a:rPr>
                        <a:t>71 877 212,00</a:t>
                      </a:r>
                    </a:p>
                  </a:txBody>
                  <a:tcPr marL="7620" marR="7620" marT="7620" marB="0" anchor="ctr"/>
                </a:tc>
              </a:tr>
              <a:tr h="285752">
                <a:tc>
                  <a:txBody>
                    <a:bodyPr/>
                    <a:lstStyle/>
                    <a:p>
                      <a:pPr algn="ctr" fontAlgn="ctr"/>
                      <a:r>
                        <a:rPr lang="ru-RU" sz="1200" b="1" i="0" u="none" strike="noStrike">
                          <a:solidFill>
                            <a:srgbClr val="000000"/>
                          </a:solidFill>
                          <a:latin typeface="Times New Roman"/>
                        </a:rPr>
                        <a:t>2 02 15001 00 0000 150</a:t>
                      </a:r>
                    </a:p>
                  </a:txBody>
                  <a:tcPr marL="7620" marR="7620" marT="7620" marB="0" anchor="ctr"/>
                </a:tc>
                <a:tc>
                  <a:txBody>
                    <a:bodyPr/>
                    <a:lstStyle/>
                    <a:p>
                      <a:pPr algn="l" fontAlgn="ctr"/>
                      <a:r>
                        <a:rPr lang="ru-RU" sz="1200" b="1" i="0" u="none" strike="noStrike" dirty="0">
                          <a:solidFill>
                            <a:srgbClr val="000000"/>
                          </a:solidFill>
                          <a:latin typeface="Times New Roman"/>
                        </a:rPr>
                        <a:t>Дотации на выравнивание бюджетной обеспеченности</a:t>
                      </a:r>
                    </a:p>
                  </a:txBody>
                  <a:tcPr marL="7620" marR="7620" marT="7620" marB="0" anchor="ctr"/>
                </a:tc>
                <a:tc>
                  <a:txBody>
                    <a:bodyPr/>
                    <a:lstStyle/>
                    <a:p>
                      <a:pPr algn="r" fontAlgn="ctr"/>
                      <a:r>
                        <a:rPr lang="ru-RU" sz="1200" b="1" i="0" u="none" strike="noStrike">
                          <a:solidFill>
                            <a:srgbClr val="000000"/>
                          </a:solidFill>
                          <a:latin typeface="Times New Roman"/>
                        </a:rPr>
                        <a:t>71 877 212,00</a:t>
                      </a:r>
                    </a:p>
                  </a:txBody>
                  <a:tcPr marL="7620" marR="7620" marT="7620" marB="0" anchor="ctr"/>
                </a:tc>
              </a:tr>
              <a:tr h="428628">
                <a:tc>
                  <a:txBody>
                    <a:bodyPr/>
                    <a:lstStyle/>
                    <a:p>
                      <a:pPr algn="ctr" fontAlgn="ctr"/>
                      <a:r>
                        <a:rPr lang="ru-RU" sz="1200" b="0" i="0" u="none" strike="noStrike">
                          <a:solidFill>
                            <a:srgbClr val="000000"/>
                          </a:solidFill>
                          <a:latin typeface="Times New Roman"/>
                        </a:rPr>
                        <a:t>2 02 15001 05 0000 150</a:t>
                      </a:r>
                    </a:p>
                  </a:txBody>
                  <a:tcPr marL="7620" marR="7620" marT="7620" marB="0" anchor="ctr"/>
                </a:tc>
                <a:tc>
                  <a:txBody>
                    <a:bodyPr/>
                    <a:lstStyle/>
                    <a:p>
                      <a:pPr algn="l" fontAlgn="ctr"/>
                      <a:r>
                        <a:rPr lang="ru-RU" sz="1200" b="0" i="0" u="none" strike="noStrike" dirty="0">
                          <a:solidFill>
                            <a:srgbClr val="000000"/>
                          </a:solidFill>
                          <a:latin typeface="Times New Roman"/>
                        </a:rPr>
                        <a:t>Дотации бюджетам муниципальных районов на выравнивание бюджетной обеспеченности из бюджета субъекта Российской Федерации</a:t>
                      </a:r>
                    </a:p>
                  </a:txBody>
                  <a:tcPr marL="7620" marR="7620" marT="7620" marB="0" anchor="ctr"/>
                </a:tc>
                <a:tc>
                  <a:txBody>
                    <a:bodyPr/>
                    <a:lstStyle/>
                    <a:p>
                      <a:pPr algn="r" fontAlgn="ctr"/>
                      <a:r>
                        <a:rPr lang="ru-RU" sz="1200" b="0" i="0" u="none" strike="noStrike">
                          <a:solidFill>
                            <a:srgbClr val="000000"/>
                          </a:solidFill>
                          <a:latin typeface="Times New Roman"/>
                        </a:rPr>
                        <a:t>71 877 212,00</a:t>
                      </a:r>
                    </a:p>
                  </a:txBody>
                  <a:tcPr marL="7620" marR="7620" marT="7620" marB="0" anchor="ctr"/>
                </a:tc>
              </a:tr>
              <a:tr h="142876">
                <a:tc>
                  <a:txBody>
                    <a:bodyPr/>
                    <a:lstStyle/>
                    <a:p>
                      <a:pPr algn="ctr" fontAlgn="ctr"/>
                      <a:r>
                        <a:rPr lang="ru-RU" sz="1200" b="0" i="0" u="none" strike="noStrike">
                          <a:solidFill>
                            <a:srgbClr val="000000"/>
                          </a:solidFill>
                          <a:latin typeface="Times New Roman"/>
                        </a:rPr>
                        <a:t> </a:t>
                      </a:r>
                    </a:p>
                  </a:txBody>
                  <a:tcPr marL="7620" marR="7620" marT="7620" marB="0" anchor="ctr"/>
                </a:tc>
                <a:tc>
                  <a:txBody>
                    <a:bodyPr/>
                    <a:lstStyle/>
                    <a:p>
                      <a:pPr algn="l" fontAlgn="t"/>
                      <a:r>
                        <a:rPr lang="ru-RU" sz="1200" b="0" i="0" u="none" strike="noStrike" dirty="0">
                          <a:solidFill>
                            <a:srgbClr val="000000"/>
                          </a:solidFill>
                          <a:latin typeface="Times New Roman"/>
                        </a:rPr>
                        <a:t> </a:t>
                      </a:r>
                    </a:p>
                  </a:txBody>
                  <a:tcPr marL="7620" marR="7620" marT="7620" marB="0"/>
                </a:tc>
                <a:tc>
                  <a:txBody>
                    <a:bodyPr/>
                    <a:lstStyle/>
                    <a:p>
                      <a:pPr algn="l" fontAlgn="ctr"/>
                      <a:r>
                        <a:rPr lang="ru-RU" sz="1200" b="1" i="0" u="none" strike="noStrike">
                          <a:solidFill>
                            <a:srgbClr val="000000"/>
                          </a:solidFill>
                          <a:latin typeface="Times New Roman"/>
                        </a:rPr>
                        <a:t> </a:t>
                      </a:r>
                    </a:p>
                  </a:txBody>
                  <a:tcPr marL="7620" marR="7620" marT="7620" marB="0" anchor="ctr"/>
                </a:tc>
              </a:tr>
              <a:tr h="381004">
                <a:tc>
                  <a:txBody>
                    <a:bodyPr/>
                    <a:lstStyle/>
                    <a:p>
                      <a:pPr algn="ctr" fontAlgn="ctr"/>
                      <a:r>
                        <a:rPr lang="ru-RU" sz="1200" b="1" i="0" u="none" strike="noStrike">
                          <a:solidFill>
                            <a:srgbClr val="000000"/>
                          </a:solidFill>
                          <a:latin typeface="Times New Roman"/>
                        </a:rPr>
                        <a:t>2 02 20000 00 0000 150</a:t>
                      </a:r>
                    </a:p>
                  </a:txBody>
                  <a:tcPr marL="7620" marR="7620" marT="7620" marB="0" anchor="ctr"/>
                </a:tc>
                <a:tc>
                  <a:txBody>
                    <a:bodyPr/>
                    <a:lstStyle/>
                    <a:p>
                      <a:pPr algn="l" fontAlgn="ctr"/>
                      <a:r>
                        <a:rPr lang="ru-RU" sz="1200" b="1" i="0" u="none" strike="noStrike" dirty="0">
                          <a:solidFill>
                            <a:srgbClr val="000000"/>
                          </a:solidFill>
                          <a:latin typeface="Times New Roman"/>
                        </a:rPr>
                        <a:t>Субсидии бюджетам бюджетной системы Российской Федерации (межбюджетные субсидии)</a:t>
                      </a:r>
                    </a:p>
                  </a:txBody>
                  <a:tcPr marL="7620" marR="7620" marT="7620" marB="0" anchor="ctr"/>
                </a:tc>
                <a:tc>
                  <a:txBody>
                    <a:bodyPr/>
                    <a:lstStyle/>
                    <a:p>
                      <a:pPr algn="r" fontAlgn="ctr"/>
                      <a:r>
                        <a:rPr lang="ru-RU" sz="1200" b="1" i="0" u="none" strike="noStrike">
                          <a:solidFill>
                            <a:srgbClr val="000000"/>
                          </a:solidFill>
                          <a:latin typeface="Times New Roman"/>
                        </a:rPr>
                        <a:t>13 415 783,19</a:t>
                      </a:r>
                    </a:p>
                  </a:txBody>
                  <a:tcPr marL="7620" marR="7620" marT="7620" marB="0" anchor="ctr"/>
                </a:tc>
              </a:tr>
              <a:tr h="157166">
                <a:tc>
                  <a:txBody>
                    <a:bodyPr/>
                    <a:lstStyle/>
                    <a:p>
                      <a:pPr algn="ctr" fontAlgn="ctr"/>
                      <a:r>
                        <a:rPr lang="ru-RU" sz="1200" b="1" i="0" u="none" strike="noStrike">
                          <a:solidFill>
                            <a:srgbClr val="000000"/>
                          </a:solidFill>
                          <a:latin typeface="Times New Roman"/>
                        </a:rPr>
                        <a:t>2 02 25179 00 0000 150</a:t>
                      </a:r>
                    </a:p>
                  </a:txBody>
                  <a:tcPr marL="7620" marR="7620" marT="7620" marB="0" anchor="ctr"/>
                </a:tc>
                <a:tc>
                  <a:txBody>
                    <a:bodyPr/>
                    <a:lstStyle/>
                    <a:p>
                      <a:pPr algn="l" fontAlgn="ctr"/>
                      <a:r>
                        <a:rPr lang="ru-RU" sz="1200" b="1" i="0" u="none" strike="noStrike" dirty="0">
                          <a:solidFill>
                            <a:srgbClr val="000000"/>
                          </a:solidFill>
                          <a:latin typeface="Times New Roman"/>
                        </a:rPr>
                        <a:t>Субсидии бюджетам на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a:t>
                      </a:r>
                    </a:p>
                  </a:txBody>
                  <a:tcPr marL="7620" marR="7620" marT="7620" marB="0" anchor="ctr"/>
                </a:tc>
                <a:tc>
                  <a:txBody>
                    <a:bodyPr/>
                    <a:lstStyle/>
                    <a:p>
                      <a:pPr algn="r" fontAlgn="ctr"/>
                      <a:r>
                        <a:rPr lang="ru-RU" sz="1200" b="1" i="0" u="none" strike="noStrike">
                          <a:solidFill>
                            <a:srgbClr val="000000"/>
                          </a:solidFill>
                          <a:latin typeface="Times New Roman"/>
                        </a:rPr>
                        <a:t>1 025 439,19</a:t>
                      </a:r>
                    </a:p>
                  </a:txBody>
                  <a:tcPr marL="7620" marR="7620" marT="7620" marB="0" anchor="ctr"/>
                </a:tc>
              </a:tr>
              <a:tr h="392538">
                <a:tc>
                  <a:txBody>
                    <a:bodyPr/>
                    <a:lstStyle/>
                    <a:p>
                      <a:pPr algn="ctr" fontAlgn="ctr"/>
                      <a:r>
                        <a:rPr lang="ru-RU" sz="1200" b="0" i="0" u="none" strike="noStrike">
                          <a:solidFill>
                            <a:srgbClr val="000000"/>
                          </a:solidFill>
                          <a:latin typeface="Times New Roman"/>
                        </a:rPr>
                        <a:t>2 02 25179 05 0000 150</a:t>
                      </a:r>
                    </a:p>
                  </a:txBody>
                  <a:tcPr marL="7620" marR="7620" marT="7620" marB="0" anchor="ctr"/>
                </a:tc>
                <a:tc>
                  <a:txBody>
                    <a:bodyPr/>
                    <a:lstStyle/>
                    <a:p>
                      <a:pPr algn="l" fontAlgn="ctr"/>
                      <a:r>
                        <a:rPr lang="ru-RU" sz="1200" b="0" i="0" u="none" strike="noStrike" dirty="0">
                          <a:solidFill>
                            <a:srgbClr val="000000"/>
                          </a:solidFill>
                          <a:latin typeface="Times New Roman"/>
                        </a:rPr>
                        <a:t>Субсидии бюджетам муниципальных районов на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a:t>
                      </a:r>
                    </a:p>
                  </a:txBody>
                  <a:tcPr marL="7620" marR="7620" marT="7620" marB="0" anchor="ctr"/>
                </a:tc>
                <a:tc>
                  <a:txBody>
                    <a:bodyPr/>
                    <a:lstStyle/>
                    <a:p>
                      <a:pPr algn="r" fontAlgn="ctr"/>
                      <a:r>
                        <a:rPr lang="ru-RU" sz="1200" b="0" i="0" u="none" strike="noStrike" dirty="0">
                          <a:solidFill>
                            <a:srgbClr val="000000"/>
                          </a:solidFill>
                          <a:latin typeface="Times New Roman"/>
                        </a:rPr>
                        <a:t>1 025 439,19</a:t>
                      </a:r>
                    </a:p>
                  </a:txBody>
                  <a:tcPr marL="7620" marR="7620" marT="7620" marB="0" anchor="ctr"/>
                </a:tc>
              </a:tr>
              <a:tr h="314259">
                <a:tc>
                  <a:txBody>
                    <a:bodyPr/>
                    <a:lstStyle/>
                    <a:p>
                      <a:pPr algn="ctr" fontAlgn="ctr"/>
                      <a:r>
                        <a:rPr lang="ru-RU" sz="1200" b="1" i="0" u="none" strike="noStrike">
                          <a:solidFill>
                            <a:srgbClr val="000000"/>
                          </a:solidFill>
                          <a:latin typeface="Times New Roman"/>
                        </a:rPr>
                        <a:t>2 02 25304 00 0000 150</a:t>
                      </a:r>
                    </a:p>
                  </a:txBody>
                  <a:tcPr marL="7620" marR="7620" marT="7620" marB="0" anchor="ctr"/>
                </a:tc>
                <a:tc>
                  <a:txBody>
                    <a:bodyPr/>
                    <a:lstStyle/>
                    <a:p>
                      <a:pPr algn="l" fontAlgn="ctr"/>
                      <a:r>
                        <a:rPr lang="ru-RU" sz="1200" b="1" i="0" u="none" strike="noStrike" dirty="0">
                          <a:solidFill>
                            <a:srgbClr val="000000"/>
                          </a:solidFill>
                          <a:latin typeface="Times New Roman"/>
                        </a:rPr>
                        <a:t>Субсидии бюджетам на организацию бесплатного горячего питания обучающихся, получающих начальное общее образование в государственных и муниципальных образовательных организациях</a:t>
                      </a:r>
                    </a:p>
                  </a:txBody>
                  <a:tcPr marL="7620" marR="7620" marT="7620" marB="0" anchor="ctr"/>
                </a:tc>
                <a:tc>
                  <a:txBody>
                    <a:bodyPr/>
                    <a:lstStyle/>
                    <a:p>
                      <a:pPr algn="r" fontAlgn="ctr"/>
                      <a:r>
                        <a:rPr lang="ru-RU" sz="1200" b="1" i="0" u="none" strike="noStrike">
                          <a:solidFill>
                            <a:srgbClr val="000000"/>
                          </a:solidFill>
                          <a:latin typeface="Times New Roman"/>
                        </a:rPr>
                        <a:t>2 661 098,00</a:t>
                      </a:r>
                    </a:p>
                  </a:txBody>
                  <a:tcPr marL="7620" marR="7620" marT="7620" marB="0" anchor="ctr"/>
                </a:tc>
              </a:tr>
              <a:tr h="347739">
                <a:tc>
                  <a:txBody>
                    <a:bodyPr/>
                    <a:lstStyle/>
                    <a:p>
                      <a:pPr algn="ctr" fontAlgn="ctr"/>
                      <a:r>
                        <a:rPr lang="ru-RU" sz="1200" b="0" i="0" u="none" strike="noStrike">
                          <a:solidFill>
                            <a:srgbClr val="000000"/>
                          </a:solidFill>
                          <a:latin typeface="Times New Roman"/>
                        </a:rPr>
                        <a:t>2 02 25304 05 0000 150</a:t>
                      </a:r>
                    </a:p>
                  </a:txBody>
                  <a:tcPr marL="7620" marR="7620" marT="7620" marB="0" anchor="ctr"/>
                </a:tc>
                <a:tc>
                  <a:txBody>
                    <a:bodyPr/>
                    <a:lstStyle/>
                    <a:p>
                      <a:pPr algn="l" fontAlgn="ctr"/>
                      <a:r>
                        <a:rPr lang="ru-RU" sz="1200" b="0" i="0" u="none" strike="noStrike" dirty="0">
                          <a:solidFill>
                            <a:srgbClr val="000000"/>
                          </a:solidFill>
                          <a:latin typeface="Times New Roman"/>
                        </a:rPr>
                        <a:t>Субсидии бюджетам муниципальных районов на организацию бесплатного горячего питания обучающихся, получающих начальное общее образование в государственных и муниципальных образовательных организациях</a:t>
                      </a:r>
                    </a:p>
                  </a:txBody>
                  <a:tcPr marL="7620" marR="7620" marT="7620" marB="0" anchor="ctr"/>
                </a:tc>
                <a:tc>
                  <a:txBody>
                    <a:bodyPr/>
                    <a:lstStyle/>
                    <a:p>
                      <a:pPr algn="r" fontAlgn="ctr"/>
                      <a:r>
                        <a:rPr lang="ru-RU" sz="1200" b="0" i="0" u="none" strike="noStrike">
                          <a:solidFill>
                            <a:srgbClr val="000000"/>
                          </a:solidFill>
                          <a:latin typeface="Times New Roman"/>
                        </a:rPr>
                        <a:t>2 661 098,00</a:t>
                      </a:r>
                    </a:p>
                  </a:txBody>
                  <a:tcPr marL="7620" marR="7620" marT="7620" marB="0" anchor="ctr"/>
                </a:tc>
              </a:tr>
              <a:tr h="214314">
                <a:tc>
                  <a:txBody>
                    <a:bodyPr/>
                    <a:lstStyle/>
                    <a:p>
                      <a:pPr algn="ctr" fontAlgn="ctr"/>
                      <a:r>
                        <a:rPr lang="ru-RU" sz="1200" b="1" i="0" u="none" strike="noStrike">
                          <a:solidFill>
                            <a:srgbClr val="000000"/>
                          </a:solidFill>
                          <a:latin typeface="Times New Roman"/>
                        </a:rPr>
                        <a:t>2 02 25750 00 0000 150</a:t>
                      </a:r>
                    </a:p>
                  </a:txBody>
                  <a:tcPr marL="7620" marR="7620" marT="7620" marB="0" anchor="ctr"/>
                </a:tc>
                <a:tc>
                  <a:txBody>
                    <a:bodyPr/>
                    <a:lstStyle/>
                    <a:p>
                      <a:pPr algn="l" fontAlgn="ctr"/>
                      <a:r>
                        <a:rPr lang="ru-RU" sz="1200" b="1" i="0" u="none" strike="noStrike" dirty="0">
                          <a:solidFill>
                            <a:srgbClr val="000000"/>
                          </a:solidFill>
                          <a:latin typeface="Times New Roman"/>
                        </a:rPr>
                        <a:t>Субсидии бюджетам на реализацию мероприятий по модернизации школьных систем образования</a:t>
                      </a:r>
                    </a:p>
                  </a:txBody>
                  <a:tcPr marL="7620" marR="7620" marT="7620" marB="0" anchor="ctr"/>
                </a:tc>
                <a:tc>
                  <a:txBody>
                    <a:bodyPr/>
                    <a:lstStyle/>
                    <a:p>
                      <a:pPr algn="r" fontAlgn="ctr"/>
                      <a:r>
                        <a:rPr lang="ru-RU" sz="1200" b="1" i="0" u="none" strike="noStrike" dirty="0">
                          <a:solidFill>
                            <a:srgbClr val="000000"/>
                          </a:solidFill>
                          <a:latin typeface="Times New Roman"/>
                        </a:rPr>
                        <a:t>9 729 246,00</a:t>
                      </a:r>
                    </a:p>
                  </a:txBody>
                  <a:tcPr marL="7620" marR="7620" marT="7620" marB="0" anchor="ctr"/>
                </a:tc>
              </a:tr>
              <a:tr h="428628">
                <a:tc>
                  <a:txBody>
                    <a:bodyPr/>
                    <a:lstStyle/>
                    <a:p>
                      <a:pPr algn="ctr" fontAlgn="ctr"/>
                      <a:r>
                        <a:rPr lang="ru-RU" sz="1200" b="0" i="0" u="none" strike="noStrike">
                          <a:solidFill>
                            <a:srgbClr val="000000"/>
                          </a:solidFill>
                          <a:latin typeface="Times New Roman"/>
                        </a:rPr>
                        <a:t>2 02 25750 05 0000 150</a:t>
                      </a:r>
                    </a:p>
                  </a:txBody>
                  <a:tcPr marL="7620" marR="7620" marT="7620" marB="0" anchor="ctr"/>
                </a:tc>
                <a:tc>
                  <a:txBody>
                    <a:bodyPr/>
                    <a:lstStyle/>
                    <a:p>
                      <a:pPr algn="l" fontAlgn="ctr"/>
                      <a:r>
                        <a:rPr lang="ru-RU" sz="1200" b="0" i="0" u="none" strike="noStrike" dirty="0">
                          <a:solidFill>
                            <a:srgbClr val="000000"/>
                          </a:solidFill>
                          <a:latin typeface="Times New Roman"/>
                        </a:rPr>
                        <a:t>Субсидии бюджетам муниципальных районов на реализацию мероприятий по модернизации школьных систем образования</a:t>
                      </a:r>
                    </a:p>
                  </a:txBody>
                  <a:tcPr marL="7620" marR="7620" marT="7620" marB="0" anchor="ctr"/>
                </a:tc>
                <a:tc>
                  <a:txBody>
                    <a:bodyPr/>
                    <a:lstStyle/>
                    <a:p>
                      <a:pPr algn="r" fontAlgn="ctr"/>
                      <a:r>
                        <a:rPr lang="ru-RU" sz="1200" b="0" i="0" u="none" strike="noStrike" dirty="0">
                          <a:solidFill>
                            <a:srgbClr val="000000"/>
                          </a:solidFill>
                          <a:latin typeface="Times New Roman"/>
                        </a:rPr>
                        <a:t>9 729 246,00</a:t>
                      </a:r>
                    </a:p>
                  </a:txBody>
                  <a:tcPr marL="7620" marR="7620" marT="7620" marB="0" anchor="ctr"/>
                </a:tc>
              </a:tr>
            </a:tbl>
          </a:graphicData>
        </a:graphic>
      </p:graphicFrame>
      <p:sp>
        <p:nvSpPr>
          <p:cNvPr id="4" name="Прямоугольник 3"/>
          <p:cNvSpPr/>
          <p:nvPr/>
        </p:nvSpPr>
        <p:spPr>
          <a:xfrm>
            <a:off x="8302792" y="714356"/>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85728"/>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2025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2</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85720" y="1214422"/>
          <a:ext cx="8686800" cy="5293987"/>
        </p:xfrm>
        <a:graphic>
          <a:graphicData uri="http://schemas.openxmlformats.org/drawingml/2006/table">
            <a:tbl>
              <a:tblPr firstRow="1" bandRow="1">
                <a:tableStyleId>{69CF1AB2-1976-4502-BF36-3FF5EA218861}</a:tableStyleId>
              </a:tblPr>
              <a:tblGrid>
                <a:gridCol w="1766870"/>
                <a:gridCol w="5786478"/>
                <a:gridCol w="1133452"/>
              </a:tblGrid>
              <a:tr h="351667">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2025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211459">
                <a:tc>
                  <a:txBody>
                    <a:bodyPr/>
                    <a:lstStyle/>
                    <a:p>
                      <a:pPr algn="ctr" fontAlgn="ctr"/>
                      <a:r>
                        <a:rPr lang="ru-RU" sz="1200" b="1" i="0" u="none" strike="noStrike" dirty="0">
                          <a:solidFill>
                            <a:srgbClr val="000000"/>
                          </a:solidFill>
                          <a:latin typeface="Times New Roman"/>
                        </a:rPr>
                        <a:t>2 02 29999 00 0000 150</a:t>
                      </a:r>
                    </a:p>
                  </a:txBody>
                  <a:tcPr marL="7620" marR="7620" marT="7620" marB="0" anchor="ctr"/>
                </a:tc>
                <a:tc>
                  <a:txBody>
                    <a:bodyPr/>
                    <a:lstStyle/>
                    <a:p>
                      <a:pPr algn="l" fontAlgn="t"/>
                      <a:r>
                        <a:rPr lang="ru-RU" sz="1200" b="1" i="0" u="none" strike="noStrike">
                          <a:solidFill>
                            <a:srgbClr val="000000"/>
                          </a:solidFill>
                          <a:latin typeface="Times New Roman"/>
                        </a:rPr>
                        <a:t>Прочие субсидии</a:t>
                      </a:r>
                    </a:p>
                  </a:txBody>
                  <a:tcPr marL="7620" marR="7620" marT="7620" marB="0"/>
                </a:tc>
                <a:tc>
                  <a:txBody>
                    <a:bodyPr/>
                    <a:lstStyle/>
                    <a:p>
                      <a:pPr algn="r" fontAlgn="ctr"/>
                      <a:r>
                        <a:rPr lang="ru-RU" sz="1200" b="1" i="0" u="none" strike="noStrike">
                          <a:solidFill>
                            <a:srgbClr val="000000"/>
                          </a:solidFill>
                          <a:latin typeface="Times New Roman"/>
                        </a:rPr>
                        <a:t>9 729 246,00</a:t>
                      </a:r>
                    </a:p>
                  </a:txBody>
                  <a:tcPr marL="7620" marR="7620" marT="7620" marB="0" anchor="ctr"/>
                </a:tc>
              </a:tr>
              <a:tr h="214314">
                <a:tc>
                  <a:txBody>
                    <a:bodyPr/>
                    <a:lstStyle/>
                    <a:p>
                      <a:pPr algn="ctr" fontAlgn="ctr"/>
                      <a:r>
                        <a:rPr lang="ru-RU" sz="1200" b="1" i="0" u="none" strike="noStrike">
                          <a:solidFill>
                            <a:srgbClr val="000000"/>
                          </a:solidFill>
                          <a:latin typeface="Times New Roman"/>
                        </a:rPr>
                        <a:t>2 02 29999 05 0000 150</a:t>
                      </a:r>
                    </a:p>
                  </a:txBody>
                  <a:tcPr marL="7620" marR="7620" marT="7620" marB="0" anchor="ctr"/>
                </a:tc>
                <a:tc>
                  <a:txBody>
                    <a:bodyPr/>
                    <a:lstStyle/>
                    <a:p>
                      <a:pPr algn="l" fontAlgn="t"/>
                      <a:r>
                        <a:rPr lang="ru-RU" sz="1200" b="1" i="0" u="none" strike="noStrike" dirty="0">
                          <a:solidFill>
                            <a:srgbClr val="000000"/>
                          </a:solidFill>
                          <a:latin typeface="Times New Roman"/>
                        </a:rPr>
                        <a:t>Прочие субсидии бюджетам муниципальных районов</a:t>
                      </a:r>
                    </a:p>
                  </a:txBody>
                  <a:tcPr marL="7620" marR="7620" marT="7620" marB="0"/>
                </a:tc>
                <a:tc>
                  <a:txBody>
                    <a:bodyPr/>
                    <a:lstStyle/>
                    <a:p>
                      <a:pPr algn="r" fontAlgn="ctr"/>
                      <a:r>
                        <a:rPr lang="ru-RU" sz="1200" b="1" i="0" u="none" strike="noStrike">
                          <a:solidFill>
                            <a:srgbClr val="000000"/>
                          </a:solidFill>
                          <a:latin typeface="Times New Roman"/>
                        </a:rPr>
                        <a:t>9 729 246,00</a:t>
                      </a:r>
                    </a:p>
                  </a:txBody>
                  <a:tcPr marL="7620" marR="7620" marT="7620" marB="0" anchor="ctr"/>
                </a:tc>
              </a:tr>
              <a:tr h="348879">
                <a:tc>
                  <a:txBody>
                    <a:bodyPr/>
                    <a:lstStyle/>
                    <a:p>
                      <a:pPr algn="ctr" fontAlgn="ctr"/>
                      <a:r>
                        <a:rPr lang="ru-RU" sz="1200" b="0" i="0" u="none" strike="noStrike">
                          <a:solidFill>
                            <a:srgbClr val="000000"/>
                          </a:solidFill>
                          <a:latin typeface="Times New Roman"/>
                        </a:rPr>
                        <a:t>2 02 29999 05 0000 150</a:t>
                      </a:r>
                    </a:p>
                  </a:txBody>
                  <a:tcPr marL="7620" marR="7620" marT="7620" marB="0" anchor="ctr"/>
                </a:tc>
                <a:tc>
                  <a:txBody>
                    <a:bodyPr/>
                    <a:lstStyle/>
                    <a:p>
                      <a:pPr algn="l" fontAlgn="ctr"/>
                      <a:r>
                        <a:rPr lang="ru-RU" sz="1200" b="0" i="0" u="none" strike="noStrike" dirty="0">
                          <a:solidFill>
                            <a:srgbClr val="000000"/>
                          </a:solidFill>
                          <a:latin typeface="Times New Roman"/>
                        </a:rPr>
                        <a:t>Субсидии местным бюджетам муниципальных районов на предоставление мер социальной поддержки работникам муниципальных образовательных организаций</a:t>
                      </a:r>
                    </a:p>
                  </a:txBody>
                  <a:tcPr marL="7620" marR="7620" marT="7620" marB="0" anchor="ctr"/>
                </a:tc>
                <a:tc>
                  <a:txBody>
                    <a:bodyPr/>
                    <a:lstStyle/>
                    <a:p>
                      <a:pPr algn="r" fontAlgn="ctr"/>
                      <a:r>
                        <a:rPr lang="ru-RU" sz="1200" b="0" i="0" u="none" strike="noStrike" dirty="0">
                          <a:solidFill>
                            <a:srgbClr val="000000"/>
                          </a:solidFill>
                          <a:latin typeface="Times New Roman"/>
                        </a:rPr>
                        <a:t>3 825,00</a:t>
                      </a:r>
                    </a:p>
                  </a:txBody>
                  <a:tcPr marL="7620" marR="7620" marT="7620" marB="0" anchor="ctr"/>
                </a:tc>
              </a:tr>
              <a:tr h="209327">
                <a:tc>
                  <a:txBody>
                    <a:bodyPr/>
                    <a:lstStyle/>
                    <a:p>
                      <a:pPr algn="ctr" fontAlgn="ctr"/>
                      <a:r>
                        <a:rPr lang="ru-RU" sz="1200" b="0" i="0" u="none" strike="noStrike">
                          <a:solidFill>
                            <a:srgbClr val="000000"/>
                          </a:solidFill>
                          <a:latin typeface="Times New Roman"/>
                        </a:rPr>
                        <a:t>2 02 29999 05 0000 150</a:t>
                      </a:r>
                    </a:p>
                  </a:txBody>
                  <a:tcPr marL="7620" marR="7620" marT="7620" marB="0" anchor="ctr"/>
                </a:tc>
                <a:tc>
                  <a:txBody>
                    <a:bodyPr/>
                    <a:lstStyle/>
                    <a:p>
                      <a:pPr algn="l" fontAlgn="ctr"/>
                      <a:r>
                        <a:rPr lang="ru-RU" sz="1200" b="0" i="0" u="none" strike="noStrike" dirty="0">
                          <a:solidFill>
                            <a:srgbClr val="000000"/>
                          </a:solidFill>
                          <a:latin typeface="Times New Roman"/>
                        </a:rPr>
                        <a:t>Субсидии местным бюджетам муниципальных районов на заработную плату и начисления на выплаты по оплате труда работников учреждений культуры муниципальных районов</a:t>
                      </a:r>
                    </a:p>
                  </a:txBody>
                  <a:tcPr marL="7620" marR="7620" marT="7620" marB="0" anchor="ctr"/>
                </a:tc>
                <a:tc>
                  <a:txBody>
                    <a:bodyPr/>
                    <a:lstStyle/>
                    <a:p>
                      <a:pPr algn="r" fontAlgn="ctr"/>
                      <a:r>
                        <a:rPr lang="ru-RU" sz="1200" b="0" i="0" u="none" strike="noStrike">
                          <a:solidFill>
                            <a:srgbClr val="000000"/>
                          </a:solidFill>
                          <a:latin typeface="Times New Roman"/>
                        </a:rPr>
                        <a:t>3 922 833,00</a:t>
                      </a:r>
                    </a:p>
                  </a:txBody>
                  <a:tcPr marL="7620" marR="7620" marT="7620" marB="0" anchor="ctr"/>
                </a:tc>
              </a:tr>
              <a:tr h="334921">
                <a:tc>
                  <a:txBody>
                    <a:bodyPr/>
                    <a:lstStyle/>
                    <a:p>
                      <a:pPr algn="ctr" fontAlgn="ctr"/>
                      <a:r>
                        <a:rPr lang="ru-RU" sz="1200" b="0" i="0" u="none" strike="noStrike">
                          <a:solidFill>
                            <a:srgbClr val="000000"/>
                          </a:solidFill>
                          <a:latin typeface="Times New Roman"/>
                        </a:rPr>
                        <a:t>2 02 29999 05 0000 150</a:t>
                      </a:r>
                    </a:p>
                  </a:txBody>
                  <a:tcPr marL="7620" marR="7620" marT="7620" marB="0" anchor="ctr"/>
                </a:tc>
                <a:tc>
                  <a:txBody>
                    <a:bodyPr/>
                    <a:lstStyle/>
                    <a:p>
                      <a:pPr algn="l" fontAlgn="ctr"/>
                      <a:r>
                        <a:rPr lang="ru-RU" sz="1200" b="0" i="0" u="none" strike="noStrike" dirty="0">
                          <a:solidFill>
                            <a:srgbClr val="000000"/>
                          </a:solidFill>
                          <a:latin typeface="Times New Roman"/>
                        </a:rPr>
                        <a:t>Субсидии местным бюджетам муниципальных районов на мероприятия по организации питания обучающихся из малоимущих и (или) многодетных семей, а также обучающихся с ограниченными возможностями здоровья в муниципальных общеобразовательных организациях</a:t>
                      </a:r>
                    </a:p>
                  </a:txBody>
                  <a:tcPr marL="7620" marR="7620" marT="7620" marB="0" anchor="ctr"/>
                </a:tc>
                <a:tc>
                  <a:txBody>
                    <a:bodyPr/>
                    <a:lstStyle/>
                    <a:p>
                      <a:pPr algn="r" fontAlgn="ctr"/>
                      <a:r>
                        <a:rPr lang="ru-RU" sz="1200" b="0" i="0" u="none" strike="noStrike" dirty="0">
                          <a:solidFill>
                            <a:srgbClr val="000000"/>
                          </a:solidFill>
                          <a:latin typeface="Times New Roman"/>
                        </a:rPr>
                        <a:t>263 800,00</a:t>
                      </a:r>
                    </a:p>
                  </a:txBody>
                  <a:tcPr marL="7620" marR="7620" marT="7620" marB="0" anchor="ctr"/>
                </a:tc>
              </a:tr>
              <a:tr h="498661">
                <a:tc>
                  <a:txBody>
                    <a:bodyPr/>
                    <a:lstStyle/>
                    <a:p>
                      <a:pPr algn="ctr" fontAlgn="ctr"/>
                      <a:r>
                        <a:rPr lang="ru-RU" sz="1200" b="0" i="0" u="none" strike="noStrike">
                          <a:solidFill>
                            <a:srgbClr val="000000"/>
                          </a:solidFill>
                          <a:latin typeface="Times New Roman"/>
                        </a:rPr>
                        <a:t>2 02 29999 05 0000 150</a:t>
                      </a:r>
                    </a:p>
                  </a:txBody>
                  <a:tcPr marL="7620" marR="7620" marT="7620" marB="0" anchor="ctr"/>
                </a:tc>
                <a:tc>
                  <a:txBody>
                    <a:bodyPr/>
                    <a:lstStyle/>
                    <a:p>
                      <a:pPr algn="l" fontAlgn="ctr"/>
                      <a:r>
                        <a:rPr lang="ru-RU" sz="1200" b="0" i="0" u="none" strike="noStrike">
                          <a:solidFill>
                            <a:srgbClr val="000000"/>
                          </a:solidFill>
                          <a:latin typeface="Times New Roman"/>
                        </a:rPr>
                        <a:t>Субсидии из областного бюджета бюджетам муниципальных районов на  софинансирование расходных обязательств муниципальных образований, связанных с организацией отдыха детей в каникулярное время</a:t>
                      </a:r>
                    </a:p>
                  </a:txBody>
                  <a:tcPr marL="7620" marR="7620" marT="7620" marB="0" anchor="ctr"/>
                </a:tc>
                <a:tc>
                  <a:txBody>
                    <a:bodyPr/>
                    <a:lstStyle/>
                    <a:p>
                      <a:pPr algn="r" fontAlgn="ctr"/>
                      <a:r>
                        <a:rPr lang="ru-RU" sz="1200" b="0" i="0" u="none" strike="noStrike" dirty="0">
                          <a:solidFill>
                            <a:srgbClr val="000000"/>
                          </a:solidFill>
                          <a:latin typeface="Times New Roman"/>
                        </a:rPr>
                        <a:t>491 183,00</a:t>
                      </a:r>
                    </a:p>
                  </a:txBody>
                  <a:tcPr marL="7620" marR="7620" marT="7620" marB="0" anchor="ctr"/>
                </a:tc>
              </a:tr>
              <a:tr h="498661">
                <a:tc>
                  <a:txBody>
                    <a:bodyPr/>
                    <a:lstStyle/>
                    <a:p>
                      <a:pPr algn="ctr" fontAlgn="ctr"/>
                      <a:r>
                        <a:rPr lang="ru-RU" sz="1200" b="0" i="0" u="none" strike="noStrike">
                          <a:solidFill>
                            <a:srgbClr val="000000"/>
                          </a:solidFill>
                          <a:latin typeface="Times New Roman"/>
                        </a:rPr>
                        <a:t>2 02 29999 05 0000 150</a:t>
                      </a:r>
                    </a:p>
                  </a:txBody>
                  <a:tcPr marL="7620" marR="7620" marT="7620" marB="0" anchor="ctr"/>
                </a:tc>
                <a:tc>
                  <a:txBody>
                    <a:bodyPr/>
                    <a:lstStyle/>
                    <a:p>
                      <a:pPr algn="l" fontAlgn="ctr"/>
                      <a:r>
                        <a:rPr lang="ru-RU" sz="1200" b="0" i="0" u="none" strike="noStrike" dirty="0">
                          <a:solidFill>
                            <a:srgbClr val="000000"/>
                          </a:solidFill>
                          <a:latin typeface="Times New Roman"/>
                        </a:rPr>
                        <a:t>Субсидии  из областного бюджета бюджетам муниципальных районов на оказание разовой финансовой помощи бюджетам отдельных муниципальных образований Курской области, имея в виду софинансирование мероприятий по выполнению работ по монтажу и </a:t>
                      </a:r>
                      <a:r>
                        <a:rPr lang="ru-RU" sz="1200" b="0" i="0" u="none" strike="noStrike" dirty="0" err="1">
                          <a:solidFill>
                            <a:srgbClr val="000000"/>
                          </a:solidFill>
                          <a:latin typeface="Times New Roman"/>
                        </a:rPr>
                        <a:t>пусконаладке</a:t>
                      </a:r>
                      <a:r>
                        <a:rPr lang="ru-RU" sz="1200" b="0" i="0" u="none" strike="noStrike" dirty="0">
                          <a:solidFill>
                            <a:srgbClr val="000000"/>
                          </a:solidFill>
                          <a:latin typeface="Times New Roman"/>
                        </a:rPr>
                        <a:t> оконечных средств оповещения </a:t>
                      </a:r>
                    </a:p>
                  </a:txBody>
                  <a:tcPr marL="7620" marR="7620" marT="7620" marB="0" anchor="ctr"/>
                </a:tc>
                <a:tc>
                  <a:txBody>
                    <a:bodyPr/>
                    <a:lstStyle/>
                    <a:p>
                      <a:pPr algn="r" fontAlgn="ctr"/>
                      <a:r>
                        <a:rPr lang="ru-RU" sz="1200" b="0" i="0" u="none" strike="noStrike">
                          <a:solidFill>
                            <a:srgbClr val="000000"/>
                          </a:solidFill>
                          <a:latin typeface="Times New Roman"/>
                        </a:rPr>
                        <a:t>5 047 605,00</a:t>
                      </a:r>
                    </a:p>
                  </a:txBody>
                  <a:tcPr marL="7620" marR="7620" marT="7620" marB="0" anchor="ctr"/>
                </a:tc>
              </a:tr>
              <a:tr h="171182">
                <a:tc>
                  <a:txBody>
                    <a:bodyPr/>
                    <a:lstStyle/>
                    <a:p>
                      <a:pPr algn="ctr" fontAlgn="ctr"/>
                      <a:r>
                        <a:rPr lang="ru-RU" sz="1200" b="0" i="0" u="none" strike="noStrike">
                          <a:solidFill>
                            <a:srgbClr val="000000"/>
                          </a:solidFill>
                          <a:latin typeface="Times New Roman"/>
                        </a:rPr>
                        <a:t> </a:t>
                      </a:r>
                    </a:p>
                  </a:txBody>
                  <a:tcPr marL="7620" marR="7620" marT="7620" marB="0" anchor="ctr"/>
                </a:tc>
                <a:tc>
                  <a:txBody>
                    <a:bodyPr/>
                    <a:lstStyle/>
                    <a:p>
                      <a:pPr algn="l" fontAlgn="t"/>
                      <a:r>
                        <a:rPr lang="ru-RU" sz="1200" b="0" i="0" u="none" strike="noStrike">
                          <a:solidFill>
                            <a:srgbClr val="000000"/>
                          </a:solidFill>
                          <a:latin typeface="Times New Roman"/>
                        </a:rPr>
                        <a:t> </a:t>
                      </a:r>
                    </a:p>
                  </a:txBody>
                  <a:tcPr marL="7620" marR="7620" marT="7620" marB="0"/>
                </a:tc>
                <a:tc>
                  <a:txBody>
                    <a:bodyPr/>
                    <a:lstStyle/>
                    <a:p>
                      <a:pPr algn="l" fontAlgn="ctr"/>
                      <a:r>
                        <a:rPr lang="ru-RU" sz="1200" b="1" i="0" u="none" strike="noStrike">
                          <a:solidFill>
                            <a:srgbClr val="000000"/>
                          </a:solidFill>
                          <a:latin typeface="Times New Roman"/>
                        </a:rPr>
                        <a:t> </a:t>
                      </a:r>
                    </a:p>
                  </a:txBody>
                  <a:tcPr marL="7620" marR="7620" marT="7620" marB="0" anchor="ctr"/>
                </a:tc>
              </a:tr>
              <a:tr h="240969">
                <a:tc>
                  <a:txBody>
                    <a:bodyPr/>
                    <a:lstStyle/>
                    <a:p>
                      <a:pPr algn="ctr" fontAlgn="ctr"/>
                      <a:r>
                        <a:rPr lang="ru-RU" sz="1200" b="1" i="0" u="none" strike="noStrike">
                          <a:solidFill>
                            <a:srgbClr val="000000"/>
                          </a:solidFill>
                          <a:latin typeface="Times New Roman"/>
                        </a:rPr>
                        <a:t>2 02 30000 00 0000 150</a:t>
                      </a:r>
                    </a:p>
                  </a:txBody>
                  <a:tcPr marL="7620" marR="7620" marT="7620" marB="0" anchor="ctr"/>
                </a:tc>
                <a:tc>
                  <a:txBody>
                    <a:bodyPr/>
                    <a:lstStyle/>
                    <a:p>
                      <a:pPr algn="l" fontAlgn="ctr"/>
                      <a:r>
                        <a:rPr lang="ru-RU" sz="1200" b="1" i="0" u="none" strike="noStrike">
                          <a:solidFill>
                            <a:srgbClr val="000000"/>
                          </a:solidFill>
                          <a:latin typeface="Times New Roman"/>
                        </a:rPr>
                        <a:t>Субвенции бюджетам бюджетной системы Российской Федерации</a:t>
                      </a:r>
                    </a:p>
                  </a:txBody>
                  <a:tcPr marL="7620" marR="7620" marT="7620" marB="0" anchor="ctr"/>
                </a:tc>
                <a:tc>
                  <a:txBody>
                    <a:bodyPr/>
                    <a:lstStyle/>
                    <a:p>
                      <a:pPr algn="r" fontAlgn="ctr"/>
                      <a:r>
                        <a:rPr lang="ru-RU" sz="1200" b="1" i="0" u="none" strike="noStrike">
                          <a:solidFill>
                            <a:srgbClr val="000000"/>
                          </a:solidFill>
                          <a:latin typeface="Times New Roman"/>
                        </a:rPr>
                        <a:t>298 464 436,65</a:t>
                      </a:r>
                    </a:p>
                  </a:txBody>
                  <a:tcPr marL="7620" marR="7620" marT="7620" marB="0" anchor="ctr"/>
                </a:tc>
              </a:tr>
              <a:tr h="418655">
                <a:tc>
                  <a:txBody>
                    <a:bodyPr/>
                    <a:lstStyle/>
                    <a:p>
                      <a:pPr algn="ctr" fontAlgn="ctr"/>
                      <a:r>
                        <a:rPr lang="ru-RU" sz="1200" b="1" i="0" u="none" strike="noStrike">
                          <a:solidFill>
                            <a:srgbClr val="000000"/>
                          </a:solidFill>
                          <a:latin typeface="Times New Roman"/>
                        </a:rPr>
                        <a:t>2 02 30013 00 0000 150</a:t>
                      </a:r>
                    </a:p>
                  </a:txBody>
                  <a:tcPr marL="7620" marR="7620" marT="7620" marB="0" anchor="ctr"/>
                </a:tc>
                <a:tc>
                  <a:txBody>
                    <a:bodyPr/>
                    <a:lstStyle/>
                    <a:p>
                      <a:pPr algn="l" fontAlgn="ctr"/>
                      <a:r>
                        <a:rPr lang="ru-RU" sz="1200" b="1" i="0" u="none" strike="noStrike" dirty="0">
                          <a:solidFill>
                            <a:srgbClr val="000000"/>
                          </a:solidFill>
                          <a:latin typeface="Times New Roman"/>
                        </a:rPr>
                        <a:t>Субвенции бюджетам муниципальных образований на обеспечение мер социальной поддержки реабилитированных лиц и лиц, признанных пострадавшими от политических репрессий</a:t>
                      </a:r>
                    </a:p>
                  </a:txBody>
                  <a:tcPr marL="7620" marR="7620" marT="7620" marB="0" anchor="ctr"/>
                </a:tc>
                <a:tc>
                  <a:txBody>
                    <a:bodyPr/>
                    <a:lstStyle/>
                    <a:p>
                      <a:pPr algn="r" fontAlgn="ctr"/>
                      <a:r>
                        <a:rPr lang="ru-RU" sz="1200" b="1" i="0" u="none" strike="noStrike" dirty="0">
                          <a:solidFill>
                            <a:srgbClr val="000000"/>
                          </a:solidFill>
                          <a:latin typeface="Times New Roman"/>
                        </a:rPr>
                        <a:t>75 178,00</a:t>
                      </a:r>
                    </a:p>
                  </a:txBody>
                  <a:tcPr marL="7620" marR="7620" marT="7620" marB="0" anchor="ctr"/>
                </a:tc>
              </a:tr>
              <a:tr h="418655">
                <a:tc>
                  <a:txBody>
                    <a:bodyPr/>
                    <a:lstStyle/>
                    <a:p>
                      <a:pPr algn="ctr" fontAlgn="ctr"/>
                      <a:r>
                        <a:rPr lang="ru-RU" sz="1200" b="0" i="0" u="none" strike="noStrike" dirty="0">
                          <a:solidFill>
                            <a:srgbClr val="000000"/>
                          </a:solidFill>
                          <a:latin typeface="Times New Roman"/>
                        </a:rPr>
                        <a:t>2 02 30013 05 0000 150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бюджетам муниципальных районов на обеспечение мер социальной поддержки реабилитированных лиц и лиц, признанных пострадавшими от политических репрессий</a:t>
                      </a:r>
                    </a:p>
                  </a:txBody>
                  <a:tcPr marL="7620" marR="7620" marT="7620" marB="0" anchor="ctr"/>
                </a:tc>
                <a:tc>
                  <a:txBody>
                    <a:bodyPr/>
                    <a:lstStyle/>
                    <a:p>
                      <a:pPr algn="r" fontAlgn="ctr"/>
                      <a:r>
                        <a:rPr lang="ru-RU" sz="1200" b="0" i="0" u="none" strike="noStrike" dirty="0">
                          <a:solidFill>
                            <a:srgbClr val="000000"/>
                          </a:solidFill>
                          <a:latin typeface="Times New Roman"/>
                        </a:rPr>
                        <a:t>75 178,00</a:t>
                      </a:r>
                    </a:p>
                  </a:txBody>
                  <a:tcPr marL="7620" marR="7620" marT="7620" marB="0" anchor="ctr"/>
                </a:tc>
              </a:tr>
            </a:tbl>
          </a:graphicData>
        </a:graphic>
      </p:graphicFrame>
      <p:sp>
        <p:nvSpPr>
          <p:cNvPr id="5" name="Прямоугольник 4"/>
          <p:cNvSpPr/>
          <p:nvPr/>
        </p:nvSpPr>
        <p:spPr>
          <a:xfrm>
            <a:off x="8302792" y="1071546"/>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2025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3</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85720" y="1142985"/>
          <a:ext cx="8686800" cy="4872997"/>
        </p:xfrm>
        <a:graphic>
          <a:graphicData uri="http://schemas.openxmlformats.org/drawingml/2006/table">
            <a:tbl>
              <a:tblPr firstRow="1" bandRow="1">
                <a:tableStyleId>{69CF1AB2-1976-4502-BF36-3FF5EA218861}</a:tableStyleId>
              </a:tblPr>
              <a:tblGrid>
                <a:gridCol w="1766870"/>
                <a:gridCol w="5786478"/>
                <a:gridCol w="1133452"/>
              </a:tblGrid>
              <a:tr h="355249">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2025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211458">
                <a:tc>
                  <a:txBody>
                    <a:bodyPr/>
                    <a:lstStyle/>
                    <a:p>
                      <a:pPr algn="ctr" fontAlgn="ctr"/>
                      <a:r>
                        <a:rPr lang="ru-RU" sz="1200" b="0" i="0" u="none" strike="noStrike">
                          <a:solidFill>
                            <a:srgbClr val="000000"/>
                          </a:solidFill>
                          <a:latin typeface="Times New Roman"/>
                        </a:rPr>
                        <a:t>2 02 30013 05 0000 150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бюджетам муниципальных районов на обеспечение мер социальной поддержки реабилитированных лиц и лиц, признанных пострадавшими от политических репрессий</a:t>
                      </a:r>
                    </a:p>
                  </a:txBody>
                  <a:tcPr marL="7620" marR="7620" marT="7620" marB="0" anchor="ctr"/>
                </a:tc>
                <a:tc>
                  <a:txBody>
                    <a:bodyPr/>
                    <a:lstStyle/>
                    <a:p>
                      <a:pPr algn="r" fontAlgn="ctr"/>
                      <a:r>
                        <a:rPr lang="ru-RU" sz="1200" b="0" i="0" u="none" strike="noStrike">
                          <a:solidFill>
                            <a:srgbClr val="000000"/>
                          </a:solidFill>
                          <a:latin typeface="Times New Roman"/>
                        </a:rPr>
                        <a:t>75 178,00</a:t>
                      </a:r>
                    </a:p>
                  </a:txBody>
                  <a:tcPr marL="7620" marR="7620" marT="7620" marB="0" anchor="ctr"/>
                </a:tc>
              </a:tr>
              <a:tr h="214314">
                <a:tc>
                  <a:txBody>
                    <a:bodyPr/>
                    <a:lstStyle/>
                    <a:p>
                      <a:pPr algn="ctr" fontAlgn="ctr"/>
                      <a:r>
                        <a:rPr lang="ru-RU" sz="1200" b="0" i="0" u="none" strike="noStrike">
                          <a:solidFill>
                            <a:srgbClr val="000000"/>
                          </a:solidFill>
                          <a:latin typeface="Times New Roman"/>
                        </a:rPr>
                        <a:t>2 02 30013 05 0000 150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бюджетам муниципальных районов на обеспечение мер социальной поддержки реабилитированных лиц и лиц, признанных пострадавшими от политических репрессий</a:t>
                      </a:r>
                    </a:p>
                  </a:txBody>
                  <a:tcPr marL="7620" marR="7620" marT="7620" marB="0" anchor="ctr"/>
                </a:tc>
                <a:tc>
                  <a:txBody>
                    <a:bodyPr/>
                    <a:lstStyle/>
                    <a:p>
                      <a:pPr algn="r" fontAlgn="ctr"/>
                      <a:r>
                        <a:rPr lang="ru-RU" sz="1200" b="0" i="0" u="none" strike="noStrike">
                          <a:solidFill>
                            <a:srgbClr val="000000"/>
                          </a:solidFill>
                          <a:latin typeface="Times New Roman"/>
                        </a:rPr>
                        <a:t>75 178,00</a:t>
                      </a:r>
                    </a:p>
                  </a:txBody>
                  <a:tcPr marL="7620" marR="7620" marT="7620" marB="0" anchor="ctr"/>
                </a:tc>
              </a:tr>
              <a:tr h="285613">
                <a:tc>
                  <a:txBody>
                    <a:bodyPr/>
                    <a:lstStyle/>
                    <a:p>
                      <a:pPr algn="ctr" fontAlgn="ctr"/>
                      <a:r>
                        <a:rPr lang="ru-RU" sz="1200" b="0" i="0" u="none" strike="noStrike">
                          <a:solidFill>
                            <a:srgbClr val="000000"/>
                          </a:solidFill>
                          <a:latin typeface="Times New Roman"/>
                        </a:rPr>
                        <a:t>2 02 30013 05 0000 150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бюджетам муниципальных районов на обеспечение мер социальной поддержки реабилитированных лиц и лиц, признанных пострадавшими от политических репрессий</a:t>
                      </a:r>
                    </a:p>
                  </a:txBody>
                  <a:tcPr marL="7620" marR="7620" marT="7620" marB="0" anchor="ctr"/>
                </a:tc>
                <a:tc>
                  <a:txBody>
                    <a:bodyPr/>
                    <a:lstStyle/>
                    <a:p>
                      <a:pPr algn="r" fontAlgn="ctr"/>
                      <a:r>
                        <a:rPr lang="ru-RU" sz="1200" b="0" i="0" u="none" strike="noStrike">
                          <a:solidFill>
                            <a:srgbClr val="000000"/>
                          </a:solidFill>
                          <a:latin typeface="Times New Roman"/>
                        </a:rPr>
                        <a:t>75 178,00</a:t>
                      </a:r>
                    </a:p>
                  </a:txBody>
                  <a:tcPr marL="7620" marR="7620" marT="7620" marB="0" anchor="ctr"/>
                </a:tc>
              </a:tr>
              <a:tr h="626752">
                <a:tc>
                  <a:txBody>
                    <a:bodyPr/>
                    <a:lstStyle/>
                    <a:p>
                      <a:pPr algn="ctr" fontAlgn="ctr"/>
                      <a:r>
                        <a:rPr lang="ru-RU" sz="1200" b="0" i="0" u="none" strike="noStrike">
                          <a:solidFill>
                            <a:srgbClr val="000000"/>
                          </a:solidFill>
                          <a:latin typeface="Times New Roman"/>
                        </a:rPr>
                        <a:t>2 02 30013 05 0000 150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бюджетам муниципальных районов на обеспечение мер социальной поддержки реабилитированных лиц и лиц, признанных пострадавшими от политических репрессий</a:t>
                      </a:r>
                    </a:p>
                  </a:txBody>
                  <a:tcPr marL="7620" marR="7620" marT="7620" marB="0" anchor="ctr"/>
                </a:tc>
                <a:tc>
                  <a:txBody>
                    <a:bodyPr/>
                    <a:lstStyle/>
                    <a:p>
                      <a:pPr algn="r" fontAlgn="ctr"/>
                      <a:r>
                        <a:rPr lang="ru-RU" sz="1200" b="0" i="0" u="none" strike="noStrike">
                          <a:solidFill>
                            <a:srgbClr val="000000"/>
                          </a:solidFill>
                          <a:latin typeface="Times New Roman"/>
                        </a:rPr>
                        <a:t>75 178,00</a:t>
                      </a:r>
                    </a:p>
                  </a:txBody>
                  <a:tcPr marL="7620" marR="7620" marT="7620" marB="0" anchor="ctr"/>
                </a:tc>
              </a:tr>
              <a:tr h="358488">
                <a:tc>
                  <a:txBody>
                    <a:bodyPr/>
                    <a:lstStyle/>
                    <a:p>
                      <a:pPr algn="ctr" fontAlgn="ctr"/>
                      <a:r>
                        <a:rPr lang="ru-RU" sz="1200" b="0" i="0" u="none" strike="noStrike">
                          <a:solidFill>
                            <a:srgbClr val="000000"/>
                          </a:solidFill>
                          <a:latin typeface="Times New Roman"/>
                        </a:rPr>
                        <a:t>2 02 30013 05 0000 150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бюджетам муниципальных районов на обеспечение мер социальной поддержки реабилитированных лиц и лиц, признанных пострадавшими от политических репрессий</a:t>
                      </a:r>
                    </a:p>
                  </a:txBody>
                  <a:tcPr marL="7620" marR="7620" marT="7620" marB="0" anchor="ctr"/>
                </a:tc>
                <a:tc>
                  <a:txBody>
                    <a:bodyPr/>
                    <a:lstStyle/>
                    <a:p>
                      <a:pPr algn="r" fontAlgn="ctr"/>
                      <a:r>
                        <a:rPr lang="ru-RU" sz="1200" b="0" i="0" u="none" strike="noStrike">
                          <a:solidFill>
                            <a:srgbClr val="000000"/>
                          </a:solidFill>
                          <a:latin typeface="Times New Roman"/>
                        </a:rPr>
                        <a:t>75 178,00</a:t>
                      </a:r>
                    </a:p>
                  </a:txBody>
                  <a:tcPr marL="7620" marR="7620" marT="7620" marB="0" anchor="ctr"/>
                </a:tc>
              </a:tr>
              <a:tr h="500066">
                <a:tc>
                  <a:txBody>
                    <a:bodyPr/>
                    <a:lstStyle/>
                    <a:p>
                      <a:pPr algn="ctr" fontAlgn="ctr"/>
                      <a:r>
                        <a:rPr lang="ru-RU" sz="1200" b="0" i="0" u="none" strike="noStrike">
                          <a:solidFill>
                            <a:srgbClr val="000000"/>
                          </a:solidFill>
                          <a:latin typeface="Times New Roman"/>
                        </a:rPr>
                        <a:t>2 02 30013 05 0000 150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бюджетам муниципальных районов на обеспечение мер социальной поддержки реабилитированных лиц и лиц, признанных пострадавшими от политических репрессий</a:t>
                      </a:r>
                    </a:p>
                  </a:txBody>
                  <a:tcPr marL="7620" marR="7620" marT="7620" marB="0" anchor="ctr"/>
                </a:tc>
                <a:tc>
                  <a:txBody>
                    <a:bodyPr/>
                    <a:lstStyle/>
                    <a:p>
                      <a:pPr algn="r" fontAlgn="ctr"/>
                      <a:r>
                        <a:rPr lang="ru-RU" sz="1200" b="0" i="0" u="none" strike="noStrike" dirty="0">
                          <a:solidFill>
                            <a:srgbClr val="000000"/>
                          </a:solidFill>
                          <a:latin typeface="Times New Roman"/>
                        </a:rPr>
                        <a:t>75 178,00</a:t>
                      </a:r>
                    </a:p>
                  </a:txBody>
                  <a:tcPr marL="7620" marR="7620" marT="7620" marB="0" anchor="ctr"/>
                </a:tc>
              </a:tr>
              <a:tr h="500066">
                <a:tc>
                  <a:txBody>
                    <a:bodyPr/>
                    <a:lstStyle/>
                    <a:p>
                      <a:pPr algn="ctr" fontAlgn="ctr"/>
                      <a:r>
                        <a:rPr lang="ru-RU" sz="1200" b="1" i="0" u="none" strike="noStrike">
                          <a:solidFill>
                            <a:srgbClr val="000000"/>
                          </a:solidFill>
                          <a:latin typeface="Times New Roman"/>
                        </a:rPr>
                        <a:t>2 02 35303 00 0000 150</a:t>
                      </a:r>
                    </a:p>
                  </a:txBody>
                  <a:tcPr marL="7620" marR="7620" marT="7620" marB="0" anchor="ctr"/>
                </a:tc>
                <a:tc>
                  <a:txBody>
                    <a:bodyPr/>
                    <a:lstStyle/>
                    <a:p>
                      <a:pPr algn="l" fontAlgn="ctr"/>
                      <a:r>
                        <a:rPr lang="ru-RU" sz="1200" b="1" i="0" u="none" strike="noStrike" dirty="0">
                          <a:solidFill>
                            <a:srgbClr val="000000"/>
                          </a:solidFill>
                          <a:latin typeface="Times New Roman"/>
                        </a:rPr>
                        <a:t>Субвенции бюджетам муниципальных образований на ежемесячное денежное вознаграждение за классное руководство педагогическим работникам государственных и муниципальных образовательных организаций, реализующих образовательные программы начального общего образования, образовательные программы основного общего образования, образовательные программы среднего общего образования</a:t>
                      </a:r>
                    </a:p>
                  </a:txBody>
                  <a:tcPr marL="7620" marR="7620" marT="7620" marB="0" anchor="ctr"/>
                </a:tc>
                <a:tc>
                  <a:txBody>
                    <a:bodyPr/>
                    <a:lstStyle/>
                    <a:p>
                      <a:pPr algn="r" fontAlgn="ctr"/>
                      <a:r>
                        <a:rPr lang="ru-RU" sz="1200" b="1" i="0" u="none" strike="noStrike" dirty="0">
                          <a:solidFill>
                            <a:srgbClr val="000000"/>
                          </a:solidFill>
                          <a:latin typeface="Times New Roman"/>
                        </a:rPr>
                        <a:t>24 572 265,65</a:t>
                      </a:r>
                    </a:p>
                  </a:txBody>
                  <a:tcPr marL="7620" marR="7620" marT="7620" marB="0" anchor="ctr"/>
                </a:tc>
              </a:tr>
            </a:tbl>
          </a:graphicData>
        </a:graphic>
      </p:graphicFrame>
      <p:sp>
        <p:nvSpPr>
          <p:cNvPr id="5" name="Прямоугольник 4"/>
          <p:cNvSpPr/>
          <p:nvPr/>
        </p:nvSpPr>
        <p:spPr>
          <a:xfrm>
            <a:off x="8289566" y="78579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2025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4</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85720" y="1142984"/>
          <a:ext cx="8686800" cy="4741564"/>
        </p:xfrm>
        <a:graphic>
          <a:graphicData uri="http://schemas.openxmlformats.org/drawingml/2006/table">
            <a:tbl>
              <a:tblPr firstRow="1" bandRow="1">
                <a:tableStyleId>{69CF1AB2-1976-4502-BF36-3FF5EA218861}</a:tableStyleId>
              </a:tblPr>
              <a:tblGrid>
                <a:gridCol w="1766870"/>
                <a:gridCol w="5786478"/>
                <a:gridCol w="1133452"/>
              </a:tblGrid>
              <a:tr h="384717">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2025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258225">
                <a:tc>
                  <a:txBody>
                    <a:bodyPr/>
                    <a:lstStyle/>
                    <a:p>
                      <a:pPr algn="ctr" fontAlgn="ctr"/>
                      <a:r>
                        <a:rPr lang="ru-RU" sz="1200" b="0" i="0" u="none" strike="noStrike">
                          <a:solidFill>
                            <a:srgbClr val="000000"/>
                          </a:solidFill>
                          <a:latin typeface="Times New Roman"/>
                        </a:rPr>
                        <a:t>2 02 35303 05 0000 150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бюджетам муниципальных районов на ежемесячное денежное вознаграждение за классное руководство педагогическим работникам государственных и муниципальных образовательных организаций, реализующих образовательные программы начального общего образования, образовательные программы основного общего образования, образовательные программы среднего общего образования</a:t>
                      </a:r>
                    </a:p>
                  </a:txBody>
                  <a:tcPr marL="7620" marR="7620" marT="7620" marB="0" anchor="ctr"/>
                </a:tc>
                <a:tc>
                  <a:txBody>
                    <a:bodyPr/>
                    <a:lstStyle/>
                    <a:p>
                      <a:pPr algn="r" fontAlgn="ctr"/>
                      <a:r>
                        <a:rPr lang="ru-RU" sz="1200" b="0" i="0" u="none" strike="noStrike">
                          <a:solidFill>
                            <a:srgbClr val="000000"/>
                          </a:solidFill>
                          <a:latin typeface="Times New Roman"/>
                        </a:rPr>
                        <a:t>24 572 265,65</a:t>
                      </a:r>
                    </a:p>
                  </a:txBody>
                  <a:tcPr marL="7620" marR="7620" marT="7620" marB="0" anchor="ctr"/>
                </a:tc>
              </a:tr>
              <a:tr h="407775">
                <a:tc>
                  <a:txBody>
                    <a:bodyPr/>
                    <a:lstStyle/>
                    <a:p>
                      <a:pPr algn="ctr" fontAlgn="ctr"/>
                      <a:r>
                        <a:rPr lang="ru-RU" sz="1200" b="1" i="0" u="none" strike="noStrike">
                          <a:solidFill>
                            <a:srgbClr val="000000"/>
                          </a:solidFill>
                          <a:latin typeface="Times New Roman"/>
                        </a:rPr>
                        <a:t>2 02 35930 00 0000 150</a:t>
                      </a:r>
                    </a:p>
                  </a:txBody>
                  <a:tcPr marL="7620" marR="7620" marT="7620" marB="0" anchor="ctr"/>
                </a:tc>
                <a:tc>
                  <a:txBody>
                    <a:bodyPr/>
                    <a:lstStyle/>
                    <a:p>
                      <a:pPr algn="l" fontAlgn="ctr"/>
                      <a:r>
                        <a:rPr lang="ru-RU" sz="1200" b="1" i="0" u="none" strike="noStrike" dirty="0">
                          <a:solidFill>
                            <a:srgbClr val="000000"/>
                          </a:solidFill>
                          <a:latin typeface="Times New Roman"/>
                        </a:rPr>
                        <a:t>Субвенции бюджетам на государственную регистрацию актов гражданского состояния</a:t>
                      </a:r>
                    </a:p>
                  </a:txBody>
                  <a:tcPr marL="7620" marR="7620" marT="7620" marB="0" anchor="ctr"/>
                </a:tc>
                <a:tc>
                  <a:txBody>
                    <a:bodyPr/>
                    <a:lstStyle/>
                    <a:p>
                      <a:pPr algn="r" fontAlgn="ctr"/>
                      <a:r>
                        <a:rPr lang="ru-RU" sz="1200" b="1" i="0" u="none" strike="noStrike">
                          <a:solidFill>
                            <a:srgbClr val="000000"/>
                          </a:solidFill>
                          <a:latin typeface="Times New Roman"/>
                        </a:rPr>
                        <a:t>2 431 419,00</a:t>
                      </a:r>
                    </a:p>
                  </a:txBody>
                  <a:tcPr marL="7620" marR="7620" marT="7620" marB="0" anchor="ctr"/>
                </a:tc>
              </a:tr>
              <a:tr h="500066">
                <a:tc>
                  <a:txBody>
                    <a:bodyPr/>
                    <a:lstStyle/>
                    <a:p>
                      <a:pPr algn="ctr" fontAlgn="ctr"/>
                      <a:r>
                        <a:rPr lang="ru-RU" sz="1200" b="0" i="0" u="none" strike="noStrike">
                          <a:solidFill>
                            <a:srgbClr val="000000"/>
                          </a:solidFill>
                          <a:latin typeface="Times New Roman"/>
                        </a:rPr>
                        <a:t>2 02 35930 05 0000 150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бюджетам муниципальных районов на государственную регистрацию актов гражданского состояния</a:t>
                      </a:r>
                    </a:p>
                  </a:txBody>
                  <a:tcPr marL="7620" marR="7620" marT="7620" marB="0" anchor="ctr"/>
                </a:tc>
                <a:tc>
                  <a:txBody>
                    <a:bodyPr/>
                    <a:lstStyle/>
                    <a:p>
                      <a:pPr algn="r" fontAlgn="ctr"/>
                      <a:r>
                        <a:rPr lang="ru-RU" sz="1200" b="0" i="0" u="none" strike="noStrike">
                          <a:solidFill>
                            <a:srgbClr val="000000"/>
                          </a:solidFill>
                          <a:latin typeface="Times New Roman"/>
                        </a:rPr>
                        <a:t>2 431 419,00</a:t>
                      </a:r>
                    </a:p>
                  </a:txBody>
                  <a:tcPr marL="7620" marR="7620" marT="7620" marB="0" anchor="ctr"/>
                </a:tc>
              </a:tr>
              <a:tr h="285752">
                <a:tc>
                  <a:txBody>
                    <a:bodyPr/>
                    <a:lstStyle/>
                    <a:p>
                      <a:pPr algn="ctr" fontAlgn="ctr"/>
                      <a:r>
                        <a:rPr lang="ru-RU" sz="1200" b="1" i="0" u="none" strike="noStrike">
                          <a:solidFill>
                            <a:srgbClr val="000000"/>
                          </a:solidFill>
                          <a:latin typeface="Times New Roman"/>
                        </a:rPr>
                        <a:t>2 02 39999 00 0000 150</a:t>
                      </a:r>
                    </a:p>
                  </a:txBody>
                  <a:tcPr marL="7620" marR="7620" marT="7620" marB="0" anchor="ctr"/>
                </a:tc>
                <a:tc>
                  <a:txBody>
                    <a:bodyPr/>
                    <a:lstStyle/>
                    <a:p>
                      <a:pPr algn="l" fontAlgn="ctr"/>
                      <a:r>
                        <a:rPr lang="ru-RU" sz="1200" b="1" i="0" u="none" strike="noStrike">
                          <a:solidFill>
                            <a:srgbClr val="000000"/>
                          </a:solidFill>
                          <a:latin typeface="Times New Roman"/>
                        </a:rPr>
                        <a:t>Прочие субвенции</a:t>
                      </a:r>
                    </a:p>
                  </a:txBody>
                  <a:tcPr marL="7620" marR="7620" marT="7620" marB="0" anchor="ctr"/>
                </a:tc>
                <a:tc>
                  <a:txBody>
                    <a:bodyPr/>
                    <a:lstStyle/>
                    <a:p>
                      <a:pPr algn="r" fontAlgn="ctr"/>
                      <a:r>
                        <a:rPr lang="ru-RU" sz="1200" b="1" i="0" u="none" strike="noStrike">
                          <a:solidFill>
                            <a:srgbClr val="000000"/>
                          </a:solidFill>
                          <a:latin typeface="Times New Roman"/>
                        </a:rPr>
                        <a:t>261 783 790,00</a:t>
                      </a:r>
                    </a:p>
                  </a:txBody>
                  <a:tcPr marL="7620" marR="7620" marT="7620" marB="0" anchor="ctr"/>
                </a:tc>
              </a:tr>
              <a:tr h="214314">
                <a:tc>
                  <a:txBody>
                    <a:bodyPr/>
                    <a:lstStyle/>
                    <a:p>
                      <a:pPr algn="ctr" fontAlgn="ctr"/>
                      <a:r>
                        <a:rPr lang="ru-RU" sz="1200" b="1" i="0" u="none" strike="noStrike">
                          <a:solidFill>
                            <a:srgbClr val="000000"/>
                          </a:solidFill>
                          <a:latin typeface="Times New Roman"/>
                        </a:rPr>
                        <a:t>2 02 39999 05 0000 150</a:t>
                      </a:r>
                    </a:p>
                  </a:txBody>
                  <a:tcPr marL="7620" marR="7620" marT="7620" marB="0" anchor="ctr"/>
                </a:tc>
                <a:tc>
                  <a:txBody>
                    <a:bodyPr/>
                    <a:lstStyle/>
                    <a:p>
                      <a:pPr algn="l" fontAlgn="ctr"/>
                      <a:r>
                        <a:rPr lang="ru-RU" sz="1200" b="1" i="0" u="none" strike="noStrike">
                          <a:solidFill>
                            <a:srgbClr val="000000"/>
                          </a:solidFill>
                          <a:latin typeface="Times New Roman"/>
                        </a:rPr>
                        <a:t>Прочие субвенции бюджетам муниципальных районов</a:t>
                      </a:r>
                    </a:p>
                  </a:txBody>
                  <a:tcPr marL="7620" marR="7620" marT="7620" marB="0" anchor="ctr"/>
                </a:tc>
                <a:tc>
                  <a:txBody>
                    <a:bodyPr/>
                    <a:lstStyle/>
                    <a:p>
                      <a:pPr algn="r" fontAlgn="ctr"/>
                      <a:r>
                        <a:rPr lang="ru-RU" sz="1200" b="1" i="0" u="none" strike="noStrike" dirty="0">
                          <a:solidFill>
                            <a:srgbClr val="000000"/>
                          </a:solidFill>
                          <a:latin typeface="Times New Roman"/>
                        </a:rPr>
                        <a:t>261 783 790,00</a:t>
                      </a:r>
                    </a:p>
                  </a:txBody>
                  <a:tcPr marL="7620" marR="7620" marT="7620" marB="0" anchor="ctr"/>
                </a:tc>
              </a:tr>
              <a:tr h="571504">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a:t>
                      </a:r>
                      <a:r>
                        <a:rPr lang="ru-RU" sz="1200" b="0" i="1" u="none" strike="noStrike">
                          <a:solidFill>
                            <a:srgbClr val="000000"/>
                          </a:solidFill>
                          <a:latin typeface="Times New Roman"/>
                        </a:rPr>
                        <a:t> по организации и обеспечению деятельности административных комиссий</a:t>
                      </a:r>
                      <a:r>
                        <a:rPr lang="ru-RU" sz="1200" b="0" i="0" u="none" strike="noStrike">
                          <a:solidFill>
                            <a:srgbClr val="000000"/>
                          </a:solidFill>
                          <a:latin typeface="Times New Roman"/>
                        </a:rPr>
                        <a:t>"</a:t>
                      </a:r>
                    </a:p>
                  </a:txBody>
                  <a:tcPr marL="7620" marR="7620" marT="7620" marB="0" anchor="ctr"/>
                </a:tc>
                <a:tc>
                  <a:txBody>
                    <a:bodyPr/>
                    <a:lstStyle/>
                    <a:p>
                      <a:pPr algn="r" fontAlgn="ctr"/>
                      <a:r>
                        <a:rPr lang="ru-RU" sz="1200" b="0" i="0" u="none" strike="noStrike">
                          <a:solidFill>
                            <a:srgbClr val="000000"/>
                          </a:solidFill>
                          <a:latin typeface="Times New Roman"/>
                        </a:rPr>
                        <a:t>473 313,00</a:t>
                      </a:r>
                    </a:p>
                  </a:txBody>
                  <a:tcPr marL="7620" marR="7620" marT="7620" marB="0" anchor="ctr"/>
                </a:tc>
              </a:tr>
              <a:tr h="642942">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Курской области </a:t>
                      </a:r>
                      <a:r>
                        <a:rPr lang="ru-RU" sz="1200" b="0" i="1" u="none" strike="noStrike">
                          <a:solidFill>
                            <a:srgbClr val="000000"/>
                          </a:solidFill>
                          <a:latin typeface="Times New Roman"/>
                        </a:rPr>
                        <a:t>в сфере архивного дела</a:t>
                      </a:r>
                      <a:r>
                        <a:rPr lang="ru-RU" sz="1200" b="0" i="0" u="none" strike="noStrike">
                          <a:solidFill>
                            <a:srgbClr val="000000"/>
                          </a:solidFill>
                          <a:latin typeface="Times New Roman"/>
                        </a:rPr>
                        <a:t>"</a:t>
                      </a:r>
                    </a:p>
                  </a:txBody>
                  <a:tcPr marL="7620" marR="7620" marT="7620" marB="0" anchor="ctr"/>
                </a:tc>
                <a:tc>
                  <a:txBody>
                    <a:bodyPr/>
                    <a:lstStyle/>
                    <a:p>
                      <a:pPr algn="r" fontAlgn="ctr"/>
                      <a:r>
                        <a:rPr lang="ru-RU" sz="1200" b="0" i="0" u="none" strike="noStrike" dirty="0">
                          <a:solidFill>
                            <a:srgbClr val="000000"/>
                          </a:solidFill>
                          <a:latin typeface="Times New Roman"/>
                        </a:rPr>
                        <a:t>354 259,00</a:t>
                      </a:r>
                    </a:p>
                  </a:txBody>
                  <a:tcPr marL="7620" marR="7620" marT="7620" marB="0" anchor="ctr"/>
                </a:tc>
              </a:tr>
            </a:tbl>
          </a:graphicData>
        </a:graphic>
      </p:graphicFrame>
      <p:sp>
        <p:nvSpPr>
          <p:cNvPr id="5" name="Прямоугольник 4"/>
          <p:cNvSpPr/>
          <p:nvPr/>
        </p:nvSpPr>
        <p:spPr>
          <a:xfrm>
            <a:off x="8289566" y="78579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2025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5</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85720" y="1142984"/>
          <a:ext cx="8686800" cy="5339080"/>
        </p:xfrm>
        <a:graphic>
          <a:graphicData uri="http://schemas.openxmlformats.org/drawingml/2006/table">
            <a:tbl>
              <a:tblPr firstRow="1" bandRow="1">
                <a:tableStyleId>{69CF1AB2-1976-4502-BF36-3FF5EA218861}</a:tableStyleId>
              </a:tblPr>
              <a:tblGrid>
                <a:gridCol w="1766870"/>
                <a:gridCol w="5786478"/>
                <a:gridCol w="1133452"/>
              </a:tblGrid>
              <a:tr h="370840">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2025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986482">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районов Курской области отдельными государственными полномочиями Курской области</a:t>
                      </a:r>
                      <a:r>
                        <a:rPr lang="ru-RU" sz="1200" b="0" i="1" u="none" strike="noStrike">
                          <a:solidFill>
                            <a:srgbClr val="000000"/>
                          </a:solidFill>
                          <a:latin typeface="Times New Roman"/>
                        </a:rPr>
                        <a:t> по расчету и предоставлению дотаций на выравнивание бюджетной обеспеченности городских и сельских поселений</a:t>
                      </a:r>
                      <a:r>
                        <a:rPr lang="ru-RU" sz="1200" b="0" i="0" u="none" strike="noStrike">
                          <a:solidFill>
                            <a:srgbClr val="000000"/>
                          </a:solidFill>
                          <a:latin typeface="Times New Roman"/>
                        </a:rPr>
                        <a:t> за счет средств областного бюджета" на предоставление дотаций на выравнивание бюджетной обеспеченности городских и сельских поселений</a:t>
                      </a:r>
                    </a:p>
                  </a:txBody>
                  <a:tcPr marL="7620" marR="7620" marT="7620" marB="0" anchor="ctr"/>
                </a:tc>
                <a:tc>
                  <a:txBody>
                    <a:bodyPr/>
                    <a:lstStyle/>
                    <a:p>
                      <a:pPr algn="r" fontAlgn="ctr"/>
                      <a:r>
                        <a:rPr lang="ru-RU" sz="1200" b="0" i="0" u="none" strike="noStrike">
                          <a:solidFill>
                            <a:srgbClr val="000000"/>
                          </a:solidFill>
                          <a:latin typeface="Times New Roman"/>
                        </a:rPr>
                        <a:t>7 494 135,00</a:t>
                      </a:r>
                    </a:p>
                  </a:txBody>
                  <a:tcPr marL="7620" marR="7620" marT="7620" marB="0" anchor="ctr"/>
                </a:tc>
              </a:tr>
              <a:tr h="370840">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муниципальных районов Курской области отдельными государственными полномочиями Курской области</a:t>
                      </a:r>
                      <a:r>
                        <a:rPr lang="ru-RU" sz="1200" b="0" i="1" u="none" strike="noStrike">
                          <a:solidFill>
                            <a:srgbClr val="000000"/>
                          </a:solidFill>
                          <a:latin typeface="Times New Roman"/>
                        </a:rPr>
                        <a:t> по расчету и предоставлению дотаций на выравнивание бюджетной обеспеченности городских и сельских поселений</a:t>
                      </a:r>
                      <a:r>
                        <a:rPr lang="ru-RU" sz="1200" b="0" i="0" u="none" strike="noStrike">
                          <a:solidFill>
                            <a:srgbClr val="000000"/>
                          </a:solidFill>
                          <a:latin typeface="Times New Roman"/>
                        </a:rPr>
                        <a:t> за счет средств областного бюджета" на организацию осуществления отдельных государственных полномочий</a:t>
                      </a:r>
                    </a:p>
                  </a:txBody>
                  <a:tcPr marL="7620" marR="7620" marT="7620" marB="0" anchor="ctr"/>
                </a:tc>
                <a:tc>
                  <a:txBody>
                    <a:bodyPr/>
                    <a:lstStyle/>
                    <a:p>
                      <a:pPr algn="r" fontAlgn="ctr"/>
                      <a:r>
                        <a:rPr lang="ru-RU" sz="1200" b="0" i="0" u="none" strike="noStrike">
                          <a:solidFill>
                            <a:srgbClr val="000000"/>
                          </a:solidFill>
                          <a:latin typeface="Times New Roman"/>
                        </a:rPr>
                        <a:t>9 466,00</a:t>
                      </a:r>
                    </a:p>
                  </a:txBody>
                  <a:tcPr marL="7620" marR="7620" marT="7620" marB="0" anchor="ctr"/>
                </a:tc>
              </a:tr>
              <a:tr h="388322">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dirty="0">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a:t>
                      </a:r>
                      <a:r>
                        <a:rPr lang="ru-RU" sz="1200" b="0" i="1" u="none" strike="noStrike" dirty="0">
                          <a:solidFill>
                            <a:srgbClr val="000000"/>
                          </a:solidFill>
                          <a:latin typeface="Times New Roman"/>
                        </a:rPr>
                        <a:t>по созданию и обеспечению деятельности комиссий по делам несовершеннолетних и защите их прав</a:t>
                      </a:r>
                      <a:r>
                        <a:rPr lang="ru-RU" sz="1200" b="0" i="0" u="none" strike="noStrike" dirty="0">
                          <a:solidFill>
                            <a:srgbClr val="000000"/>
                          </a:solidFill>
                          <a:latin typeface="Times New Roman"/>
                        </a:rPr>
                        <a:t>"</a:t>
                      </a:r>
                    </a:p>
                  </a:txBody>
                  <a:tcPr marL="7620" marR="7620" marT="7620" marB="0" anchor="ctr"/>
                </a:tc>
                <a:tc>
                  <a:txBody>
                    <a:bodyPr/>
                    <a:lstStyle/>
                    <a:p>
                      <a:pPr algn="r" fontAlgn="ctr"/>
                      <a:r>
                        <a:rPr lang="ru-RU" sz="1200" b="0" i="0" u="none" strike="noStrike">
                          <a:solidFill>
                            <a:srgbClr val="000000"/>
                          </a:solidFill>
                          <a:latin typeface="Times New Roman"/>
                        </a:rPr>
                        <a:t>473 313,00</a:t>
                      </a:r>
                    </a:p>
                  </a:txBody>
                  <a:tcPr marL="7620" marR="7620" marT="7620" marB="0" anchor="ctr"/>
                </a:tc>
              </a:tr>
              <a:tr h="370840">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муниципальных образований Курской области отдельными государственными полномочиями Курской области </a:t>
                      </a:r>
                      <a:r>
                        <a:rPr lang="ru-RU" sz="1200" b="0" i="1" u="none" strike="noStrike">
                          <a:solidFill>
                            <a:srgbClr val="000000"/>
                          </a:solidFill>
                          <a:latin typeface="Times New Roman"/>
                        </a:rPr>
                        <a:t>в сфере трудовых отношений</a:t>
                      </a:r>
                      <a:r>
                        <a:rPr lang="ru-RU" sz="1200" b="0" i="0" u="none" strike="noStrike">
                          <a:solidFill>
                            <a:srgbClr val="000000"/>
                          </a:solidFill>
                          <a:latin typeface="Times New Roman"/>
                        </a:rPr>
                        <a:t>"</a:t>
                      </a:r>
                    </a:p>
                  </a:txBody>
                  <a:tcPr marL="7620" marR="7620" marT="7620" marB="0" anchor="ctr"/>
                </a:tc>
                <a:tc>
                  <a:txBody>
                    <a:bodyPr/>
                    <a:lstStyle/>
                    <a:p>
                      <a:pPr algn="r" fontAlgn="ctr"/>
                      <a:r>
                        <a:rPr lang="ru-RU" sz="1200" b="0" i="0" u="none" strike="noStrike" dirty="0">
                          <a:solidFill>
                            <a:srgbClr val="000000"/>
                          </a:solidFill>
                          <a:latin typeface="Times New Roman"/>
                        </a:rPr>
                        <a:t>473 313,00</a:t>
                      </a:r>
                    </a:p>
                  </a:txBody>
                  <a:tcPr marL="7620" marR="7620" marT="7620" marB="0" anchor="ctr"/>
                </a:tc>
              </a:tr>
            </a:tbl>
          </a:graphicData>
        </a:graphic>
      </p:graphicFrame>
      <p:sp>
        <p:nvSpPr>
          <p:cNvPr id="5" name="Прямоугольник 4"/>
          <p:cNvSpPr/>
          <p:nvPr/>
        </p:nvSpPr>
        <p:spPr>
          <a:xfrm>
            <a:off x="8289566" y="78579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2025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6</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142844" y="928668"/>
          <a:ext cx="8829676" cy="5906255"/>
        </p:xfrm>
        <a:graphic>
          <a:graphicData uri="http://schemas.openxmlformats.org/drawingml/2006/table">
            <a:tbl>
              <a:tblPr firstRow="1" bandRow="1">
                <a:tableStyleId>{69CF1AB2-1976-4502-BF36-3FF5EA218861}</a:tableStyleId>
              </a:tblPr>
              <a:tblGrid>
                <a:gridCol w="1795931"/>
                <a:gridCol w="5881651"/>
                <a:gridCol w="1152094"/>
              </a:tblGrid>
              <a:tr h="389375">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2025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1046575">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в Курской области отдельными государственными полномочиями Курской области по организации деятельности органов опеки и попечительства" </a:t>
                      </a:r>
                      <a:r>
                        <a:rPr lang="ru-RU" sz="1200" b="0" i="1" u="none" strike="noStrike">
                          <a:solidFill>
                            <a:srgbClr val="000000"/>
                          </a:solidFill>
                          <a:latin typeface="Times New Roman"/>
                        </a:rPr>
                        <a:t>на содержание работников, осуществляющих переданные государственные полномочия по организации и осуществлению деятельности по опеке и попечительству</a:t>
                      </a:r>
                      <a:endParaRPr lang="ru-RU" sz="1200" b="0" i="0" u="none" strike="noStrike">
                        <a:solidFill>
                          <a:srgbClr val="000000"/>
                        </a:solidFill>
                        <a:latin typeface="Times New Roman"/>
                      </a:endParaRPr>
                    </a:p>
                  </a:txBody>
                  <a:tcPr marL="7620" marR="7620" marT="7620" marB="0" anchor="ctr"/>
                </a:tc>
                <a:tc>
                  <a:txBody>
                    <a:bodyPr/>
                    <a:lstStyle/>
                    <a:p>
                      <a:pPr algn="r" fontAlgn="ctr"/>
                      <a:r>
                        <a:rPr lang="ru-RU" sz="1200" b="0" i="0" u="none" strike="noStrike">
                          <a:solidFill>
                            <a:srgbClr val="000000"/>
                          </a:solidFill>
                          <a:latin typeface="Times New Roman"/>
                        </a:rPr>
                        <a:t>1 419 939,00</a:t>
                      </a:r>
                    </a:p>
                  </a:txBody>
                  <a:tcPr marL="7620" marR="7620" marT="7620" marB="0" anchor="ctr"/>
                </a:tc>
              </a:tr>
              <a:tr h="706339">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dirty="0">
                          <a:solidFill>
                            <a:srgbClr val="000000"/>
                          </a:solidFill>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финансовому обеспечению мер социальной поддержки </a:t>
                      </a:r>
                      <a:r>
                        <a:rPr lang="ru-RU" sz="1200" b="0" i="1" u="none" strike="noStrike" dirty="0">
                          <a:solidFill>
                            <a:srgbClr val="000000"/>
                          </a:solidFill>
                          <a:latin typeface="Times New Roman"/>
                        </a:rPr>
                        <a:t>на предоставление компенсации расходов на оплату жилых помещений, отопления и освещения работникам муниципальных образовательных организаций</a:t>
                      </a:r>
                      <a:r>
                        <a:rPr lang="ru-RU" sz="1200" b="0" i="0" u="none" strike="noStrike" dirty="0">
                          <a:solidFill>
                            <a:srgbClr val="000000"/>
                          </a:solidFill>
                          <a:latin typeface="Times New Roman"/>
                        </a:rPr>
                        <a:t>"</a:t>
                      </a:r>
                    </a:p>
                  </a:txBody>
                  <a:tcPr marL="7620" marR="7620" marT="7620" marB="0" anchor="ctr"/>
                </a:tc>
                <a:tc>
                  <a:txBody>
                    <a:bodyPr/>
                    <a:lstStyle/>
                    <a:p>
                      <a:pPr algn="r" fontAlgn="ctr"/>
                      <a:r>
                        <a:rPr lang="ru-RU" sz="1200" b="0" i="0" u="none" strike="noStrike">
                          <a:solidFill>
                            <a:srgbClr val="000000"/>
                          </a:solidFill>
                          <a:latin typeface="Times New Roman"/>
                        </a:rPr>
                        <a:t>13 118 014,00</a:t>
                      </a:r>
                    </a:p>
                  </a:txBody>
                  <a:tcPr marL="7620" marR="7620" marT="7620" marB="0" anchor="ctr"/>
                </a:tc>
              </a:tr>
              <a:tr h="626795">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dirty="0">
                          <a:solidFill>
                            <a:srgbClr val="000000"/>
                          </a:solidFill>
                          <a:latin typeface="Times New Roman"/>
                        </a:rPr>
                        <a:t>субвенции из областного бюджета бюджетам муниципальных районов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по предоставлению работникам муниципальных учреждений культуры  мер социальной поддержки, установленных законодательством Курской области" размер субвенций, передаваемых органам местного самоуправления муниципальных районов для осуществления государственных полномочий </a:t>
                      </a:r>
                      <a:r>
                        <a:rPr lang="ru-RU" sz="1200" b="0" i="1" u="none" strike="noStrike" dirty="0">
                          <a:solidFill>
                            <a:srgbClr val="000000"/>
                          </a:solidFill>
                          <a:latin typeface="Times New Roman"/>
                        </a:rPr>
                        <a:t>по предоставлению мер социальной поддержки работникам муниципальных учреждений культуры на оплату жилья и коммунальных услуг</a:t>
                      </a:r>
                      <a:endParaRPr lang="ru-RU" sz="1200" b="0" i="0" u="none" strike="noStrike" dirty="0">
                        <a:solidFill>
                          <a:srgbClr val="000000"/>
                        </a:solidFill>
                        <a:latin typeface="Times New Roman"/>
                      </a:endParaRPr>
                    </a:p>
                  </a:txBody>
                  <a:tcPr marL="7620" marR="7620" marT="7620" marB="0" anchor="ctr"/>
                </a:tc>
                <a:tc>
                  <a:txBody>
                    <a:bodyPr/>
                    <a:lstStyle/>
                    <a:p>
                      <a:pPr algn="r" fontAlgn="ctr"/>
                      <a:r>
                        <a:rPr lang="ru-RU" sz="1200" b="0" i="0" u="none" strike="noStrike">
                          <a:solidFill>
                            <a:srgbClr val="000000"/>
                          </a:solidFill>
                          <a:latin typeface="Times New Roman"/>
                        </a:rPr>
                        <a:t>1 961 890,00</a:t>
                      </a:r>
                    </a:p>
                  </a:txBody>
                  <a:tcPr marL="7620" marR="7620" marT="7620" marB="0" anchor="ctr"/>
                </a:tc>
              </a:tr>
              <a:tr h="816041">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a:t>
                      </a:r>
                      <a:r>
                        <a:rPr lang="ru-RU" sz="1200" b="0" i="1" u="none" strike="noStrike">
                          <a:solidFill>
                            <a:srgbClr val="000000"/>
                          </a:solidFill>
                          <a:latin typeface="Times New Roman"/>
                        </a:rPr>
                        <a:t>на реализацию основных общеобразовательных и дополнительных общеобразовательных программ в части финансирования расходов на оплату труда</a:t>
                      </a:r>
                      <a:r>
                        <a:rPr lang="ru-RU" sz="1200" b="0" i="0" u="none" strike="noStrike">
                          <a:solidFill>
                            <a:srgbClr val="000000"/>
                          </a:solidFill>
                          <a:latin typeface="Times New Roman"/>
                        </a:rPr>
                        <a:t> работников муниципальных общеобразовательных организаций, расходов на приобретение учебников и учебных пособий, средств обучения, игр, игрушек (за исключением расходов на содержание зданий и оплату коммунальных услуг)</a:t>
                      </a:r>
                    </a:p>
                  </a:txBody>
                  <a:tcPr marL="7620" marR="7620" marT="7620" marB="0" anchor="ctr"/>
                </a:tc>
                <a:tc>
                  <a:txBody>
                    <a:bodyPr/>
                    <a:lstStyle/>
                    <a:p>
                      <a:pPr algn="r" fontAlgn="ctr"/>
                      <a:r>
                        <a:rPr lang="ru-RU" sz="1200" b="0" i="0" u="none" strike="noStrike" dirty="0">
                          <a:solidFill>
                            <a:srgbClr val="000000"/>
                          </a:solidFill>
                          <a:latin typeface="Times New Roman"/>
                        </a:rPr>
                        <a:t>228 050 566,00</a:t>
                      </a:r>
                    </a:p>
                  </a:txBody>
                  <a:tcPr marL="7620" marR="7620" marT="7620" marB="0" anchor="ctr"/>
                </a:tc>
              </a:tr>
            </a:tbl>
          </a:graphicData>
        </a:graphic>
      </p:graphicFrame>
      <p:sp>
        <p:nvSpPr>
          <p:cNvPr id="5" name="Прямоугольник 4"/>
          <p:cNvSpPr/>
          <p:nvPr/>
        </p:nvSpPr>
        <p:spPr>
          <a:xfrm>
            <a:off x="8289567" y="571480"/>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2025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7</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14282" y="1142985"/>
          <a:ext cx="8758238" cy="5610791"/>
        </p:xfrm>
        <a:graphic>
          <a:graphicData uri="http://schemas.openxmlformats.org/drawingml/2006/table">
            <a:tbl>
              <a:tblPr firstRow="1" bandRow="1">
                <a:tableStyleId>{69CF1AB2-1976-4502-BF36-3FF5EA218861}</a:tableStyleId>
              </a:tblPr>
              <a:tblGrid>
                <a:gridCol w="1781400"/>
                <a:gridCol w="5834065"/>
                <a:gridCol w="1142773"/>
              </a:tblGrid>
              <a:tr h="448453">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2025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964305">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для осуществления отдельных государственных полномочий, связанных с предоставлением социальной поддержки отдельным категориям граждан </a:t>
                      </a:r>
                      <a:r>
                        <a:rPr lang="ru-RU" sz="1200" b="0" i="1" u="none" strike="noStrike">
                          <a:solidFill>
                            <a:srgbClr val="000000"/>
                          </a:solidFill>
                          <a:latin typeface="Times New Roman"/>
                        </a:rPr>
                        <a:t>по обеспечению продовольственными товарами по сниженным ценам и выплатой ежемесячной денежной компенсации</a:t>
                      </a:r>
                      <a:endParaRPr lang="ru-RU" sz="1200" b="0" i="0" u="none" strike="noStrike">
                        <a:solidFill>
                          <a:srgbClr val="000000"/>
                        </a:solidFill>
                        <a:latin typeface="Times New Roman"/>
                      </a:endParaRPr>
                    </a:p>
                  </a:txBody>
                  <a:tcPr marL="7620" marR="7620" marT="7620" marB="0" anchor="ctr"/>
                </a:tc>
                <a:tc>
                  <a:txBody>
                    <a:bodyPr/>
                    <a:lstStyle/>
                    <a:p>
                      <a:pPr algn="r" fontAlgn="ctr"/>
                      <a:r>
                        <a:rPr lang="ru-RU" sz="1200" b="0" i="0" u="none" strike="noStrike">
                          <a:solidFill>
                            <a:srgbClr val="000000"/>
                          </a:solidFill>
                          <a:latin typeface="Times New Roman"/>
                        </a:rPr>
                        <a:t>89 061,00</a:t>
                      </a:r>
                    </a:p>
                  </a:txBody>
                  <a:tcPr marL="7620" marR="7620" marT="7620" marB="0" anchor="ctr"/>
                </a:tc>
              </a:tr>
              <a:tr h="1116118">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на обеспечение мер социальной поддержки </a:t>
                      </a:r>
                      <a:r>
                        <a:rPr lang="ru-RU" sz="1200" b="0" i="1" u="none" strike="noStrike">
                          <a:solidFill>
                            <a:srgbClr val="000000"/>
                          </a:solidFill>
                          <a:latin typeface="Times New Roman"/>
                        </a:rPr>
                        <a:t>ветеранов труда и тружеников тыла</a:t>
                      </a:r>
                      <a:endParaRPr lang="ru-RU" sz="1200" b="0" i="0" u="none" strike="noStrike">
                        <a:solidFill>
                          <a:srgbClr val="000000"/>
                        </a:solidFill>
                        <a:latin typeface="Times New Roman"/>
                      </a:endParaRPr>
                    </a:p>
                  </a:txBody>
                  <a:tcPr marL="7620" marR="7620" marT="7620" marB="0" anchor="ctr"/>
                </a:tc>
                <a:tc>
                  <a:txBody>
                    <a:bodyPr/>
                    <a:lstStyle/>
                    <a:p>
                      <a:pPr algn="r" fontAlgn="ctr"/>
                      <a:r>
                        <a:rPr lang="ru-RU" sz="1200" b="0" i="0" u="none" strike="noStrike">
                          <a:solidFill>
                            <a:srgbClr val="000000"/>
                          </a:solidFill>
                          <a:latin typeface="Times New Roman"/>
                        </a:rPr>
                        <a:t>4 515 059,00</a:t>
                      </a:r>
                    </a:p>
                  </a:txBody>
                  <a:tcPr marL="7620" marR="7620" marT="7620" marB="0" anchor="ctr"/>
                </a:tc>
              </a:tr>
              <a:tr h="214506">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Курской области в соответствии с Законом Курской области "О наделении органов местного самоуправления Курской области отдельными государственными полномочиями Курской области в сфере социальной защиты населения" </a:t>
                      </a:r>
                      <a:r>
                        <a:rPr lang="ru-RU" sz="1200" b="0" i="1" u="none" strike="noStrike">
                          <a:solidFill>
                            <a:srgbClr val="000000"/>
                          </a:solidFill>
                          <a:latin typeface="Times New Roman"/>
                        </a:rPr>
                        <a:t>на содержание работников, осуществляющих переданные государственные полномочия в сфере социальной защиты населения</a:t>
                      </a:r>
                      <a:endParaRPr lang="ru-RU" sz="1200" b="0" i="0" u="none" strike="noStrike">
                        <a:solidFill>
                          <a:srgbClr val="000000"/>
                        </a:solidFill>
                        <a:latin typeface="Times New Roman"/>
                      </a:endParaRPr>
                    </a:p>
                  </a:txBody>
                  <a:tcPr marL="7620" marR="7620" marT="7620" marB="0" anchor="ctr"/>
                </a:tc>
                <a:tc>
                  <a:txBody>
                    <a:bodyPr/>
                    <a:lstStyle/>
                    <a:p>
                      <a:pPr algn="r" fontAlgn="ctr"/>
                      <a:r>
                        <a:rPr lang="ru-RU" sz="1200" b="0" i="0" u="none" strike="noStrike">
                          <a:solidFill>
                            <a:srgbClr val="000000"/>
                          </a:solidFill>
                          <a:latin typeface="Times New Roman"/>
                        </a:rPr>
                        <a:t>2 366 565,00</a:t>
                      </a:r>
                    </a:p>
                  </a:txBody>
                  <a:tcPr marL="7620" marR="7620" marT="7620" marB="0" anchor="ctr"/>
                </a:tc>
              </a:tr>
              <a:tr h="214314">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мероприятий при осуществлении деятельности по обращению с животными без владельцев" </a:t>
                      </a:r>
                      <a:r>
                        <a:rPr lang="ru-RU" sz="1200" b="0" i="1" u="none" strike="noStrike">
                          <a:solidFill>
                            <a:srgbClr val="000000"/>
                          </a:solidFill>
                          <a:latin typeface="Times New Roman"/>
                        </a:rPr>
                        <a:t>на организацию проведения мероприятий при осуществлении деятельности по обращению с животными без владельцев</a:t>
                      </a:r>
                      <a:endParaRPr lang="ru-RU" sz="1200" b="0" i="0" u="none" strike="noStrike">
                        <a:solidFill>
                          <a:srgbClr val="000000"/>
                        </a:solidFill>
                        <a:latin typeface="Times New Roman"/>
                      </a:endParaRPr>
                    </a:p>
                  </a:txBody>
                  <a:tcPr marL="7620" marR="7620" marT="7620" marB="0" anchor="ctr"/>
                </a:tc>
                <a:tc>
                  <a:txBody>
                    <a:bodyPr/>
                    <a:lstStyle/>
                    <a:p>
                      <a:pPr algn="r" fontAlgn="ctr"/>
                      <a:r>
                        <a:rPr lang="ru-RU" sz="1200" b="0" i="0" u="none" strike="noStrike" dirty="0">
                          <a:solidFill>
                            <a:srgbClr val="000000"/>
                          </a:solidFill>
                          <a:latin typeface="Times New Roman"/>
                        </a:rPr>
                        <a:t>937 566,00</a:t>
                      </a:r>
                    </a:p>
                  </a:txBody>
                  <a:tcPr marL="7620" marR="7620" marT="7620" marB="0" anchor="ctr"/>
                </a:tc>
              </a:tr>
            </a:tbl>
          </a:graphicData>
        </a:graphic>
      </p:graphicFrame>
      <p:sp>
        <p:nvSpPr>
          <p:cNvPr id="5" name="Прямоугольник 4"/>
          <p:cNvSpPr/>
          <p:nvPr/>
        </p:nvSpPr>
        <p:spPr>
          <a:xfrm>
            <a:off x="8289566" y="642918"/>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2500306"/>
            <a:ext cx="8458200" cy="3357586"/>
          </a:xfrm>
        </p:spPr>
        <p:txBody>
          <a:bodyPr anchor="ctr">
            <a:normAutofit fontScale="90000"/>
          </a:bodyPr>
          <a:lstStyle/>
          <a:p>
            <a:pPr lvl="0" algn="ctr"/>
            <a:r>
              <a:rPr lang="ru-RU" sz="2700" cap="none" dirty="0" smtClean="0">
                <a:solidFill>
                  <a:srgbClr val="FF0066"/>
                </a:solidFill>
                <a:effectLst/>
                <a:latin typeface="Arial" pitchFamily="34" charset="0"/>
                <a:ea typeface="Times New Roman" pitchFamily="18" charset="0"/>
                <a:cs typeface="Arial" pitchFamily="34" charset="0"/>
              </a:rPr>
              <a:t>14 </a:t>
            </a:r>
            <a:r>
              <a:rPr lang="ru-RU" sz="2700" cap="none" dirty="0" smtClean="0">
                <a:solidFill>
                  <a:srgbClr val="FF0066"/>
                </a:solidFill>
                <a:effectLst/>
                <a:latin typeface="Arial" pitchFamily="34" charset="0"/>
                <a:ea typeface="Times New Roman" pitchFamily="18" charset="0"/>
                <a:cs typeface="Arial" pitchFamily="34" charset="0"/>
              </a:rPr>
              <a:t>апреля 2026 года в </a:t>
            </a:r>
            <a:r>
              <a:rPr lang="ru-RU" sz="2700" cap="none" dirty="0" smtClean="0">
                <a:solidFill>
                  <a:srgbClr val="FF0066"/>
                </a:solidFill>
                <a:effectLst/>
                <a:latin typeface="Arial" pitchFamily="34" charset="0"/>
                <a:ea typeface="Times New Roman" pitchFamily="18" charset="0"/>
                <a:cs typeface="Arial" pitchFamily="34" charset="0"/>
              </a:rPr>
              <a:t>11:00 </a:t>
            </a:r>
            <a:r>
              <a:rPr lang="ru-RU" sz="2700" cap="none" dirty="0" smtClean="0">
                <a:solidFill>
                  <a:srgbClr val="FF0066"/>
                </a:solidFill>
                <a:effectLst/>
                <a:latin typeface="Arial" pitchFamily="34" charset="0"/>
                <a:ea typeface="Times New Roman" pitchFamily="18" charset="0"/>
                <a:cs typeface="Arial" pitchFamily="34" charset="0"/>
              </a:rPr>
              <a:t>часов в здании администрации Льговского района по адресу: 307750, г. Льгов, Красная площадь 4Б, зал заседаний состоятся публичные слушания по проекту решения Представительного Собрания Льговского района  Курской области «Об исполнении бюджета муниципального района «Льговский район» Курской области за 2025 год».</a:t>
            </a:r>
            <a:r>
              <a:rPr lang="ru-RU" sz="2700" cap="none" dirty="0" smtClean="0">
                <a:solidFill>
                  <a:srgbClr val="FF0066"/>
                </a:solidFill>
                <a:effectLst/>
                <a:latin typeface="Arial" pitchFamily="34" charset="0"/>
                <a:cs typeface="Arial" pitchFamily="34" charset="0"/>
              </a:rPr>
              <a:t> </a:t>
            </a:r>
            <a:r>
              <a:rPr lang="ru-RU" cap="none" dirty="0" smtClean="0">
                <a:solidFill>
                  <a:srgbClr val="FF0066"/>
                </a:solidFill>
                <a:effectLst/>
                <a:latin typeface="Arial" pitchFamily="34" charset="0"/>
                <a:cs typeface="Arial" pitchFamily="34" charset="0"/>
              </a:rPr>
              <a:t/>
            </a:r>
            <a:br>
              <a:rPr lang="ru-RU" cap="none" dirty="0" smtClean="0">
                <a:solidFill>
                  <a:srgbClr val="FF0066"/>
                </a:solidFill>
                <a:effectLst/>
                <a:latin typeface="Arial" pitchFamily="34" charset="0"/>
                <a:cs typeface="Arial" pitchFamily="34" charset="0"/>
              </a:rPr>
            </a:br>
            <a:endParaRPr lang="ru-RU" dirty="0">
              <a:solidFill>
                <a:srgbClr val="FF0000"/>
              </a:solidFill>
            </a:endParaRPr>
          </a:p>
        </p:txBody>
      </p:sp>
      <p:sp>
        <p:nvSpPr>
          <p:cNvPr id="3" name="Подзаголовок 2"/>
          <p:cNvSpPr>
            <a:spLocks noGrp="1"/>
          </p:cNvSpPr>
          <p:nvPr>
            <p:ph type="subTitle" idx="1"/>
          </p:nvPr>
        </p:nvSpPr>
        <p:spPr>
          <a:xfrm>
            <a:off x="428596" y="714356"/>
            <a:ext cx="8458200" cy="914400"/>
          </a:xfrm>
        </p:spPr>
        <p:txBody>
          <a:bodyPr>
            <a:noAutofit/>
          </a:bodyPr>
          <a:lstStyle/>
          <a:p>
            <a:pPr lvl="0" algn="ctr" fontAlgn="base">
              <a:spcBef>
                <a:spcPct val="0"/>
              </a:spcBef>
              <a:spcAft>
                <a:spcPct val="0"/>
              </a:spcAft>
              <a:buClrTx/>
              <a:buSzTx/>
            </a:pPr>
            <a:r>
              <a:rPr lang="ru-RU" sz="1800" b="1" dirty="0" smtClean="0">
                <a:solidFill>
                  <a:srgbClr val="7030A0"/>
                </a:solidFill>
                <a:latin typeface="Arial" pitchFamily="34" charset="0"/>
                <a:ea typeface="Times New Roman" pitchFamily="18" charset="0"/>
                <a:cs typeface="Arial" pitchFamily="34" charset="0"/>
              </a:rPr>
              <a:t>ИЗВЕЩЕНИЕ</a:t>
            </a:r>
            <a:endParaRPr lang="ru-RU" sz="1800" dirty="0" smtClean="0">
              <a:solidFill>
                <a:srgbClr val="7030A0"/>
              </a:solidFill>
              <a:latin typeface="Arial" pitchFamily="34" charset="0"/>
              <a:cs typeface="Arial" pitchFamily="34" charset="0"/>
            </a:endParaRPr>
          </a:p>
          <a:p>
            <a:pPr lvl="0" algn="ctr" eaLnBrk="0" fontAlgn="base" hangingPunct="0">
              <a:spcBef>
                <a:spcPct val="0"/>
              </a:spcBef>
              <a:spcAft>
                <a:spcPct val="0"/>
              </a:spcAft>
              <a:buClrTx/>
              <a:buSzTx/>
            </a:pPr>
            <a:r>
              <a:rPr lang="ru-RU" sz="1800" b="1" dirty="0" smtClean="0">
                <a:solidFill>
                  <a:srgbClr val="7030A0"/>
                </a:solidFill>
                <a:latin typeface="Arial" pitchFamily="34" charset="0"/>
                <a:ea typeface="Times New Roman" pitchFamily="18" charset="0"/>
                <a:cs typeface="Arial" pitchFamily="34" charset="0"/>
              </a:rPr>
              <a:t>о проведении публичных слушаний по проекту  </a:t>
            </a:r>
          </a:p>
          <a:p>
            <a:pPr lvl="0" algn="ctr" eaLnBrk="0" fontAlgn="base" hangingPunct="0">
              <a:spcBef>
                <a:spcPct val="0"/>
              </a:spcBef>
              <a:spcAft>
                <a:spcPct val="0"/>
              </a:spcAft>
              <a:buClrTx/>
              <a:buSzTx/>
            </a:pPr>
            <a:r>
              <a:rPr lang="ru-RU" sz="1800" b="1" dirty="0" smtClean="0">
                <a:solidFill>
                  <a:srgbClr val="7030A0"/>
                </a:solidFill>
                <a:latin typeface="Arial" pitchFamily="34" charset="0"/>
                <a:ea typeface="Times New Roman" pitchFamily="18" charset="0"/>
                <a:cs typeface="Arial" pitchFamily="34" charset="0"/>
              </a:rPr>
              <a:t>решения Представительного Собрания Льговского района  Курской области «Об исполнении бюджета муниципального района «Льговский район» Курской области за 2025 год»</a:t>
            </a:r>
            <a:r>
              <a:rPr lang="ru-RU" sz="1800" dirty="0" smtClean="0">
                <a:solidFill>
                  <a:srgbClr val="7030A0"/>
                </a:solidFill>
                <a:latin typeface="Arial" pitchFamily="34" charset="0"/>
                <a:cs typeface="Arial" pitchFamily="34" charset="0"/>
              </a:rPr>
              <a:t>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2025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8</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14282" y="1142985"/>
          <a:ext cx="8758238" cy="4541539"/>
        </p:xfrm>
        <a:graphic>
          <a:graphicData uri="http://schemas.openxmlformats.org/drawingml/2006/table">
            <a:tbl>
              <a:tblPr firstRow="1" bandRow="1">
                <a:tableStyleId>{69CF1AB2-1976-4502-BF36-3FF5EA218861}</a:tableStyleId>
              </a:tblPr>
              <a:tblGrid>
                <a:gridCol w="1781400"/>
                <a:gridCol w="5834065"/>
                <a:gridCol w="1142773"/>
              </a:tblGrid>
              <a:tr h="448453">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2025год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964305">
                <a:tc>
                  <a:txBody>
                    <a:bodyPr/>
                    <a:lstStyle/>
                    <a:p>
                      <a:pPr algn="ctr" fontAlgn="ctr"/>
                      <a:r>
                        <a:rPr lang="ru-RU" sz="1200" b="0" i="0" u="none" strike="noStrike">
                          <a:solidFill>
                            <a:srgbClr val="000000"/>
                          </a:solidFill>
                          <a:latin typeface="Times New Roman"/>
                        </a:rPr>
                        <a:t>2 02 39999 05 0000 150</a:t>
                      </a:r>
                    </a:p>
                  </a:txBody>
                  <a:tcPr marL="7620" marR="7620" marT="7620" marB="0" anchor="ctr"/>
                </a:tc>
                <a:tc>
                  <a:txBody>
                    <a:bodyPr/>
                    <a:lstStyle/>
                    <a:p>
                      <a:pPr algn="l" fontAlgn="ctr"/>
                      <a:r>
                        <a:rPr lang="ru-RU" sz="1200" b="0" i="0" u="none" strike="noStrike">
                          <a:solidFill>
                            <a:srgbClr val="000000"/>
                          </a:solidFill>
                          <a:latin typeface="Times New Roman"/>
                        </a:rPr>
                        <a:t>субвенции из областного бюджета бюджетам муниципальных районов и городских округов на осуществление отдельных государственных полномочий в соответствии с Законом Курской области "О наделении органов местного самоуправления Курской области отдельными государственными полномочиями по организации проведения мероприятий по отлову и содержанию безнадзорных животных" </a:t>
                      </a:r>
                      <a:r>
                        <a:rPr lang="ru-RU" sz="1200" b="0" i="1" u="none" strike="noStrike">
                          <a:solidFill>
                            <a:srgbClr val="000000"/>
                          </a:solidFill>
                          <a:latin typeface="Times New Roman"/>
                        </a:rPr>
                        <a:t>на содержание работников</a:t>
                      </a:r>
                      <a:r>
                        <a:rPr lang="ru-RU" sz="1200" b="0" i="0" u="none" strike="noStrike">
                          <a:solidFill>
                            <a:srgbClr val="000000"/>
                          </a:solidFill>
                          <a:latin typeface="Times New Roman"/>
                        </a:rPr>
                        <a:t>, осуществляющих отдельные государственные полномочия по организации проведения мероприятий по отлову и содержанию безнадзорных животных</a:t>
                      </a:r>
                    </a:p>
                  </a:txBody>
                  <a:tcPr marL="7620" marR="7620" marT="7620" marB="0" anchor="ctr"/>
                </a:tc>
                <a:tc>
                  <a:txBody>
                    <a:bodyPr/>
                    <a:lstStyle/>
                    <a:p>
                      <a:pPr algn="r" fontAlgn="ctr"/>
                      <a:r>
                        <a:rPr lang="ru-RU" sz="1200" b="0" i="0" u="none" strike="noStrike">
                          <a:solidFill>
                            <a:srgbClr val="000000"/>
                          </a:solidFill>
                          <a:latin typeface="Times New Roman"/>
                        </a:rPr>
                        <a:t>47 331,00</a:t>
                      </a:r>
                    </a:p>
                  </a:txBody>
                  <a:tcPr marL="7620" marR="7620" marT="7620" marB="0" anchor="ctr"/>
                </a:tc>
              </a:tr>
              <a:tr h="121154">
                <a:tc>
                  <a:txBody>
                    <a:bodyPr/>
                    <a:lstStyle/>
                    <a:p>
                      <a:pPr algn="ctr" fontAlgn="ctr"/>
                      <a:r>
                        <a:rPr lang="ru-RU" sz="1200" b="0" i="0" u="none" strike="noStrike">
                          <a:solidFill>
                            <a:srgbClr val="000000"/>
                          </a:solidFill>
                          <a:latin typeface="Times New Roman"/>
                        </a:rPr>
                        <a:t> </a:t>
                      </a:r>
                    </a:p>
                  </a:txBody>
                  <a:tcPr marL="7620" marR="7620" marT="7620" marB="0" anchor="ctr"/>
                </a:tc>
                <a:tc>
                  <a:txBody>
                    <a:bodyPr/>
                    <a:lstStyle/>
                    <a:p>
                      <a:pPr algn="l" fontAlgn="ctr"/>
                      <a:r>
                        <a:rPr lang="ru-RU" sz="1200" b="0" i="0" u="none" strike="noStrike" dirty="0">
                          <a:solidFill>
                            <a:srgbClr val="000000"/>
                          </a:solidFill>
                          <a:latin typeface="Times New Roman"/>
                        </a:rPr>
                        <a:t> </a:t>
                      </a:r>
                    </a:p>
                  </a:txBody>
                  <a:tcPr marL="7620" marR="7620" marT="7620" marB="0" anchor="ctr"/>
                </a:tc>
                <a:tc>
                  <a:txBody>
                    <a:bodyPr/>
                    <a:lstStyle/>
                    <a:p>
                      <a:pPr algn="l" fontAlgn="ctr"/>
                      <a:r>
                        <a:rPr lang="ru-RU" sz="1200" b="0" i="0" u="none" strike="noStrike">
                          <a:solidFill>
                            <a:srgbClr val="000000"/>
                          </a:solidFill>
                          <a:latin typeface="Times New Roman"/>
                        </a:rPr>
                        <a:t> </a:t>
                      </a:r>
                    </a:p>
                  </a:txBody>
                  <a:tcPr marL="7620" marR="7620" marT="7620" marB="0" anchor="ctr"/>
                </a:tc>
              </a:tr>
              <a:tr h="214506">
                <a:tc>
                  <a:txBody>
                    <a:bodyPr/>
                    <a:lstStyle/>
                    <a:p>
                      <a:pPr algn="ctr" fontAlgn="ctr"/>
                      <a:r>
                        <a:rPr lang="ru-RU" sz="1200" b="1" i="0" u="none" strike="noStrike">
                          <a:solidFill>
                            <a:srgbClr val="000000"/>
                          </a:solidFill>
                          <a:latin typeface="Times New Roman"/>
                        </a:rPr>
                        <a:t>2 02 40000 00 0000 150</a:t>
                      </a:r>
                    </a:p>
                  </a:txBody>
                  <a:tcPr marL="7620" marR="7620" marT="7620" marB="0" anchor="ctr"/>
                </a:tc>
                <a:tc>
                  <a:txBody>
                    <a:bodyPr/>
                    <a:lstStyle/>
                    <a:p>
                      <a:pPr algn="l" fontAlgn="ctr"/>
                      <a:r>
                        <a:rPr lang="ru-RU" sz="1200" b="1" i="0" u="none" strike="noStrike" dirty="0">
                          <a:solidFill>
                            <a:srgbClr val="000000"/>
                          </a:solidFill>
                          <a:latin typeface="Times New Roman"/>
                        </a:rPr>
                        <a:t>Иные межбюджетные трансферты</a:t>
                      </a:r>
                    </a:p>
                  </a:txBody>
                  <a:tcPr marL="7620" marR="7620" marT="7620" marB="0" anchor="ctr"/>
                </a:tc>
                <a:tc>
                  <a:txBody>
                    <a:bodyPr/>
                    <a:lstStyle/>
                    <a:p>
                      <a:pPr algn="r" fontAlgn="ctr"/>
                      <a:r>
                        <a:rPr lang="ru-RU" sz="1200" b="1" i="0" u="none" strike="noStrike" dirty="0">
                          <a:solidFill>
                            <a:srgbClr val="000000"/>
                          </a:solidFill>
                          <a:latin typeface="Times New Roman"/>
                        </a:rPr>
                        <a:t>45 921 734,12</a:t>
                      </a:r>
                    </a:p>
                  </a:txBody>
                  <a:tcPr marL="7620" marR="7620" marT="7620" marB="0" anchor="ctr"/>
                </a:tc>
              </a:tr>
              <a:tr h="214506">
                <a:tc>
                  <a:txBody>
                    <a:bodyPr/>
                    <a:lstStyle/>
                    <a:p>
                      <a:pPr algn="ctr" fontAlgn="ctr"/>
                      <a:r>
                        <a:rPr lang="ru-RU" sz="1200" b="1" i="0" u="none" strike="noStrike">
                          <a:solidFill>
                            <a:srgbClr val="000000"/>
                          </a:solidFill>
                          <a:latin typeface="Times New Roman"/>
                        </a:rPr>
                        <a:t>2 02 40014 00 0000 150</a:t>
                      </a:r>
                    </a:p>
                  </a:txBody>
                  <a:tcPr marL="7620" marR="7620" marT="7620" marB="0" anchor="ctr"/>
                </a:tc>
                <a:tc>
                  <a:txBody>
                    <a:bodyPr/>
                    <a:lstStyle/>
                    <a:p>
                      <a:pPr algn="l" fontAlgn="ctr"/>
                      <a:r>
                        <a:rPr lang="ru-RU" sz="1200" b="1" i="0" u="none" strike="noStrike">
                          <a:solidFill>
                            <a:srgbClr val="000000"/>
                          </a:solidFill>
                          <a:latin typeface="Times New Roman"/>
                        </a:rPr>
                        <a:t>Межбюджетные трансферты, передаваемые бюджетам муниципальных образований на осуществление части полномочий по решению вопросов местного значения в соответствии с заключенными соглашениями</a:t>
                      </a:r>
                    </a:p>
                  </a:txBody>
                  <a:tcPr marL="7620" marR="7620" marT="7620" marB="0" anchor="ctr"/>
                </a:tc>
                <a:tc>
                  <a:txBody>
                    <a:bodyPr/>
                    <a:lstStyle/>
                    <a:p>
                      <a:pPr algn="r" fontAlgn="ctr"/>
                      <a:r>
                        <a:rPr lang="ru-RU" sz="1200" b="1" i="0" u="none" strike="noStrike">
                          <a:solidFill>
                            <a:srgbClr val="000000"/>
                          </a:solidFill>
                          <a:latin typeface="Times New Roman"/>
                        </a:rPr>
                        <a:t>29 064,00</a:t>
                      </a:r>
                    </a:p>
                  </a:txBody>
                  <a:tcPr marL="7620" marR="7620" marT="7620" marB="0" anchor="ctr"/>
                </a:tc>
              </a:tr>
              <a:tr h="214506">
                <a:tc>
                  <a:txBody>
                    <a:bodyPr/>
                    <a:lstStyle/>
                    <a:p>
                      <a:pPr algn="ctr" fontAlgn="ctr"/>
                      <a:r>
                        <a:rPr lang="ru-RU" sz="1200" b="0" i="0" u="none" strike="noStrike">
                          <a:solidFill>
                            <a:srgbClr val="000000"/>
                          </a:solidFill>
                          <a:latin typeface="Times New Roman"/>
                        </a:rPr>
                        <a:t>2 02 40014 05 0000 150</a:t>
                      </a:r>
                    </a:p>
                  </a:txBody>
                  <a:tcPr marL="7620" marR="7620" marT="7620" marB="0" anchor="ctr"/>
                </a:tc>
                <a:tc>
                  <a:txBody>
                    <a:bodyPr/>
                    <a:lstStyle/>
                    <a:p>
                      <a:pPr algn="l" fontAlgn="ctr"/>
                      <a:r>
                        <a:rPr lang="ru-RU" sz="1200" b="0" i="0" u="none" strike="noStrike" dirty="0">
                          <a:solidFill>
                            <a:srgbClr val="000000"/>
                          </a:solidFill>
                          <a:latin typeface="Times New Roman"/>
                        </a:rPr>
                        <a:t>Межбюджетные трансферты, передаваемые бюджетам муниципальных районов из бюджетов поселений на осуществление части полномочий по решению вопросов местного значения в соответствии с заключенными соглашениями</a:t>
                      </a:r>
                    </a:p>
                  </a:txBody>
                  <a:tcPr marL="7620" marR="7620" marT="7620" marB="0" anchor="ctr"/>
                </a:tc>
                <a:tc>
                  <a:txBody>
                    <a:bodyPr/>
                    <a:lstStyle/>
                    <a:p>
                      <a:pPr algn="r" fontAlgn="ctr"/>
                      <a:r>
                        <a:rPr lang="ru-RU" sz="1200" b="0" i="0" u="none" strike="noStrike">
                          <a:solidFill>
                            <a:srgbClr val="000000"/>
                          </a:solidFill>
                          <a:latin typeface="Times New Roman"/>
                        </a:rPr>
                        <a:t>29 064,00</a:t>
                      </a:r>
                    </a:p>
                  </a:txBody>
                  <a:tcPr marL="7620" marR="7620" marT="7620" marB="0" anchor="ctr"/>
                </a:tc>
              </a:tr>
              <a:tr h="214506">
                <a:tc>
                  <a:txBody>
                    <a:bodyPr/>
                    <a:lstStyle/>
                    <a:p>
                      <a:pPr algn="ctr" fontAlgn="ctr"/>
                      <a:r>
                        <a:rPr lang="ru-RU" sz="1200" b="1" i="0" u="none" strike="noStrike">
                          <a:solidFill>
                            <a:srgbClr val="000000"/>
                          </a:solidFill>
                          <a:latin typeface="Times New Roman"/>
                        </a:rPr>
                        <a:t>2 02 45050 00 0000 150</a:t>
                      </a:r>
                    </a:p>
                  </a:txBody>
                  <a:tcPr marL="7620" marR="7620" marT="7620" marB="0" anchor="ctr"/>
                </a:tc>
                <a:tc>
                  <a:txBody>
                    <a:bodyPr/>
                    <a:lstStyle/>
                    <a:p>
                      <a:pPr algn="l" fontAlgn="ctr"/>
                      <a:r>
                        <a:rPr lang="ru-RU" sz="1200" b="1" i="0" u="none" strike="noStrike">
                          <a:solidFill>
                            <a:srgbClr val="000000"/>
                          </a:solidFill>
                          <a:latin typeface="Times New Roman"/>
                        </a:rPr>
                        <a:t>Межбюджетные трансферты, передаваемые бюджетам на обеспечение выплат ежемесячного денежного вознаграждения советникам директоров по воспитанию и взаимодействию с детскими общественными объединениями государственных общеобразовательных организаций, профессиональных образовательных организаций субъектов Российской Федерации, города Байконура и федеральной территории "Сириус", муниципальных общеобразовательных организаций и профессиональных образовательных организаций</a:t>
                      </a:r>
                    </a:p>
                  </a:txBody>
                  <a:tcPr marL="7620" marR="7620" marT="7620" marB="0" anchor="ctr"/>
                </a:tc>
                <a:tc>
                  <a:txBody>
                    <a:bodyPr/>
                    <a:lstStyle/>
                    <a:p>
                      <a:pPr algn="r" fontAlgn="ctr"/>
                      <a:r>
                        <a:rPr lang="ru-RU" sz="1200" b="1" i="0" u="none" strike="noStrike" dirty="0">
                          <a:solidFill>
                            <a:srgbClr val="000000"/>
                          </a:solidFill>
                          <a:latin typeface="Times New Roman"/>
                        </a:rPr>
                        <a:t>574 978,12</a:t>
                      </a:r>
                    </a:p>
                  </a:txBody>
                  <a:tcPr marL="7620" marR="7620" marT="7620" marB="0" anchor="ctr"/>
                </a:tc>
              </a:tr>
            </a:tbl>
          </a:graphicData>
        </a:graphic>
      </p:graphicFrame>
      <p:sp>
        <p:nvSpPr>
          <p:cNvPr id="5" name="Прямоугольник 4"/>
          <p:cNvSpPr/>
          <p:nvPr/>
        </p:nvSpPr>
        <p:spPr>
          <a:xfrm>
            <a:off x="8289566" y="642918"/>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2025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9</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14282" y="1142985"/>
          <a:ext cx="8758238" cy="5057029"/>
        </p:xfrm>
        <a:graphic>
          <a:graphicData uri="http://schemas.openxmlformats.org/drawingml/2006/table">
            <a:tbl>
              <a:tblPr firstRow="1" bandRow="1">
                <a:tableStyleId>{69CF1AB2-1976-4502-BF36-3FF5EA218861}</a:tableStyleId>
              </a:tblPr>
              <a:tblGrid>
                <a:gridCol w="1781400"/>
                <a:gridCol w="5834065"/>
                <a:gridCol w="1142773"/>
              </a:tblGrid>
              <a:tr h="448453">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2025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964305">
                <a:tc>
                  <a:txBody>
                    <a:bodyPr/>
                    <a:lstStyle/>
                    <a:p>
                      <a:pPr algn="ctr" fontAlgn="ctr"/>
                      <a:r>
                        <a:rPr lang="ru-RU" sz="1200" b="0" i="0" u="none" strike="noStrike" dirty="0">
                          <a:solidFill>
                            <a:srgbClr val="000000"/>
                          </a:solidFill>
                          <a:latin typeface="Times New Roman"/>
                        </a:rPr>
                        <a:t>2 02 45050 05 0000 150</a:t>
                      </a:r>
                    </a:p>
                  </a:txBody>
                  <a:tcPr marL="7620" marR="7620" marT="7620" marB="0" anchor="ctr"/>
                </a:tc>
                <a:tc>
                  <a:txBody>
                    <a:bodyPr/>
                    <a:lstStyle/>
                    <a:p>
                      <a:pPr algn="l" fontAlgn="ctr"/>
                      <a:r>
                        <a:rPr lang="ru-RU" sz="1200" b="0" i="0" u="none" strike="noStrike" dirty="0">
                          <a:solidFill>
                            <a:srgbClr val="000000"/>
                          </a:solidFill>
                          <a:latin typeface="Times New Roman"/>
                        </a:rPr>
                        <a:t>Межбюджетные трансферты, передаваемые бюджетам муниципальных районов на обеспечение выплат ежемесячного денежного вознаграждения советникам директоров по воспитанию и взаимодействию с детскими общественными объединениями государственных общеобразовательных организаций, профессиональных образовательных организаций субъектов Российской Федерации, города Байконура и федеральной территории "Сириус", муниципальных общеобразовательных организаций и профессиональных образовательных организаций</a:t>
                      </a:r>
                    </a:p>
                  </a:txBody>
                  <a:tcPr marL="7620" marR="7620" marT="7620" marB="0" anchor="ctr"/>
                </a:tc>
                <a:tc>
                  <a:txBody>
                    <a:bodyPr/>
                    <a:lstStyle/>
                    <a:p>
                      <a:pPr algn="r" fontAlgn="ctr"/>
                      <a:r>
                        <a:rPr lang="ru-RU" sz="1200" b="0" i="0" u="none" strike="noStrike" dirty="0">
                          <a:solidFill>
                            <a:srgbClr val="000000"/>
                          </a:solidFill>
                          <a:latin typeface="Times New Roman"/>
                        </a:rPr>
                        <a:t>574 978,12</a:t>
                      </a:r>
                    </a:p>
                  </a:txBody>
                  <a:tcPr marL="7620" marR="7620" marT="7620" marB="0" anchor="ctr"/>
                </a:tc>
              </a:tr>
              <a:tr h="264030">
                <a:tc>
                  <a:txBody>
                    <a:bodyPr/>
                    <a:lstStyle/>
                    <a:p>
                      <a:pPr algn="ctr" fontAlgn="ctr"/>
                      <a:r>
                        <a:rPr lang="ru-RU" sz="1200" b="1" i="0" u="none" strike="noStrike">
                          <a:solidFill>
                            <a:srgbClr val="000000"/>
                          </a:solidFill>
                          <a:latin typeface="Times New Roman"/>
                        </a:rPr>
                        <a:t>2 02 49999 00 0000 150</a:t>
                      </a:r>
                    </a:p>
                  </a:txBody>
                  <a:tcPr marL="7620" marR="7620" marT="7620" marB="0" anchor="ctr"/>
                </a:tc>
                <a:tc>
                  <a:txBody>
                    <a:bodyPr/>
                    <a:lstStyle/>
                    <a:p>
                      <a:pPr algn="l" fontAlgn="ctr"/>
                      <a:r>
                        <a:rPr lang="ru-RU" sz="1200" b="1" i="0" u="none" strike="noStrike" dirty="0">
                          <a:solidFill>
                            <a:srgbClr val="000000"/>
                          </a:solidFill>
                          <a:latin typeface="Times New Roman"/>
                        </a:rPr>
                        <a:t>Прочие межбюджетные трансферты, передаваемые бюджетам</a:t>
                      </a:r>
                    </a:p>
                  </a:txBody>
                  <a:tcPr marL="7620" marR="7620" marT="7620" marB="0" anchor="ctr"/>
                </a:tc>
                <a:tc>
                  <a:txBody>
                    <a:bodyPr/>
                    <a:lstStyle/>
                    <a:p>
                      <a:pPr algn="r" fontAlgn="ctr"/>
                      <a:r>
                        <a:rPr lang="ru-RU" sz="1200" b="1" i="0" u="none" strike="noStrike">
                          <a:solidFill>
                            <a:srgbClr val="000000"/>
                          </a:solidFill>
                          <a:latin typeface="Times New Roman"/>
                        </a:rPr>
                        <a:t>45 317 692,00</a:t>
                      </a:r>
                    </a:p>
                  </a:txBody>
                  <a:tcPr marL="7620" marR="7620" marT="7620" marB="0" anchor="ctr"/>
                </a:tc>
              </a:tr>
              <a:tr h="214506">
                <a:tc>
                  <a:txBody>
                    <a:bodyPr/>
                    <a:lstStyle/>
                    <a:p>
                      <a:pPr algn="ctr" fontAlgn="ctr"/>
                      <a:r>
                        <a:rPr lang="ru-RU" sz="1200" b="0" i="0" u="none" strike="noStrike">
                          <a:solidFill>
                            <a:srgbClr val="000000"/>
                          </a:solidFill>
                          <a:latin typeface="Times New Roman"/>
                        </a:rPr>
                        <a:t>2 02 49999 05 0000 150</a:t>
                      </a:r>
                    </a:p>
                  </a:txBody>
                  <a:tcPr marL="7620" marR="7620" marT="7620" marB="0" anchor="ctr"/>
                </a:tc>
                <a:tc>
                  <a:txBody>
                    <a:bodyPr/>
                    <a:lstStyle/>
                    <a:p>
                      <a:pPr algn="l" fontAlgn="ctr"/>
                      <a:r>
                        <a:rPr lang="ru-RU" sz="1200" b="0" i="0" u="none" strike="noStrike">
                          <a:solidFill>
                            <a:srgbClr val="000000"/>
                          </a:solidFill>
                          <a:latin typeface="Times New Roman"/>
                        </a:rPr>
                        <a:t>Прочие межбюджетные трансферты, передаваемые бюджетам муниципальных районов</a:t>
                      </a:r>
                    </a:p>
                  </a:txBody>
                  <a:tcPr marL="7620" marR="7620" marT="7620" marB="0" anchor="ctr"/>
                </a:tc>
                <a:tc>
                  <a:txBody>
                    <a:bodyPr/>
                    <a:lstStyle/>
                    <a:p>
                      <a:pPr algn="r" fontAlgn="ctr"/>
                      <a:r>
                        <a:rPr lang="ru-RU" sz="1200" b="0" i="0" u="none" strike="noStrike">
                          <a:solidFill>
                            <a:srgbClr val="000000"/>
                          </a:solidFill>
                          <a:latin typeface="Times New Roman"/>
                        </a:rPr>
                        <a:t>45 317 692,00</a:t>
                      </a:r>
                    </a:p>
                  </a:txBody>
                  <a:tcPr marL="7620" marR="7620" marT="7620" marB="0" anchor="ctr"/>
                </a:tc>
              </a:tr>
              <a:tr h="214506">
                <a:tc>
                  <a:txBody>
                    <a:bodyPr/>
                    <a:lstStyle/>
                    <a:p>
                      <a:pPr algn="ctr" fontAlgn="ctr"/>
                      <a:r>
                        <a:rPr lang="ru-RU" sz="1200" b="1" i="0" u="none" strike="noStrike">
                          <a:solidFill>
                            <a:srgbClr val="000000"/>
                          </a:solidFill>
                          <a:latin typeface="Times New Roman"/>
                        </a:rPr>
                        <a:t>2 18 00000 00 0000 000</a:t>
                      </a:r>
                    </a:p>
                  </a:txBody>
                  <a:tcPr marL="7620" marR="7620" marT="7620" marB="0" anchor="ctr"/>
                </a:tc>
                <a:tc>
                  <a:txBody>
                    <a:bodyPr/>
                    <a:lstStyle/>
                    <a:p>
                      <a:pPr algn="l" fontAlgn="ctr"/>
                      <a:r>
                        <a:rPr lang="ru-RU" sz="1200" b="1" i="0" u="none" strike="noStrike" dirty="0">
                          <a:solidFill>
                            <a:srgbClr val="000000"/>
                          </a:solidFill>
                          <a:latin typeface="Times New Roman"/>
                        </a:rPr>
                        <a:t>Доходы бюджетов бюджетной системы Российской Федерации от возврата остатков субсидий, субвенций и иных межбюджетных трансфертов, имеющих целевое назначение прошлых лет</a:t>
                      </a:r>
                    </a:p>
                  </a:txBody>
                  <a:tcPr marL="7620" marR="7620" marT="7620" marB="0" anchor="ctr"/>
                </a:tc>
                <a:tc>
                  <a:txBody>
                    <a:bodyPr/>
                    <a:lstStyle/>
                    <a:p>
                      <a:pPr algn="r" fontAlgn="ctr"/>
                      <a:r>
                        <a:rPr lang="ru-RU" sz="1200" b="1" i="0" u="none" strike="noStrike" dirty="0">
                          <a:solidFill>
                            <a:srgbClr val="000000"/>
                          </a:solidFill>
                          <a:latin typeface="Times New Roman"/>
                        </a:rPr>
                        <a:t>14 925,00</a:t>
                      </a:r>
                    </a:p>
                  </a:txBody>
                  <a:tcPr marL="7620" marR="7620" marT="7620" marB="0" anchor="ctr"/>
                </a:tc>
              </a:tr>
              <a:tr h="214506">
                <a:tc>
                  <a:txBody>
                    <a:bodyPr/>
                    <a:lstStyle/>
                    <a:p>
                      <a:pPr algn="ctr" fontAlgn="ctr"/>
                      <a:r>
                        <a:rPr lang="ru-RU" sz="1200" b="1" i="0" u="none" strike="noStrike">
                          <a:solidFill>
                            <a:srgbClr val="000000"/>
                          </a:solidFill>
                          <a:latin typeface="Times New Roman"/>
                        </a:rPr>
                        <a:t>2 18 00000 00 0000 150</a:t>
                      </a:r>
                    </a:p>
                  </a:txBody>
                  <a:tcPr marL="7620" marR="7620" marT="7620" marB="0" anchor="ctr"/>
                </a:tc>
                <a:tc>
                  <a:txBody>
                    <a:bodyPr/>
                    <a:lstStyle/>
                    <a:p>
                      <a:pPr algn="l" fontAlgn="ctr"/>
                      <a:r>
                        <a:rPr lang="ru-RU" sz="1200" b="1" i="0" u="none" strike="noStrike">
                          <a:solidFill>
                            <a:srgbClr val="000000"/>
                          </a:solidFill>
                          <a:latin typeface="Times New Roman"/>
                        </a:rPr>
                        <a:t>Доходы бюджетов бюджетной системы Российской Федерации от возврата бюджетами бюджетной системы Российской Федерации остатков субсидий, субвенций и иных межбюджетных трансфертов, имеющих целевое назначение, прошлых лет, а также от возврата организациями остатков субсидий прошлых лет</a:t>
                      </a:r>
                    </a:p>
                  </a:txBody>
                  <a:tcPr marL="7620" marR="7620" marT="7620" marB="0" anchor="ctr"/>
                </a:tc>
                <a:tc>
                  <a:txBody>
                    <a:bodyPr/>
                    <a:lstStyle/>
                    <a:p>
                      <a:pPr algn="r" fontAlgn="ctr"/>
                      <a:r>
                        <a:rPr lang="ru-RU" sz="1200" b="1" i="0" u="none" strike="noStrike">
                          <a:solidFill>
                            <a:srgbClr val="000000"/>
                          </a:solidFill>
                          <a:latin typeface="Times New Roman"/>
                        </a:rPr>
                        <a:t>14 925,00</a:t>
                      </a:r>
                    </a:p>
                  </a:txBody>
                  <a:tcPr marL="7620" marR="7620" marT="7620" marB="0" anchor="ctr"/>
                </a:tc>
              </a:tr>
              <a:tr h="214506">
                <a:tc>
                  <a:txBody>
                    <a:bodyPr/>
                    <a:lstStyle/>
                    <a:p>
                      <a:pPr algn="ctr" fontAlgn="ctr"/>
                      <a:r>
                        <a:rPr lang="ru-RU" sz="1200" b="1" i="0" u="none" strike="noStrike">
                          <a:solidFill>
                            <a:srgbClr val="000000"/>
                          </a:solidFill>
                          <a:latin typeface="Times New Roman"/>
                        </a:rPr>
                        <a:t>2 18 00000 05 0000 150</a:t>
                      </a:r>
                    </a:p>
                  </a:txBody>
                  <a:tcPr marL="7620" marR="7620" marT="7620" marB="0" anchor="ctr"/>
                </a:tc>
                <a:tc>
                  <a:txBody>
                    <a:bodyPr/>
                    <a:lstStyle/>
                    <a:p>
                      <a:pPr algn="l" fontAlgn="ctr"/>
                      <a:r>
                        <a:rPr lang="ru-RU" sz="1200" b="1" i="0" u="none" strike="noStrike">
                          <a:solidFill>
                            <a:srgbClr val="000000"/>
                          </a:solidFill>
                          <a:latin typeface="Times New Roman"/>
                        </a:rPr>
                        <a:t>Доходы бюджетов муниципальных районов от возврата бюджетами бюджетной системы Российской Федерации остатков субсидий, субвенций и иных межбюджетных трансфертов, имеющих целевое назначение, прошлых лет, а также от возврата организациями остатков субсидий прошлых лет</a:t>
                      </a:r>
                    </a:p>
                  </a:txBody>
                  <a:tcPr marL="7620" marR="7620" marT="7620" marB="0" anchor="ctr"/>
                </a:tc>
                <a:tc>
                  <a:txBody>
                    <a:bodyPr/>
                    <a:lstStyle/>
                    <a:p>
                      <a:pPr algn="r" fontAlgn="ctr"/>
                      <a:r>
                        <a:rPr lang="ru-RU" sz="1200" b="1" i="0" u="none" strike="noStrike">
                          <a:solidFill>
                            <a:srgbClr val="000000"/>
                          </a:solidFill>
                          <a:latin typeface="Times New Roman"/>
                        </a:rPr>
                        <a:t>14 925,00</a:t>
                      </a:r>
                    </a:p>
                  </a:txBody>
                  <a:tcPr marL="7620" marR="7620" marT="7620" marB="0" anchor="ctr"/>
                </a:tc>
              </a:tr>
              <a:tr h="214506">
                <a:tc>
                  <a:txBody>
                    <a:bodyPr/>
                    <a:lstStyle/>
                    <a:p>
                      <a:pPr algn="ctr" fontAlgn="ctr"/>
                      <a:r>
                        <a:rPr lang="ru-RU" sz="1200" b="1" i="0" u="none" strike="noStrike">
                          <a:solidFill>
                            <a:srgbClr val="000000"/>
                          </a:solidFill>
                          <a:latin typeface="Times New Roman"/>
                        </a:rPr>
                        <a:t>2 18 05000 05 0000 150</a:t>
                      </a:r>
                    </a:p>
                  </a:txBody>
                  <a:tcPr marL="7620" marR="7620" marT="7620" marB="0" anchor="ctr"/>
                </a:tc>
                <a:tc>
                  <a:txBody>
                    <a:bodyPr/>
                    <a:lstStyle/>
                    <a:p>
                      <a:pPr algn="l" fontAlgn="ctr"/>
                      <a:r>
                        <a:rPr lang="ru-RU" sz="1200" b="1" i="0" u="none" strike="noStrike" dirty="0">
                          <a:solidFill>
                            <a:srgbClr val="000000"/>
                          </a:solidFill>
                          <a:latin typeface="Times New Roman"/>
                        </a:rPr>
                        <a:t>Доходы бюджетов муниципальных районов от возврата организациями остатков субсидий прошлых лет</a:t>
                      </a:r>
                    </a:p>
                  </a:txBody>
                  <a:tcPr marL="7620" marR="7620" marT="7620" marB="0" anchor="ctr"/>
                </a:tc>
                <a:tc>
                  <a:txBody>
                    <a:bodyPr/>
                    <a:lstStyle/>
                    <a:p>
                      <a:pPr algn="r" fontAlgn="ctr"/>
                      <a:r>
                        <a:rPr lang="ru-RU" sz="1200" b="1" i="0" u="none" strike="noStrike" dirty="0">
                          <a:solidFill>
                            <a:srgbClr val="000000"/>
                          </a:solidFill>
                          <a:latin typeface="Times New Roman"/>
                        </a:rPr>
                        <a:t>14 925,00</a:t>
                      </a:r>
                    </a:p>
                  </a:txBody>
                  <a:tcPr marL="7620" marR="7620" marT="7620" marB="0" anchor="ctr"/>
                </a:tc>
              </a:tr>
              <a:tr h="214506">
                <a:tc>
                  <a:txBody>
                    <a:bodyPr/>
                    <a:lstStyle/>
                    <a:p>
                      <a:pPr algn="ctr" fontAlgn="ctr"/>
                      <a:r>
                        <a:rPr lang="ru-RU" sz="1400" b="0" i="0" u="none" strike="noStrike">
                          <a:solidFill>
                            <a:srgbClr val="000000"/>
                          </a:solidFill>
                          <a:latin typeface="Times New Roman"/>
                        </a:rPr>
                        <a:t>2 18 05010 05 0000 150</a:t>
                      </a:r>
                    </a:p>
                  </a:txBody>
                  <a:tcPr marL="7620" marR="7620" marT="7620" marB="0" anchor="ctr"/>
                </a:tc>
                <a:tc>
                  <a:txBody>
                    <a:bodyPr/>
                    <a:lstStyle/>
                    <a:p>
                      <a:pPr algn="l" fontAlgn="ctr"/>
                      <a:r>
                        <a:rPr lang="ru-RU" sz="1400" b="0" i="0" u="none" strike="noStrike">
                          <a:solidFill>
                            <a:srgbClr val="000000"/>
                          </a:solidFill>
                          <a:latin typeface="Times New Roman"/>
                        </a:rPr>
                        <a:t>Доходы бюджетов муниципальных районов от возврата бюджетными учреждениями остатков субсидий прошлых лет</a:t>
                      </a:r>
                    </a:p>
                  </a:txBody>
                  <a:tcPr marL="7620" marR="7620" marT="7620" marB="0" anchor="ctr"/>
                </a:tc>
                <a:tc>
                  <a:txBody>
                    <a:bodyPr/>
                    <a:lstStyle/>
                    <a:p>
                      <a:pPr algn="r" fontAlgn="ctr"/>
                      <a:r>
                        <a:rPr lang="ru-RU" sz="1400" b="0" i="0" u="none" strike="noStrike" dirty="0">
                          <a:solidFill>
                            <a:srgbClr val="000000"/>
                          </a:solidFill>
                          <a:latin typeface="Times New Roman"/>
                        </a:rPr>
                        <a:t>14 925,00</a:t>
                      </a:r>
                    </a:p>
                  </a:txBody>
                  <a:tcPr marL="7620" marR="7620" marT="7620" marB="0" anchor="ctr"/>
                </a:tc>
              </a:tr>
            </a:tbl>
          </a:graphicData>
        </a:graphic>
      </p:graphicFrame>
      <p:sp>
        <p:nvSpPr>
          <p:cNvPr id="5" name="Прямоугольник 4"/>
          <p:cNvSpPr/>
          <p:nvPr/>
        </p:nvSpPr>
        <p:spPr>
          <a:xfrm>
            <a:off x="8289566" y="642918"/>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838200"/>
          </a:xfrm>
        </p:spPr>
        <p:txBody>
          <a:bodyPr>
            <a:normAutofit/>
          </a:bodyPr>
          <a:lstStyle/>
          <a:p>
            <a:pPr algn="ctr"/>
            <a:r>
              <a:rPr lang="ru-RU" sz="1900" dirty="0" smtClean="0">
                <a:solidFill>
                  <a:srgbClr val="7030A0"/>
                </a:solidFill>
                <a:latin typeface="Times New Roman" pitchFamily="18" charset="0"/>
                <a:cs typeface="Times New Roman" pitchFamily="18" charset="0"/>
              </a:rPr>
              <a:t>ОБЪЕМ БЕЗВОЗМЕЗДНЫХ ПОСТУПЛЕНИЙ ИЗ ОБЛАСТНОГО БЮДЖЕТА В БЮДЖЕТ МУНИЦИПАЛЬНОГО РАЙОНА ЗА 2025 ГОД </a:t>
            </a:r>
            <a:r>
              <a:rPr lang="en-US" sz="1900" dirty="0" smtClean="0">
                <a:solidFill>
                  <a:srgbClr val="7030A0"/>
                </a:solidFill>
                <a:latin typeface="Times New Roman" pitchFamily="18" charset="0"/>
                <a:cs typeface="Times New Roman" pitchFamily="18" charset="0"/>
              </a:rPr>
              <a:t>[</a:t>
            </a:r>
            <a:r>
              <a:rPr lang="ru-RU" sz="1900" dirty="0" smtClean="0">
                <a:solidFill>
                  <a:srgbClr val="7030A0"/>
                </a:solidFill>
                <a:latin typeface="Times New Roman" pitchFamily="18" charset="0"/>
                <a:cs typeface="Times New Roman" pitchFamily="18" charset="0"/>
              </a:rPr>
              <a:t>10</a:t>
            </a:r>
            <a:r>
              <a:rPr lang="en-US" sz="1900" dirty="0" smtClean="0">
                <a:solidFill>
                  <a:srgbClr val="7030A0"/>
                </a:solidFill>
                <a:latin typeface="Times New Roman" pitchFamily="18" charset="0"/>
                <a:cs typeface="Times New Roman" pitchFamily="18" charset="0"/>
              </a:rPr>
              <a:t>]</a:t>
            </a:r>
            <a:endParaRPr lang="ru-RU" sz="1900" dirty="0"/>
          </a:p>
        </p:txBody>
      </p:sp>
      <p:graphicFrame>
        <p:nvGraphicFramePr>
          <p:cNvPr id="4" name="Содержимое 3"/>
          <p:cNvGraphicFramePr>
            <a:graphicFrameLocks noGrp="1"/>
          </p:cNvGraphicFramePr>
          <p:nvPr>
            <p:ph idx="1"/>
          </p:nvPr>
        </p:nvGraphicFramePr>
        <p:xfrm>
          <a:off x="214282" y="1142985"/>
          <a:ext cx="8758238" cy="2215523"/>
        </p:xfrm>
        <a:graphic>
          <a:graphicData uri="http://schemas.openxmlformats.org/drawingml/2006/table">
            <a:tbl>
              <a:tblPr firstRow="1" bandRow="1">
                <a:tableStyleId>{69CF1AB2-1976-4502-BF36-3FF5EA218861}</a:tableStyleId>
              </a:tblPr>
              <a:tblGrid>
                <a:gridCol w="1781400"/>
                <a:gridCol w="5834065"/>
                <a:gridCol w="1142773"/>
              </a:tblGrid>
              <a:tr h="448453">
                <a:tc>
                  <a:txBody>
                    <a:bodyPr/>
                    <a:lstStyle/>
                    <a:p>
                      <a:pPr algn="ctr" fontAlgn="ctr"/>
                      <a:r>
                        <a:rPr lang="ru-RU" sz="1150" u="none" strike="noStrike" dirty="0">
                          <a:latin typeface="Times New Roman" pitchFamily="18" charset="0"/>
                          <a:cs typeface="Times New Roman" pitchFamily="18" charset="0"/>
                        </a:rPr>
                        <a:t>Код бюджетной классификации</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a:latin typeface="Times New Roman" pitchFamily="18" charset="0"/>
                          <a:cs typeface="Times New Roman" pitchFamily="18" charset="0"/>
                        </a:rPr>
                        <a:t>Наименование</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c>
                  <a:txBody>
                    <a:bodyPr/>
                    <a:lstStyle/>
                    <a:p>
                      <a:pPr algn="ctr" fontAlgn="ctr"/>
                      <a:r>
                        <a:rPr lang="ru-RU" sz="1150" u="none" strike="noStrike" dirty="0" smtClean="0">
                          <a:latin typeface="Times New Roman" pitchFamily="18" charset="0"/>
                          <a:cs typeface="Times New Roman" pitchFamily="18" charset="0"/>
                        </a:rPr>
                        <a:t>2025 </a:t>
                      </a:r>
                      <a:r>
                        <a:rPr lang="ru-RU" sz="1150" u="none" strike="noStrike" dirty="0">
                          <a:latin typeface="Times New Roman" pitchFamily="18" charset="0"/>
                          <a:cs typeface="Times New Roman" pitchFamily="18" charset="0"/>
                        </a:rPr>
                        <a:t>год</a:t>
                      </a:r>
                      <a:endParaRPr lang="ru-RU" sz="1150" b="1" i="0" u="none" strike="noStrike" dirty="0">
                        <a:solidFill>
                          <a:srgbClr val="000000"/>
                        </a:solidFill>
                        <a:latin typeface="Times New Roman" pitchFamily="18" charset="0"/>
                        <a:cs typeface="Times New Roman" pitchFamily="18" charset="0"/>
                      </a:endParaRPr>
                    </a:p>
                  </a:txBody>
                  <a:tcPr marL="9525" marR="9525" marT="9525" marB="0" anchor="ctr"/>
                </a:tc>
              </a:tr>
              <a:tr h="265926">
                <a:tc>
                  <a:txBody>
                    <a:bodyPr/>
                    <a:lstStyle/>
                    <a:p>
                      <a:pPr algn="ctr" fontAlgn="ctr"/>
                      <a:r>
                        <a:rPr lang="ru-RU" sz="1200" b="1" i="0" u="none" strike="noStrike">
                          <a:solidFill>
                            <a:srgbClr val="000000"/>
                          </a:solidFill>
                          <a:latin typeface="Times New Roman"/>
                        </a:rPr>
                        <a:t>2 19 00000 00 0000 000</a:t>
                      </a:r>
                    </a:p>
                  </a:txBody>
                  <a:tcPr marL="7620" marR="7620" marT="7620" marB="0" anchor="ctr"/>
                </a:tc>
                <a:tc>
                  <a:txBody>
                    <a:bodyPr/>
                    <a:lstStyle/>
                    <a:p>
                      <a:pPr algn="l" fontAlgn="ctr"/>
                      <a:r>
                        <a:rPr lang="ru-RU" sz="1200" b="1" i="0" u="none" strike="noStrike">
                          <a:solidFill>
                            <a:srgbClr val="000000"/>
                          </a:solidFill>
                          <a:latin typeface="Times New Roman"/>
                        </a:rPr>
                        <a:t>Возврат остатков субсидий, субвенций и иных межбюджетных трансфертов, имеющих целевое назначение, прошлых лет</a:t>
                      </a:r>
                    </a:p>
                  </a:txBody>
                  <a:tcPr marL="7620" marR="7620" marT="7620" marB="0" anchor="ctr"/>
                </a:tc>
                <a:tc>
                  <a:txBody>
                    <a:bodyPr/>
                    <a:lstStyle/>
                    <a:p>
                      <a:pPr algn="r" fontAlgn="ctr"/>
                      <a:r>
                        <a:rPr lang="ru-RU" sz="1200" b="1" i="0" u="none" strike="noStrike">
                          <a:solidFill>
                            <a:srgbClr val="000000"/>
                          </a:solidFill>
                          <a:latin typeface="Times New Roman"/>
                        </a:rPr>
                        <a:t>-15 287 351,41</a:t>
                      </a:r>
                    </a:p>
                  </a:txBody>
                  <a:tcPr marL="7620" marR="7620" marT="7620" marB="0" anchor="ctr"/>
                </a:tc>
              </a:tr>
              <a:tr h="464050">
                <a:tc>
                  <a:txBody>
                    <a:bodyPr/>
                    <a:lstStyle/>
                    <a:p>
                      <a:pPr algn="ctr" fontAlgn="ctr"/>
                      <a:r>
                        <a:rPr lang="ru-RU" sz="1200" b="1" i="0" u="none" strike="noStrike">
                          <a:solidFill>
                            <a:srgbClr val="000000"/>
                          </a:solidFill>
                          <a:latin typeface="Times New Roman"/>
                        </a:rPr>
                        <a:t>2 19 00000 05 0000 150</a:t>
                      </a:r>
                    </a:p>
                  </a:txBody>
                  <a:tcPr marL="7620" marR="7620" marT="7620" marB="0" anchor="ctr"/>
                </a:tc>
                <a:tc>
                  <a:txBody>
                    <a:bodyPr/>
                    <a:lstStyle/>
                    <a:p>
                      <a:pPr algn="l" fontAlgn="ctr"/>
                      <a:r>
                        <a:rPr lang="ru-RU" sz="1200" b="1" i="0" u="none" strike="noStrike" dirty="0">
                          <a:solidFill>
                            <a:srgbClr val="000000"/>
                          </a:solidFill>
                          <a:latin typeface="Times New Roman"/>
                        </a:rPr>
                        <a:t>Возврат остатков субсидий, субвенций и иных межбюджетных трансфертов, имеющих целевое назначение, прошлых лет из бюджетов муниципальных районов</a:t>
                      </a:r>
                    </a:p>
                  </a:txBody>
                  <a:tcPr marL="7620" marR="7620" marT="7620" marB="0" anchor="ctr"/>
                </a:tc>
                <a:tc>
                  <a:txBody>
                    <a:bodyPr/>
                    <a:lstStyle/>
                    <a:p>
                      <a:pPr algn="r" fontAlgn="ctr"/>
                      <a:r>
                        <a:rPr lang="ru-RU" sz="1200" b="1" i="0" u="none" strike="noStrike">
                          <a:solidFill>
                            <a:srgbClr val="000000"/>
                          </a:solidFill>
                          <a:latin typeface="Times New Roman"/>
                        </a:rPr>
                        <a:t>-15 287 351,41</a:t>
                      </a:r>
                    </a:p>
                  </a:txBody>
                  <a:tcPr marL="7620" marR="7620" marT="7620" marB="0" anchor="ctr"/>
                </a:tc>
              </a:tr>
              <a:tr h="214506">
                <a:tc>
                  <a:txBody>
                    <a:bodyPr/>
                    <a:lstStyle/>
                    <a:p>
                      <a:pPr algn="ctr" fontAlgn="ctr"/>
                      <a:r>
                        <a:rPr lang="ru-RU" sz="1200" b="0" i="0" u="none" strike="noStrike">
                          <a:solidFill>
                            <a:srgbClr val="000000"/>
                          </a:solidFill>
                          <a:latin typeface="Times New Roman"/>
                        </a:rPr>
                        <a:t>2 19 35082 05 0000 150</a:t>
                      </a:r>
                    </a:p>
                  </a:txBody>
                  <a:tcPr marL="7620" marR="7620" marT="7620" marB="0" anchor="ctr"/>
                </a:tc>
                <a:tc>
                  <a:txBody>
                    <a:bodyPr/>
                    <a:lstStyle/>
                    <a:p>
                      <a:pPr algn="l" fontAlgn="ctr"/>
                      <a:r>
                        <a:rPr lang="ru-RU" sz="1200" b="0" i="0" u="none" strike="noStrike">
                          <a:solidFill>
                            <a:srgbClr val="000000"/>
                          </a:solidFill>
                          <a:latin typeface="Times New Roman"/>
                        </a:rPr>
                        <a:t>Возврат остатков субвенций на обеспечение детей-сирот и детей, оставшихся без попечения родителей, лиц из числа детей-сирот и детей, оставшихся без попечения родителей, жилыми помещениями из бюджетов муниципальных районов</a:t>
                      </a:r>
                    </a:p>
                  </a:txBody>
                  <a:tcPr marL="7620" marR="7620" marT="7620" marB="0" anchor="ctr"/>
                </a:tc>
                <a:tc>
                  <a:txBody>
                    <a:bodyPr/>
                    <a:lstStyle/>
                    <a:p>
                      <a:pPr algn="r" fontAlgn="ctr"/>
                      <a:r>
                        <a:rPr lang="ru-RU" sz="1200" b="0" i="0" u="none" strike="noStrike">
                          <a:solidFill>
                            <a:srgbClr val="000000"/>
                          </a:solidFill>
                          <a:latin typeface="Times New Roman"/>
                        </a:rPr>
                        <a:t>-289 289,64</a:t>
                      </a:r>
                    </a:p>
                  </a:txBody>
                  <a:tcPr marL="7620" marR="7620" marT="7620" marB="0" anchor="ctr"/>
                </a:tc>
              </a:tr>
              <a:tr h="214506">
                <a:tc>
                  <a:txBody>
                    <a:bodyPr/>
                    <a:lstStyle/>
                    <a:p>
                      <a:pPr algn="ctr" fontAlgn="ctr"/>
                      <a:r>
                        <a:rPr lang="ru-RU" sz="1200" b="0" i="0" u="none" strike="noStrike">
                          <a:solidFill>
                            <a:srgbClr val="000000"/>
                          </a:solidFill>
                          <a:latin typeface="Times New Roman"/>
                        </a:rPr>
                        <a:t>2 19 60010 05 0000 150</a:t>
                      </a:r>
                    </a:p>
                  </a:txBody>
                  <a:tcPr marL="7620" marR="7620" marT="7620" marB="0" anchor="ctr"/>
                </a:tc>
                <a:tc>
                  <a:txBody>
                    <a:bodyPr/>
                    <a:lstStyle/>
                    <a:p>
                      <a:pPr algn="l" fontAlgn="ctr"/>
                      <a:r>
                        <a:rPr lang="ru-RU" sz="1200" b="0" i="0" u="none" strike="noStrike">
                          <a:solidFill>
                            <a:srgbClr val="000000"/>
                          </a:solidFill>
                          <a:latin typeface="Times New Roman"/>
                        </a:rPr>
                        <a:t>Возврат прочих остатков субсидий, субвенций и иных межбюджетных трансфертов, имеющих целевое назначение, прошлых лет из бюджетов муниципальных районов</a:t>
                      </a:r>
                    </a:p>
                  </a:txBody>
                  <a:tcPr marL="7620" marR="7620" marT="7620" marB="0" anchor="ctr"/>
                </a:tc>
                <a:tc>
                  <a:txBody>
                    <a:bodyPr/>
                    <a:lstStyle/>
                    <a:p>
                      <a:pPr algn="r" fontAlgn="ctr"/>
                      <a:r>
                        <a:rPr lang="ru-RU" sz="1200" b="0" i="0" u="none" strike="noStrike" dirty="0">
                          <a:solidFill>
                            <a:srgbClr val="000000"/>
                          </a:solidFill>
                          <a:latin typeface="Times New Roman"/>
                        </a:rPr>
                        <a:t>-14 998 061,77</a:t>
                      </a:r>
                    </a:p>
                  </a:txBody>
                  <a:tcPr marL="7620" marR="7620" marT="7620" marB="0" anchor="ctr"/>
                </a:tc>
              </a:tr>
            </a:tbl>
          </a:graphicData>
        </a:graphic>
      </p:graphicFrame>
      <p:sp>
        <p:nvSpPr>
          <p:cNvPr id="5" name="Прямоугольник 4"/>
          <p:cNvSpPr/>
          <p:nvPr/>
        </p:nvSpPr>
        <p:spPr>
          <a:xfrm>
            <a:off x="8289566" y="642918"/>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Группа 10"/>
          <p:cNvGrpSpPr>
            <a:grpSpLocks/>
          </p:cNvGrpSpPr>
          <p:nvPr/>
        </p:nvGrpSpPr>
        <p:grpSpPr bwMode="auto">
          <a:xfrm rot="16200000">
            <a:off x="3344923" y="-1701904"/>
            <a:ext cx="2430884" cy="7263403"/>
            <a:chOff x="3624030" y="1168125"/>
            <a:chExt cx="1866710" cy="3969516"/>
          </a:xfrm>
        </p:grpSpPr>
        <p:sp>
          <p:nvSpPr>
            <p:cNvPr id="7" name="Oval 41"/>
            <p:cNvSpPr>
              <a:spLocks noChangeAspect="1" noChangeArrowheads="1"/>
            </p:cNvSpPr>
            <p:nvPr/>
          </p:nvSpPr>
          <p:spPr bwMode="auto">
            <a:xfrm rot="5400000">
              <a:off x="3711976" y="1080179"/>
              <a:ext cx="1197094" cy="1372986"/>
            </a:xfrm>
            <a:prstGeom prst="ellipse">
              <a:avLst/>
            </a:prstGeom>
            <a:gradFill rotWithShape="1">
              <a:gsLst>
                <a:gs pos="0">
                  <a:srgbClr val="3366FF">
                    <a:alpha val="64999"/>
                  </a:srgbClr>
                </a:gs>
                <a:gs pos="50000">
                  <a:srgbClr val="FFFF99"/>
                </a:gs>
                <a:gs pos="100000">
                  <a:srgbClr val="3366FF">
                    <a:alpha val="64999"/>
                  </a:srgbClr>
                </a:gs>
              </a:gsLst>
              <a:lin ang="5400000" scaled="1"/>
            </a:gradFill>
            <a:ln w="9525">
              <a:solidFill>
                <a:srgbClr val="003399"/>
              </a:solidFill>
              <a:round/>
              <a:headEnd/>
              <a:tailEnd/>
            </a:ln>
          </p:spPr>
          <p:txBody>
            <a:bodyPr lIns="21312" tIns="54132" rIns="21312" bIns="54132" anchor="ctr" anchorCtr="1"/>
            <a:lstStyle/>
            <a:p>
              <a:pPr algn="ctr" defTabSz="936382">
                <a:defRPr/>
              </a:pPr>
              <a:endParaRPr lang="ru-RU" sz="1600" b="0" dirty="0"/>
            </a:p>
            <a:p>
              <a:pPr algn="ctr" defTabSz="936382">
                <a:defRPr/>
              </a:pPr>
              <a:r>
                <a:rPr lang="ru-RU" sz="1600" dirty="0" smtClean="0">
                  <a:solidFill>
                    <a:srgbClr val="000099"/>
                  </a:solidFill>
                </a:rPr>
                <a:t>ОБЛАСТНОЙ БЮДЖЕТ</a:t>
              </a:r>
              <a:endParaRPr lang="ru-RU" sz="1600" dirty="0">
                <a:solidFill>
                  <a:srgbClr val="000099"/>
                </a:solidFill>
              </a:endParaRPr>
            </a:p>
            <a:p>
              <a:pPr defTabSz="936382">
                <a:defRPr/>
              </a:pPr>
              <a:endParaRPr lang="ru-RU" sz="1100" dirty="0">
                <a:solidFill>
                  <a:srgbClr val="000099"/>
                </a:solidFill>
              </a:endParaRPr>
            </a:p>
          </p:txBody>
        </p:sp>
        <p:sp>
          <p:nvSpPr>
            <p:cNvPr id="8" name="Oval 42"/>
            <p:cNvSpPr>
              <a:spLocks noChangeAspect="1" noChangeArrowheads="1"/>
            </p:cNvSpPr>
            <p:nvPr/>
          </p:nvSpPr>
          <p:spPr bwMode="auto">
            <a:xfrm rot="5400000">
              <a:off x="4205462" y="3852364"/>
              <a:ext cx="1197569" cy="1372986"/>
            </a:xfrm>
            <a:prstGeom prst="ellipse">
              <a:avLst/>
            </a:prstGeom>
            <a:gradFill rotWithShape="1">
              <a:gsLst>
                <a:gs pos="0">
                  <a:srgbClr val="FF99CC"/>
                </a:gs>
                <a:gs pos="50000">
                  <a:srgbClr val="FFFF99"/>
                </a:gs>
                <a:gs pos="100000">
                  <a:srgbClr val="FF99CC"/>
                </a:gs>
              </a:gsLst>
              <a:lin ang="5400000" scaled="1"/>
            </a:gradFill>
            <a:ln w="9525">
              <a:solidFill>
                <a:srgbClr val="003399"/>
              </a:solidFill>
              <a:round/>
              <a:headEnd/>
              <a:tailEnd/>
            </a:ln>
          </p:spPr>
          <p:txBody>
            <a:bodyPr lIns="108265" tIns="54132" rIns="108265" bIns="54132" anchor="ctr" anchorCtr="1"/>
            <a:lstStyle/>
            <a:p>
              <a:pPr defTabSz="935038"/>
              <a:endParaRPr lang="ru-RU" sz="1100" dirty="0"/>
            </a:p>
            <a:p>
              <a:pPr algn="ctr" defTabSz="935038"/>
              <a:r>
                <a:rPr lang="ru-RU" sz="1600" dirty="0" smtClean="0">
                  <a:solidFill>
                    <a:srgbClr val="000099"/>
                  </a:solidFill>
                </a:rPr>
                <a:t>БЮДЖЕТ МУНИЦИПАЛЬНОГО РАЙОНА</a:t>
              </a:r>
              <a:endParaRPr lang="ru-RU" sz="1600" dirty="0">
                <a:solidFill>
                  <a:srgbClr val="000099"/>
                </a:solidFill>
              </a:endParaRPr>
            </a:p>
            <a:p>
              <a:pPr defTabSz="935038"/>
              <a:endParaRPr lang="ru-RU" sz="1100" dirty="0"/>
            </a:p>
          </p:txBody>
        </p:sp>
        <p:sp>
          <p:nvSpPr>
            <p:cNvPr id="9" name="Стрелка вниз 8"/>
            <p:cNvSpPr/>
            <p:nvPr/>
          </p:nvSpPr>
          <p:spPr bwMode="auto">
            <a:xfrm rot="20803643">
              <a:off x="4362488" y="2690743"/>
              <a:ext cx="360236" cy="791811"/>
            </a:xfrm>
            <a:prstGeom prst="downArrow">
              <a:avLst/>
            </a:prstGeom>
            <a:gradFill flip="none" rotWithShape="1">
              <a:gsLst>
                <a:gs pos="0">
                  <a:srgbClr val="FF99FF"/>
                </a:gs>
                <a:gs pos="50000">
                  <a:schemeClr val="accent2">
                    <a:lumMod val="20000"/>
                    <a:lumOff val="80000"/>
                  </a:schemeClr>
                </a:gs>
              </a:gsLst>
              <a:lin ang="16200000" scaled="1"/>
              <a:tileRect/>
            </a:gradFill>
            <a:ln w="9525" cap="flat" cmpd="sng" algn="ctr">
              <a:solidFill>
                <a:srgbClr val="003399"/>
              </a:solidFill>
              <a:prstDash val="solid"/>
              <a:round/>
              <a:headEnd type="none" w="med" len="med"/>
              <a:tailEnd type="none" w="med" len="med"/>
            </a:ln>
            <a:effectLst>
              <a:outerShdw blurRad="50800" dist="38100" algn="l" rotWithShape="0">
                <a:prstClr val="black">
                  <a:alpha val="40000"/>
                </a:prstClr>
              </a:outerShdw>
            </a:effectLst>
          </p:spPr>
          <p:txBody>
            <a:bodyPr anchor="ctr"/>
            <a:lstStyle/>
            <a:p>
              <a:pPr defTabSz="1082675">
                <a:defRPr/>
              </a:pPr>
              <a:endParaRPr lang="ru-RU" sz="3800"/>
            </a:p>
          </p:txBody>
        </p:sp>
      </p:grpSp>
      <p:pic>
        <p:nvPicPr>
          <p:cNvPr id="11" name="Содержимое 10" descr="47277_1453878133.jpg"/>
          <p:cNvPicPr>
            <a:picLocks noGrp="1" noChangeAspect="1"/>
          </p:cNvPicPr>
          <p:nvPr>
            <p:ph idx="1"/>
          </p:nvPr>
        </p:nvPicPr>
        <p:blipFill>
          <a:blip r:embed="rId2"/>
          <a:srcRect/>
          <a:stretch>
            <a:fillRect/>
          </a:stretch>
        </p:blipFill>
        <p:spPr bwMode="auto">
          <a:xfrm>
            <a:off x="2285984" y="3286124"/>
            <a:ext cx="4842164" cy="3221182"/>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290"/>
            <a:ext cx="8686800" cy="928694"/>
          </a:xfrm>
        </p:spPr>
        <p:style>
          <a:lnRef idx="1">
            <a:schemeClr val="accent1"/>
          </a:lnRef>
          <a:fillRef idx="2">
            <a:schemeClr val="accent1"/>
          </a:fillRef>
          <a:effectRef idx="1">
            <a:schemeClr val="accent1"/>
          </a:effectRef>
          <a:fontRef idx="minor">
            <a:schemeClr val="dk1"/>
          </a:fontRef>
        </p:style>
        <p:txBody>
          <a:bodyPr>
            <a:normAutofit fontScale="90000"/>
          </a:bodyPr>
          <a:lstStyle/>
          <a:p>
            <a:pPr algn="ctr"/>
            <a:r>
              <a:rPr lang="ru-RU" i="1" dirty="0" smtClean="0">
                <a:solidFill>
                  <a:schemeClr val="tx1"/>
                </a:solidFill>
              </a:rPr>
              <a:t>РАСХОДЫ БЮДЖЕТА ПО ОСНОВНЫМ ФУНКЦИЯМ</a:t>
            </a:r>
            <a:endParaRPr lang="ru-RU" dirty="0"/>
          </a:p>
        </p:txBody>
      </p:sp>
      <p:pic>
        <p:nvPicPr>
          <p:cNvPr id="4" name="Picture 2"/>
          <p:cNvPicPr>
            <a:picLocks noGrp="1" noChangeAspect="1" noChangeArrowheads="1"/>
          </p:cNvPicPr>
          <p:nvPr>
            <p:ph idx="1"/>
          </p:nvPr>
        </p:nvPicPr>
        <p:blipFill>
          <a:blip r:embed="rId2"/>
          <a:srcRect/>
          <a:stretch>
            <a:fillRect/>
          </a:stretch>
        </p:blipFill>
        <p:spPr bwMode="auto">
          <a:xfrm>
            <a:off x="214282" y="1500174"/>
            <a:ext cx="8690587" cy="4798244"/>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428604"/>
            <a:ext cx="8686800" cy="838200"/>
          </a:xfrm>
        </p:spPr>
        <p:txBody>
          <a:bodyPr>
            <a:noAutofit/>
          </a:bodyPr>
          <a:lstStyle/>
          <a:p>
            <a:pPr algn="ctr"/>
            <a:r>
              <a:rPr lang="ru-RU" sz="2400" dirty="0" smtClean="0">
                <a:solidFill>
                  <a:srgbClr val="0070C0"/>
                </a:solidFill>
                <a:latin typeface="Calibri" pitchFamily="34" charset="0"/>
              </a:rPr>
              <a:t>Структура расходов бюджета района за 2025 год  по разделам и подразделам функциональной классификации </a:t>
            </a:r>
            <a:r>
              <a:rPr lang="en-US" sz="2400" dirty="0" smtClean="0">
                <a:solidFill>
                  <a:srgbClr val="0070C0"/>
                </a:solidFill>
                <a:latin typeface="Calibri" pitchFamily="34" charset="0"/>
                <a:cs typeface="Times New Roman" pitchFamily="18" charset="0"/>
              </a:rPr>
              <a:t>[</a:t>
            </a:r>
            <a:r>
              <a:rPr lang="ru-RU" sz="2400" dirty="0" smtClean="0">
                <a:solidFill>
                  <a:srgbClr val="0070C0"/>
                </a:solidFill>
                <a:latin typeface="Calibri" pitchFamily="34" charset="0"/>
                <a:cs typeface="Times New Roman" pitchFamily="18" charset="0"/>
              </a:rPr>
              <a:t>1</a:t>
            </a:r>
            <a:r>
              <a:rPr lang="en-US" sz="2400" dirty="0" smtClean="0">
                <a:solidFill>
                  <a:srgbClr val="0070C0"/>
                </a:solidFill>
                <a:latin typeface="Calibri" pitchFamily="34" charset="0"/>
                <a:cs typeface="Times New Roman" pitchFamily="18" charset="0"/>
              </a:rPr>
              <a:t>]</a:t>
            </a:r>
            <a:endParaRPr lang="ru-RU" sz="2400" dirty="0">
              <a:solidFill>
                <a:srgbClr val="0070C0"/>
              </a:solidFill>
              <a:latin typeface="Calibri" pitchFamily="34" charset="0"/>
            </a:endParaRPr>
          </a:p>
        </p:txBody>
      </p:sp>
      <p:graphicFrame>
        <p:nvGraphicFramePr>
          <p:cNvPr id="4" name="Содержимое 3"/>
          <p:cNvGraphicFramePr>
            <a:graphicFrameLocks noGrp="1"/>
          </p:cNvGraphicFramePr>
          <p:nvPr>
            <p:ph idx="1"/>
          </p:nvPr>
        </p:nvGraphicFramePr>
        <p:xfrm>
          <a:off x="304800" y="1492274"/>
          <a:ext cx="8686800" cy="4731095"/>
        </p:xfrm>
        <a:graphic>
          <a:graphicData uri="http://schemas.openxmlformats.org/drawingml/2006/table">
            <a:tbl>
              <a:tblPr firstRow="1" bandRow="1">
                <a:tableStyleId>{BC89EF96-8CEA-46FF-86C4-4CE0E7609802}</a:tableStyleId>
              </a:tblPr>
              <a:tblGrid>
                <a:gridCol w="623862"/>
                <a:gridCol w="857256"/>
                <a:gridCol w="5000660"/>
                <a:gridCol w="1143008"/>
                <a:gridCol w="1062014"/>
              </a:tblGrid>
              <a:tr h="590456">
                <a:tc>
                  <a:txBody>
                    <a:bodyPr/>
                    <a:lstStyle/>
                    <a:p>
                      <a:pPr algn="ctr" fontAlgn="ctr"/>
                      <a:r>
                        <a:rPr lang="ru-RU" sz="1200" b="1" i="0" u="none" strike="noStrike" dirty="0">
                          <a:solidFill>
                            <a:srgbClr val="000000"/>
                          </a:solidFill>
                          <a:latin typeface="Times New Roman"/>
                        </a:rPr>
                        <a:t>Раздел</a:t>
                      </a:r>
                    </a:p>
                  </a:txBody>
                  <a:tcPr marL="9525" marR="9525" marT="9525" marB="0" anchor="ctr">
                    <a:solidFill>
                      <a:srgbClr val="CCECFF"/>
                    </a:solidFill>
                  </a:tcPr>
                </a:tc>
                <a:tc>
                  <a:txBody>
                    <a:bodyPr/>
                    <a:lstStyle/>
                    <a:p>
                      <a:pPr algn="ctr" fontAlgn="ctr"/>
                      <a:r>
                        <a:rPr lang="ru-RU" sz="1200" b="1" i="0" u="none" strike="noStrike" dirty="0">
                          <a:solidFill>
                            <a:srgbClr val="000000"/>
                          </a:solidFill>
                          <a:latin typeface="Times New Roman"/>
                        </a:rPr>
                        <a:t>Подраздел</a:t>
                      </a:r>
                    </a:p>
                  </a:txBody>
                  <a:tcPr marL="9525" marR="9525" marT="9525" marB="0" anchor="ctr">
                    <a:solidFill>
                      <a:srgbClr val="CCECFF"/>
                    </a:solidFill>
                  </a:tcPr>
                </a:tc>
                <a:tc>
                  <a:txBody>
                    <a:bodyPr/>
                    <a:lstStyle/>
                    <a:p>
                      <a:pPr algn="ctr" fontAlgn="ctr"/>
                      <a:r>
                        <a:rPr lang="ru-RU" sz="1200" b="1" i="0" u="none" strike="noStrike" dirty="0">
                          <a:solidFill>
                            <a:srgbClr val="000000"/>
                          </a:solidFill>
                          <a:latin typeface="Times New Roman"/>
                        </a:rPr>
                        <a:t>Наименование</a:t>
                      </a:r>
                    </a:p>
                  </a:txBody>
                  <a:tcPr marL="9525" marR="9525" marT="9525" marB="0" anchor="ctr">
                    <a:solidFill>
                      <a:srgbClr val="CCECFF"/>
                    </a:solidFill>
                  </a:tcPr>
                </a:tc>
                <a:tc>
                  <a:txBody>
                    <a:bodyPr/>
                    <a:lstStyle/>
                    <a:p>
                      <a:pPr algn="ctr" fontAlgn="ctr"/>
                      <a:r>
                        <a:rPr lang="ru-RU" sz="1200" b="1" i="0" u="none" strike="noStrike" dirty="0" smtClean="0">
                          <a:solidFill>
                            <a:srgbClr val="000000"/>
                          </a:solidFill>
                          <a:latin typeface="Times New Roman"/>
                        </a:rPr>
                        <a:t>2025 </a:t>
                      </a:r>
                      <a:r>
                        <a:rPr lang="ru-RU" sz="1200" b="1" i="0" u="none" strike="noStrike" dirty="0">
                          <a:solidFill>
                            <a:srgbClr val="000000"/>
                          </a:solidFill>
                          <a:latin typeface="Times New Roman"/>
                        </a:rPr>
                        <a:t>год</a:t>
                      </a:r>
                    </a:p>
                  </a:txBody>
                  <a:tcPr marL="9525" marR="9525" marT="9525" marB="0" anchor="ctr">
                    <a:solidFill>
                      <a:srgbClr val="CCECFF"/>
                    </a:solidFill>
                  </a:tcPr>
                </a:tc>
                <a:tc>
                  <a:txBody>
                    <a:bodyPr/>
                    <a:lstStyle/>
                    <a:p>
                      <a:pPr algn="ctr" fontAlgn="b"/>
                      <a:r>
                        <a:rPr lang="ru-RU" sz="1200" b="1" i="0" u="none" strike="noStrike">
                          <a:solidFill>
                            <a:srgbClr val="000000"/>
                          </a:solidFill>
                          <a:latin typeface="Times New Roman"/>
                        </a:rPr>
                        <a:t>доля в общем объеме расходов, % </a:t>
                      </a:r>
                    </a:p>
                  </a:txBody>
                  <a:tcPr marL="9525" marR="9525" marT="9525" marB="0" anchor="b">
                    <a:solidFill>
                      <a:srgbClr val="CCECFF"/>
                    </a:solidFill>
                  </a:tcPr>
                </a:tc>
              </a:tr>
              <a:tr h="259282">
                <a:tc>
                  <a:txBody>
                    <a:bodyPr/>
                    <a:lstStyle/>
                    <a:p>
                      <a:pPr algn="l" fontAlgn="ctr"/>
                      <a:r>
                        <a:rPr lang="ru-RU" sz="1400" b="1" i="0" u="none" strike="noStrike" dirty="0">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1"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0" u="none" strike="noStrike">
                          <a:solidFill>
                            <a:srgbClr val="000000"/>
                          </a:solidFill>
                          <a:latin typeface="Times New Roman" pitchFamily="18" charset="0"/>
                          <a:cs typeface="Times New Roman" pitchFamily="18" charset="0"/>
                        </a:rPr>
                        <a:t>Всего</a:t>
                      </a:r>
                    </a:p>
                  </a:txBody>
                  <a:tcPr marL="0" marR="0" marT="0" marB="0" anchor="b">
                    <a:solidFill>
                      <a:srgbClr val="CCECFF"/>
                    </a:solidFill>
                  </a:tcPr>
                </a:tc>
                <a:tc>
                  <a:txBody>
                    <a:bodyPr/>
                    <a:lstStyle/>
                    <a:p>
                      <a:pPr algn="ctr" fontAlgn="ctr"/>
                      <a:r>
                        <a:rPr lang="ru-RU" sz="1200" b="1" i="0" u="none" strike="noStrike">
                          <a:solidFill>
                            <a:srgbClr val="000000"/>
                          </a:solidFill>
                          <a:latin typeface="Times New Roman"/>
                        </a:rPr>
                        <a:t>476 158 909,02</a:t>
                      </a:r>
                    </a:p>
                  </a:txBody>
                  <a:tcPr marL="0" marR="0" marT="0" marB="0" anchor="ctr">
                    <a:solidFill>
                      <a:srgbClr val="CCECFF"/>
                    </a:solidFill>
                  </a:tcPr>
                </a:tc>
                <a:tc>
                  <a:txBody>
                    <a:bodyPr/>
                    <a:lstStyle/>
                    <a:p>
                      <a:pPr algn="ctr" fontAlgn="ctr"/>
                      <a:r>
                        <a:rPr lang="ru-RU" sz="1100" b="1" i="0" u="none" strike="noStrike">
                          <a:solidFill>
                            <a:srgbClr val="000000"/>
                          </a:solidFill>
                          <a:latin typeface="Calibri"/>
                        </a:rPr>
                        <a:t>100,00</a:t>
                      </a:r>
                    </a:p>
                  </a:txBody>
                  <a:tcPr marL="0" marR="0" marT="0" marB="0" anchor="ctr">
                    <a:solidFill>
                      <a:srgbClr val="CCECFF"/>
                    </a:solidFill>
                  </a:tcPr>
                </a:tc>
              </a:tr>
              <a:tr h="226713">
                <a:tc>
                  <a:txBody>
                    <a:bodyPr/>
                    <a:lstStyle/>
                    <a:p>
                      <a:pPr algn="l" fontAlgn="ctr"/>
                      <a:r>
                        <a:rPr lang="ru-RU" sz="1400" b="1" i="1"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ctr" fontAlgn="ctr"/>
                      <a:r>
                        <a:rPr lang="ru-RU" sz="1400" b="1" i="1" u="none" strike="noStrike" dirty="0">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a:solidFill>
                            <a:srgbClr val="000000"/>
                          </a:solidFill>
                          <a:latin typeface="Times New Roman" pitchFamily="18" charset="0"/>
                          <a:cs typeface="Times New Roman" pitchFamily="18" charset="0"/>
                        </a:rPr>
                        <a:t>Общегосударственные вопросы</a:t>
                      </a:r>
                    </a:p>
                  </a:txBody>
                  <a:tcPr marL="0" marR="0" marT="0" marB="0" anchor="b">
                    <a:solidFill>
                      <a:srgbClr val="CCECFF"/>
                    </a:solidFill>
                  </a:tcPr>
                </a:tc>
                <a:tc>
                  <a:txBody>
                    <a:bodyPr/>
                    <a:lstStyle/>
                    <a:p>
                      <a:pPr algn="ctr" fontAlgn="ctr"/>
                      <a:r>
                        <a:rPr lang="ru-RU" sz="1200" b="1" i="1" u="none" strike="noStrike">
                          <a:solidFill>
                            <a:srgbClr val="000000"/>
                          </a:solidFill>
                          <a:latin typeface="Times New Roman"/>
                        </a:rPr>
                        <a:t>59 152 547,41</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12,42</a:t>
                      </a:r>
                    </a:p>
                  </a:txBody>
                  <a:tcPr marL="0" marR="0" marT="0" marB="0" anchor="ctr">
                    <a:solidFill>
                      <a:srgbClr val="CCECFF"/>
                    </a:solidFill>
                  </a:tcPr>
                </a:tc>
              </a:tr>
              <a:tr h="451407">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dirty="0">
                          <a:solidFill>
                            <a:srgbClr val="000000"/>
                          </a:solidFill>
                          <a:latin typeface="Times New Roman" pitchFamily="18" charset="0"/>
                          <a:cs typeface="Times New Roman" pitchFamily="18" charset="0"/>
                        </a:rPr>
                        <a:t>02</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Функционирование высшего должностного лица субъекта Российской Федерации и муниципального образования </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1 774 613,93</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0,37</a:t>
                      </a:r>
                    </a:p>
                  </a:txBody>
                  <a:tcPr marL="0" marR="0" marT="0" marB="0" anchor="ctr">
                    <a:solidFill>
                      <a:srgbClr val="CCECFF"/>
                    </a:solidFill>
                  </a:tcPr>
                </a:tc>
              </a:tr>
              <a:tr h="677110">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03</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Функционирование законодательных (представительных) органов государственной власти и представительных органов муниципальных образований</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796 134,70</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0,17</a:t>
                      </a:r>
                    </a:p>
                  </a:txBody>
                  <a:tcPr marL="0" marR="0" marT="0" marB="0" anchor="ctr">
                    <a:solidFill>
                      <a:srgbClr val="CCECFF"/>
                    </a:solidFill>
                  </a:tcPr>
                </a:tc>
              </a:tr>
              <a:tr h="677110">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04</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Функционирование Правительства Российской Федерации, высших исполнительных органов государственной власти субъектов Российской Федерации, местных администраций</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18 859 269,36</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3,96</a:t>
                      </a:r>
                    </a:p>
                  </a:txBody>
                  <a:tcPr marL="0" marR="0" marT="0" marB="0" anchor="ctr">
                    <a:solidFill>
                      <a:srgbClr val="CCECFF"/>
                    </a:solidFill>
                  </a:tcPr>
                </a:tc>
              </a:tr>
              <a:tr h="269094">
                <a:tc>
                  <a:txBody>
                    <a:bodyPr/>
                    <a:lstStyle/>
                    <a:p>
                      <a:pPr algn="l" fontAlgn="ctr"/>
                      <a:endParaRPr lang="ru-RU" sz="1400" b="0" i="0" u="none" strike="noStrike">
                        <a:solidFill>
                          <a:srgbClr val="000000"/>
                        </a:solidFill>
                        <a:latin typeface="Times New Roman" pitchFamily="18" charset="0"/>
                        <a:cs typeface="Times New Roman" pitchFamily="18" charset="0"/>
                      </a:endParaRP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05</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Судебная система</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2 843,00</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0,00</a:t>
                      </a:r>
                    </a:p>
                  </a:txBody>
                  <a:tcPr marL="0" marR="0" marT="0" marB="0" anchor="ctr">
                    <a:solidFill>
                      <a:srgbClr val="CCECFF"/>
                    </a:solidFill>
                  </a:tcPr>
                </a:tc>
              </a:tr>
              <a:tr h="677110">
                <a:tc>
                  <a:txBody>
                    <a:bodyPr/>
                    <a:lstStyle/>
                    <a:p>
                      <a:pPr algn="l" fontAlgn="ctr"/>
                      <a:r>
                        <a:rPr lang="ru-RU" sz="1400" b="0" i="0" u="none" strike="noStrike" dirty="0">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06</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Обеспечение деятельности финансовых, налоговых и таможенных органов и органов финансового (финансово-бюджетного) надзора</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5 429 047,53</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1,14</a:t>
                      </a:r>
                    </a:p>
                  </a:txBody>
                  <a:tcPr marL="0" marR="0" marT="0" marB="0" anchor="ctr">
                    <a:solidFill>
                      <a:srgbClr val="CCECFF"/>
                    </a:solidFill>
                  </a:tcPr>
                </a:tc>
              </a:tr>
              <a:tr h="225703">
                <a:tc>
                  <a:txBody>
                    <a:bodyPr/>
                    <a:lstStyle/>
                    <a:p>
                      <a:pPr algn="l" fontAlgn="ctr"/>
                      <a:r>
                        <a:rPr lang="ru-RU" sz="1400" b="0" i="0" u="none" strike="noStrike" dirty="0">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13</a:t>
                      </a:r>
                    </a:p>
                  </a:txBody>
                  <a:tcPr marL="0" marR="0" marT="0" marB="0" anchor="ctr">
                    <a:solidFill>
                      <a:srgbClr val="CCECFF"/>
                    </a:solidFill>
                  </a:tcPr>
                </a:tc>
                <a:tc>
                  <a:txBody>
                    <a:bodyPr/>
                    <a:lstStyle/>
                    <a:p>
                      <a:pPr algn="just" rtl="0" fontAlgn="b"/>
                      <a:r>
                        <a:rPr lang="ru-RU" sz="1400" b="0" i="0" u="none" strike="noStrike">
                          <a:solidFill>
                            <a:srgbClr val="000000"/>
                          </a:solidFill>
                          <a:latin typeface="Times New Roman" pitchFamily="18" charset="0"/>
                          <a:cs typeface="Times New Roman" pitchFamily="18" charset="0"/>
                        </a:rPr>
                        <a:t>Другие общегосударственные вопросы</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32 290 638,89</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6,78</a:t>
                      </a:r>
                    </a:p>
                  </a:txBody>
                  <a:tcPr marL="0" marR="0" marT="0" marB="0" anchor="ctr">
                    <a:solidFill>
                      <a:srgbClr val="CCECFF"/>
                    </a:solidFill>
                  </a:tcPr>
                </a:tc>
              </a:tr>
              <a:tr h="225703">
                <a:tc>
                  <a:txBody>
                    <a:bodyPr/>
                    <a:lstStyle/>
                    <a:p>
                      <a:pPr algn="l" fontAlgn="ctr"/>
                      <a:r>
                        <a:rPr lang="ru-RU" sz="1400" b="1" i="1" u="none" strike="noStrike">
                          <a:solidFill>
                            <a:srgbClr val="000000"/>
                          </a:solidFill>
                          <a:latin typeface="Times New Roman" pitchFamily="18" charset="0"/>
                          <a:cs typeface="Times New Roman" pitchFamily="18" charset="0"/>
                        </a:rPr>
                        <a:t>03</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a:solidFill>
                            <a:srgbClr val="000000"/>
                          </a:solidFill>
                          <a:latin typeface="Times New Roman" pitchFamily="18" charset="0"/>
                          <a:cs typeface="Times New Roman" pitchFamily="18" charset="0"/>
                        </a:rPr>
                        <a:t>Национальная безопасность</a:t>
                      </a:r>
                    </a:p>
                  </a:txBody>
                  <a:tcPr marL="0" marR="0" marT="0" marB="0" anchor="b">
                    <a:solidFill>
                      <a:srgbClr val="CCECFF"/>
                    </a:solidFill>
                  </a:tcPr>
                </a:tc>
                <a:tc>
                  <a:txBody>
                    <a:bodyPr/>
                    <a:lstStyle/>
                    <a:p>
                      <a:pPr algn="ctr" fontAlgn="ctr"/>
                      <a:r>
                        <a:rPr lang="ru-RU" sz="1200" b="1" i="1" u="none" strike="noStrike">
                          <a:solidFill>
                            <a:srgbClr val="000000"/>
                          </a:solidFill>
                          <a:latin typeface="Times New Roman"/>
                        </a:rPr>
                        <a:t>2 318 134,98</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0,49</a:t>
                      </a:r>
                    </a:p>
                  </a:txBody>
                  <a:tcPr marL="0" marR="0" marT="0" marB="0" anchor="ctr">
                    <a:solidFill>
                      <a:srgbClr val="CCECFF"/>
                    </a:solidFill>
                  </a:tcPr>
                </a:tc>
              </a:tr>
              <a:tr h="451407">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10</a:t>
                      </a:r>
                    </a:p>
                  </a:txBody>
                  <a:tcPr marL="0" marR="0" marT="0" marB="0" anchor="ctr">
                    <a:solidFill>
                      <a:srgbClr val="CCECFF"/>
                    </a:solidFill>
                  </a:tcPr>
                </a:tc>
                <a:tc>
                  <a:txBody>
                    <a:bodyPr/>
                    <a:lstStyle/>
                    <a:p>
                      <a:pPr algn="l" fontAlgn="b"/>
                      <a:r>
                        <a:rPr lang="ru-RU" sz="1400" b="0" i="0" u="none" strike="noStrike">
                          <a:solidFill>
                            <a:srgbClr val="000000"/>
                          </a:solidFill>
                          <a:latin typeface="Times New Roman" pitchFamily="18" charset="0"/>
                          <a:cs typeface="Times New Roman" pitchFamily="18" charset="0"/>
                        </a:rPr>
                        <a:t>Защита населения и территории от чрезвычайных ситуаций природного и техногенного характера, пожарная безопасность</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2 318 134,98</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0,49</a:t>
                      </a:r>
                    </a:p>
                  </a:txBody>
                  <a:tcPr marL="0" marR="0" marT="0" marB="0" anchor="ctr">
                    <a:solidFill>
                      <a:srgbClr val="CCECFF"/>
                    </a:solidFill>
                  </a:tcPr>
                </a:tc>
              </a:tr>
            </a:tbl>
          </a:graphicData>
        </a:graphic>
      </p:graphicFrame>
      <p:sp>
        <p:nvSpPr>
          <p:cNvPr id="5" name="Прямоугольник 4"/>
          <p:cNvSpPr/>
          <p:nvPr/>
        </p:nvSpPr>
        <p:spPr>
          <a:xfrm>
            <a:off x="8218129" y="114298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428604"/>
            <a:ext cx="8686800" cy="838200"/>
          </a:xfrm>
        </p:spPr>
        <p:txBody>
          <a:bodyPr>
            <a:noAutofit/>
          </a:bodyPr>
          <a:lstStyle/>
          <a:p>
            <a:pPr algn="ctr"/>
            <a:r>
              <a:rPr lang="ru-RU" sz="2400" dirty="0" smtClean="0">
                <a:solidFill>
                  <a:srgbClr val="0070C0"/>
                </a:solidFill>
                <a:latin typeface="Calibri" pitchFamily="34" charset="0"/>
              </a:rPr>
              <a:t>Структура расходов бюджета района за 2025 год  по разделам и подразделам функциональной классификации </a:t>
            </a:r>
            <a:r>
              <a:rPr lang="en-US" sz="2400" dirty="0" smtClean="0">
                <a:solidFill>
                  <a:srgbClr val="0070C0"/>
                </a:solidFill>
                <a:latin typeface="Calibri" pitchFamily="34" charset="0"/>
                <a:cs typeface="Times New Roman" pitchFamily="18" charset="0"/>
              </a:rPr>
              <a:t>[</a:t>
            </a:r>
            <a:r>
              <a:rPr lang="ru-RU" sz="2400" dirty="0" smtClean="0">
                <a:solidFill>
                  <a:srgbClr val="0070C0"/>
                </a:solidFill>
                <a:latin typeface="Calibri" pitchFamily="34" charset="0"/>
                <a:cs typeface="Times New Roman" pitchFamily="18" charset="0"/>
              </a:rPr>
              <a:t>2</a:t>
            </a:r>
            <a:r>
              <a:rPr lang="en-US" sz="2400" dirty="0" smtClean="0">
                <a:solidFill>
                  <a:srgbClr val="0070C0"/>
                </a:solidFill>
                <a:latin typeface="Calibri" pitchFamily="34" charset="0"/>
                <a:cs typeface="Times New Roman" pitchFamily="18" charset="0"/>
              </a:rPr>
              <a:t>]</a:t>
            </a:r>
            <a:endParaRPr lang="ru-RU" sz="2400" dirty="0">
              <a:solidFill>
                <a:srgbClr val="0070C0"/>
              </a:solidFill>
              <a:latin typeface="Calibri" pitchFamily="34" charset="0"/>
            </a:endParaRPr>
          </a:p>
        </p:txBody>
      </p:sp>
      <p:graphicFrame>
        <p:nvGraphicFramePr>
          <p:cNvPr id="4" name="Содержимое 3"/>
          <p:cNvGraphicFramePr>
            <a:graphicFrameLocks noGrp="1"/>
          </p:cNvGraphicFramePr>
          <p:nvPr>
            <p:ph idx="1"/>
          </p:nvPr>
        </p:nvGraphicFramePr>
        <p:xfrm>
          <a:off x="304800" y="1492274"/>
          <a:ext cx="8686800" cy="4290082"/>
        </p:xfrm>
        <a:graphic>
          <a:graphicData uri="http://schemas.openxmlformats.org/drawingml/2006/table">
            <a:tbl>
              <a:tblPr firstRow="1" bandRow="1">
                <a:tableStyleId>{BC89EF96-8CEA-46FF-86C4-4CE0E7609802}</a:tableStyleId>
              </a:tblPr>
              <a:tblGrid>
                <a:gridCol w="623862"/>
                <a:gridCol w="857256"/>
                <a:gridCol w="4857784"/>
                <a:gridCol w="1285884"/>
                <a:gridCol w="1062014"/>
              </a:tblGrid>
              <a:tr h="579404">
                <a:tc>
                  <a:txBody>
                    <a:bodyPr/>
                    <a:lstStyle/>
                    <a:p>
                      <a:pPr algn="ctr" fontAlgn="ctr"/>
                      <a:r>
                        <a:rPr lang="ru-RU" sz="1200" b="1" i="0" u="none" strike="noStrike" dirty="0">
                          <a:solidFill>
                            <a:srgbClr val="000000"/>
                          </a:solidFill>
                          <a:latin typeface="Times New Roman"/>
                        </a:rPr>
                        <a:t>Раздел</a:t>
                      </a:r>
                    </a:p>
                  </a:txBody>
                  <a:tcPr marL="9525" marR="9525" marT="9525" marB="0" anchor="ctr">
                    <a:solidFill>
                      <a:srgbClr val="CCECFF"/>
                    </a:solidFill>
                  </a:tcPr>
                </a:tc>
                <a:tc>
                  <a:txBody>
                    <a:bodyPr/>
                    <a:lstStyle/>
                    <a:p>
                      <a:pPr algn="ctr" fontAlgn="ctr"/>
                      <a:r>
                        <a:rPr lang="ru-RU" sz="1200" b="1" i="0" u="none" strike="noStrike">
                          <a:solidFill>
                            <a:srgbClr val="000000"/>
                          </a:solidFill>
                          <a:latin typeface="Times New Roman"/>
                        </a:rPr>
                        <a:t>Подраздел</a:t>
                      </a:r>
                    </a:p>
                  </a:txBody>
                  <a:tcPr marL="9525" marR="9525" marT="9525" marB="0" anchor="ctr">
                    <a:solidFill>
                      <a:srgbClr val="CCECFF"/>
                    </a:solidFill>
                  </a:tcPr>
                </a:tc>
                <a:tc>
                  <a:txBody>
                    <a:bodyPr/>
                    <a:lstStyle/>
                    <a:p>
                      <a:pPr algn="ctr" fontAlgn="ctr"/>
                      <a:r>
                        <a:rPr lang="ru-RU" sz="1200" b="1" i="0" u="none" strike="noStrike">
                          <a:solidFill>
                            <a:srgbClr val="000000"/>
                          </a:solidFill>
                          <a:latin typeface="Times New Roman"/>
                        </a:rPr>
                        <a:t>Наименование</a:t>
                      </a:r>
                    </a:p>
                  </a:txBody>
                  <a:tcPr marL="9525" marR="9525" marT="9525" marB="0" anchor="ctr">
                    <a:solidFill>
                      <a:srgbClr val="CCECFF"/>
                    </a:solidFill>
                  </a:tcPr>
                </a:tc>
                <a:tc>
                  <a:txBody>
                    <a:bodyPr/>
                    <a:lstStyle/>
                    <a:p>
                      <a:pPr algn="ctr" fontAlgn="ctr"/>
                      <a:r>
                        <a:rPr lang="ru-RU" sz="1200" b="1" i="0" u="none" strike="noStrike" dirty="0" smtClean="0">
                          <a:solidFill>
                            <a:srgbClr val="000000"/>
                          </a:solidFill>
                          <a:latin typeface="Times New Roman"/>
                        </a:rPr>
                        <a:t>2025 </a:t>
                      </a:r>
                      <a:r>
                        <a:rPr lang="ru-RU" sz="1200" b="1" i="0" u="none" strike="noStrike" dirty="0">
                          <a:solidFill>
                            <a:srgbClr val="000000"/>
                          </a:solidFill>
                          <a:latin typeface="Times New Roman"/>
                        </a:rPr>
                        <a:t>год</a:t>
                      </a:r>
                    </a:p>
                  </a:txBody>
                  <a:tcPr marL="9525" marR="9525" marT="9525" marB="0" anchor="ctr">
                    <a:solidFill>
                      <a:srgbClr val="CCECFF"/>
                    </a:solidFill>
                  </a:tcPr>
                </a:tc>
                <a:tc>
                  <a:txBody>
                    <a:bodyPr/>
                    <a:lstStyle/>
                    <a:p>
                      <a:pPr algn="ctr" fontAlgn="b"/>
                      <a:r>
                        <a:rPr lang="ru-RU" sz="1200" b="1" i="0" u="none" strike="noStrike">
                          <a:solidFill>
                            <a:srgbClr val="000000"/>
                          </a:solidFill>
                          <a:latin typeface="Times New Roman"/>
                        </a:rPr>
                        <a:t>доля в общем объеме расходов, % </a:t>
                      </a:r>
                    </a:p>
                  </a:txBody>
                  <a:tcPr marL="9525" marR="9525" marT="9525" marB="0" anchor="b">
                    <a:solidFill>
                      <a:srgbClr val="CCECFF"/>
                    </a:solidFill>
                  </a:tcPr>
                </a:tc>
              </a:tr>
              <a:tr h="187229">
                <a:tc>
                  <a:txBody>
                    <a:bodyPr/>
                    <a:lstStyle/>
                    <a:p>
                      <a:pPr algn="l" fontAlgn="ctr"/>
                      <a:r>
                        <a:rPr lang="ru-RU" sz="1400" b="1" i="1" u="none" strike="noStrike" dirty="0">
                          <a:solidFill>
                            <a:srgbClr val="000000"/>
                          </a:solidFill>
                          <a:latin typeface="Times New Roman" pitchFamily="18" charset="0"/>
                          <a:cs typeface="Times New Roman" pitchFamily="18" charset="0"/>
                        </a:rPr>
                        <a:t>04</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Национальная экономика</a:t>
                      </a:r>
                    </a:p>
                  </a:txBody>
                  <a:tcPr marL="0" marR="0" marT="0" marB="0" anchor="b">
                    <a:solidFill>
                      <a:srgbClr val="CCECFF"/>
                    </a:solidFill>
                  </a:tcPr>
                </a:tc>
                <a:tc>
                  <a:txBody>
                    <a:bodyPr/>
                    <a:lstStyle/>
                    <a:p>
                      <a:pPr algn="ctr" fontAlgn="ctr"/>
                      <a:r>
                        <a:rPr lang="ru-RU" sz="1200" b="1" i="1" u="none" strike="noStrike">
                          <a:solidFill>
                            <a:srgbClr val="000000"/>
                          </a:solidFill>
                          <a:latin typeface="Times New Roman"/>
                        </a:rPr>
                        <a:t>5 475 550,60</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1,15</a:t>
                      </a:r>
                    </a:p>
                  </a:txBody>
                  <a:tcPr marL="0" marR="0" marT="0" marB="0" anchor="ctr">
                    <a:solidFill>
                      <a:srgbClr val="CCECFF"/>
                    </a:solidFill>
                  </a:tcPr>
                </a:tc>
              </a:tr>
              <a:tr h="232868">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fontAlgn="b"/>
                      <a:r>
                        <a:rPr lang="ru-RU" sz="1400" b="0" i="0" u="none" strike="noStrike">
                          <a:solidFill>
                            <a:srgbClr val="000000"/>
                          </a:solidFill>
                          <a:latin typeface="Times New Roman" pitchFamily="18" charset="0"/>
                          <a:cs typeface="Times New Roman" pitchFamily="18" charset="0"/>
                        </a:rPr>
                        <a:t>Общеэкономические вопросы</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608 549,84</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0,13</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09</a:t>
                      </a:r>
                    </a:p>
                  </a:txBody>
                  <a:tcPr marL="0" marR="0" marT="0" marB="0" anchor="ctr">
                    <a:solidFill>
                      <a:srgbClr val="CCECFF"/>
                    </a:solidFill>
                  </a:tcPr>
                </a:tc>
                <a:tc>
                  <a:txBody>
                    <a:bodyPr/>
                    <a:lstStyle/>
                    <a:p>
                      <a:pPr algn="l" fontAlgn="b"/>
                      <a:r>
                        <a:rPr lang="ru-RU" sz="1400" b="0" i="0" u="none" strike="noStrike" dirty="0">
                          <a:solidFill>
                            <a:srgbClr val="000000"/>
                          </a:solidFill>
                          <a:latin typeface="Times New Roman" pitchFamily="18" charset="0"/>
                          <a:cs typeface="Times New Roman" pitchFamily="18" charset="0"/>
                        </a:rPr>
                        <a:t>Дорожное хозяйство (дорожные фонды)</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4 843 410,76</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1,02</a:t>
                      </a:r>
                    </a:p>
                  </a:txBody>
                  <a:tcPr marL="0" marR="0" marT="0" marB="0" anchor="ctr">
                    <a:solidFill>
                      <a:srgbClr val="CCECFF"/>
                    </a:solidFill>
                  </a:tcPr>
                </a:tc>
              </a:tr>
              <a:tr h="250634">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10</a:t>
                      </a:r>
                    </a:p>
                  </a:txBody>
                  <a:tcPr marL="0" marR="0" marT="0" marB="0" anchor="ctr">
                    <a:solidFill>
                      <a:srgbClr val="CCECFF"/>
                    </a:solidFill>
                  </a:tcPr>
                </a:tc>
                <a:tc>
                  <a:txBody>
                    <a:bodyPr/>
                    <a:lstStyle/>
                    <a:p>
                      <a:pPr algn="l" fontAlgn="b"/>
                      <a:r>
                        <a:rPr lang="ru-RU" sz="1400" b="0" i="0" u="none" strike="noStrike" dirty="0">
                          <a:solidFill>
                            <a:srgbClr val="000000"/>
                          </a:solidFill>
                          <a:latin typeface="Times New Roman" pitchFamily="18" charset="0"/>
                          <a:cs typeface="Times New Roman" pitchFamily="18" charset="0"/>
                        </a:rPr>
                        <a:t>Связь и информатика</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23 590,00</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0,00</a:t>
                      </a:r>
                    </a:p>
                  </a:txBody>
                  <a:tcPr marL="0" marR="0" marT="0" marB="0" anchor="ctr">
                    <a:solidFill>
                      <a:srgbClr val="CCECFF"/>
                    </a:solidFill>
                  </a:tcPr>
                </a:tc>
              </a:tr>
              <a:tr h="231832">
                <a:tc>
                  <a:txBody>
                    <a:bodyPr/>
                    <a:lstStyle/>
                    <a:p>
                      <a:pPr algn="l" fontAlgn="ctr"/>
                      <a:r>
                        <a:rPr lang="ru-RU" sz="1400" b="1" i="1" u="none" strike="noStrike" dirty="0">
                          <a:solidFill>
                            <a:srgbClr val="000000"/>
                          </a:solidFill>
                          <a:latin typeface="Times New Roman" pitchFamily="18" charset="0"/>
                          <a:cs typeface="Times New Roman" pitchFamily="18" charset="0"/>
                        </a:rPr>
                        <a:t>05</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a:solidFill>
                            <a:srgbClr val="000000"/>
                          </a:solidFill>
                          <a:latin typeface="Times New Roman" pitchFamily="18" charset="0"/>
                          <a:cs typeface="Times New Roman" pitchFamily="18" charset="0"/>
                        </a:rPr>
                        <a:t>Жилищно-коммунальное хозяйство</a:t>
                      </a:r>
                    </a:p>
                  </a:txBody>
                  <a:tcPr marL="0" marR="0" marT="0" marB="0" anchor="b">
                    <a:solidFill>
                      <a:srgbClr val="CCECFF"/>
                    </a:solidFill>
                  </a:tcPr>
                </a:tc>
                <a:tc>
                  <a:txBody>
                    <a:bodyPr/>
                    <a:lstStyle/>
                    <a:p>
                      <a:pPr algn="ctr" fontAlgn="ctr"/>
                      <a:r>
                        <a:rPr lang="ru-RU" sz="1200" b="1" i="1" u="none" strike="noStrike">
                          <a:solidFill>
                            <a:srgbClr val="000000"/>
                          </a:solidFill>
                          <a:latin typeface="Times New Roman"/>
                        </a:rPr>
                        <a:t>1 204 652,99</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0,25</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02</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Коммунальное хозяйство</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1 204 652,99</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0,25</a:t>
                      </a:r>
                    </a:p>
                  </a:txBody>
                  <a:tcPr marL="0" marR="0" marT="0" marB="0" anchor="ctr">
                    <a:solidFill>
                      <a:srgbClr val="CCECFF"/>
                    </a:solidFill>
                  </a:tcPr>
                </a:tc>
              </a:tr>
              <a:tr h="231832">
                <a:tc>
                  <a:txBody>
                    <a:bodyPr/>
                    <a:lstStyle/>
                    <a:p>
                      <a:pPr algn="l" fontAlgn="ctr"/>
                      <a:r>
                        <a:rPr lang="ru-RU" sz="1400" b="1" i="1" u="none" strike="noStrike">
                          <a:solidFill>
                            <a:srgbClr val="000000"/>
                          </a:solidFill>
                          <a:latin typeface="Times New Roman" pitchFamily="18" charset="0"/>
                          <a:cs typeface="Times New Roman" pitchFamily="18" charset="0"/>
                        </a:rPr>
                        <a:t>07</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a:solidFill>
                            <a:srgbClr val="000000"/>
                          </a:solidFill>
                          <a:latin typeface="Times New Roman" pitchFamily="18" charset="0"/>
                          <a:cs typeface="Times New Roman" pitchFamily="18" charset="0"/>
                        </a:rPr>
                        <a:t>Образование</a:t>
                      </a:r>
                    </a:p>
                  </a:txBody>
                  <a:tcPr marL="0" marR="0" marT="0" marB="0" anchor="b">
                    <a:solidFill>
                      <a:srgbClr val="CCECFF"/>
                    </a:solidFill>
                  </a:tcPr>
                </a:tc>
                <a:tc>
                  <a:txBody>
                    <a:bodyPr/>
                    <a:lstStyle/>
                    <a:p>
                      <a:pPr algn="ctr" fontAlgn="ctr"/>
                      <a:r>
                        <a:rPr lang="ru-RU" sz="1200" b="1" i="1" u="none" strike="noStrike">
                          <a:solidFill>
                            <a:srgbClr val="000000"/>
                          </a:solidFill>
                          <a:latin typeface="Times New Roman"/>
                        </a:rPr>
                        <a:t>356 497 574,61</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74,87</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just" rtl="0" fontAlgn="b"/>
                      <a:r>
                        <a:rPr lang="ru-RU" sz="1400" b="0" i="0" u="none" strike="noStrike">
                          <a:solidFill>
                            <a:srgbClr val="000000"/>
                          </a:solidFill>
                          <a:latin typeface="Times New Roman" pitchFamily="18" charset="0"/>
                          <a:cs typeface="Times New Roman" pitchFamily="18" charset="0"/>
                        </a:rPr>
                        <a:t>Дошкольное образование</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10 693 769,68</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2,25</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02</a:t>
                      </a:r>
                    </a:p>
                  </a:txBody>
                  <a:tcPr marL="0" marR="0" marT="0" marB="0" anchor="ctr">
                    <a:solidFill>
                      <a:srgbClr val="CCECFF"/>
                    </a:solidFill>
                  </a:tcPr>
                </a:tc>
                <a:tc>
                  <a:txBody>
                    <a:bodyPr/>
                    <a:lstStyle/>
                    <a:p>
                      <a:pPr algn="just" rtl="0" fontAlgn="b"/>
                      <a:r>
                        <a:rPr lang="ru-RU" sz="1400" b="0" i="0" u="none" strike="noStrike">
                          <a:solidFill>
                            <a:srgbClr val="000000"/>
                          </a:solidFill>
                          <a:latin typeface="Times New Roman" pitchFamily="18" charset="0"/>
                          <a:cs typeface="Times New Roman" pitchFamily="18" charset="0"/>
                        </a:rPr>
                        <a:t>Общее образование</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327 446 813,54</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68,77</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03</a:t>
                      </a:r>
                    </a:p>
                  </a:txBody>
                  <a:tcPr marL="0" marR="0" marT="0" marB="0" anchor="ctr">
                    <a:solidFill>
                      <a:srgbClr val="CCECFF"/>
                    </a:solidFill>
                  </a:tcPr>
                </a:tc>
                <a:tc>
                  <a:txBody>
                    <a:bodyPr/>
                    <a:lstStyle/>
                    <a:p>
                      <a:pPr algn="just" rtl="0" fontAlgn="b"/>
                      <a:r>
                        <a:rPr lang="ru-RU" sz="1400" b="0" i="0" u="none" strike="noStrike">
                          <a:solidFill>
                            <a:srgbClr val="000000"/>
                          </a:solidFill>
                          <a:latin typeface="Times New Roman" pitchFamily="18" charset="0"/>
                          <a:cs typeface="Times New Roman" pitchFamily="18" charset="0"/>
                        </a:rPr>
                        <a:t>Дополнительное образование детей</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13 075 684,50</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2,75</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07</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Молодежная политика и оздоровление детей</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66 340,00</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0,01</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09</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Другие вопросы в области образования</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5 214 966,89</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1,10</a:t>
                      </a:r>
                    </a:p>
                  </a:txBody>
                  <a:tcPr marL="0" marR="0" marT="0" marB="0" anchor="ctr">
                    <a:solidFill>
                      <a:srgbClr val="CCECFF"/>
                    </a:solidFill>
                  </a:tcPr>
                </a:tc>
              </a:tr>
              <a:tr h="231832">
                <a:tc>
                  <a:txBody>
                    <a:bodyPr/>
                    <a:lstStyle/>
                    <a:p>
                      <a:pPr algn="l" fontAlgn="ctr"/>
                      <a:r>
                        <a:rPr lang="ru-RU" sz="1400" b="1" i="1" u="none" strike="noStrike">
                          <a:solidFill>
                            <a:srgbClr val="000000"/>
                          </a:solidFill>
                          <a:latin typeface="Times New Roman" pitchFamily="18" charset="0"/>
                          <a:cs typeface="Times New Roman" pitchFamily="18" charset="0"/>
                        </a:rPr>
                        <a:t>08</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Культура, кинематография</a:t>
                      </a:r>
                    </a:p>
                  </a:txBody>
                  <a:tcPr marL="0" marR="0" marT="0" marB="0" anchor="b">
                    <a:solidFill>
                      <a:srgbClr val="CCECFF"/>
                    </a:solidFill>
                  </a:tcPr>
                </a:tc>
                <a:tc>
                  <a:txBody>
                    <a:bodyPr/>
                    <a:lstStyle/>
                    <a:p>
                      <a:pPr algn="ctr" fontAlgn="ctr"/>
                      <a:r>
                        <a:rPr lang="ru-RU" sz="1200" b="1" i="1" u="none" strike="noStrike">
                          <a:solidFill>
                            <a:srgbClr val="000000"/>
                          </a:solidFill>
                          <a:latin typeface="Times New Roman"/>
                        </a:rPr>
                        <a:t>25 514 614,04</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5,36</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Культура</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25 514 614,04</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5,36</a:t>
                      </a:r>
                    </a:p>
                  </a:txBody>
                  <a:tcPr marL="0" marR="0" marT="0" marB="0" anchor="ctr">
                    <a:solidFill>
                      <a:srgbClr val="CCECFF"/>
                    </a:solidFill>
                  </a:tcPr>
                </a:tc>
              </a:tr>
              <a:tr h="231832">
                <a:tc>
                  <a:txBody>
                    <a:bodyPr/>
                    <a:lstStyle/>
                    <a:p>
                      <a:pPr algn="l" fontAlgn="ctr"/>
                      <a:r>
                        <a:rPr lang="ru-RU" sz="1400" b="1" i="1" u="none" strike="noStrike" dirty="0">
                          <a:solidFill>
                            <a:srgbClr val="000000"/>
                          </a:solidFill>
                          <a:latin typeface="Times New Roman" pitchFamily="18" charset="0"/>
                          <a:cs typeface="Times New Roman" pitchFamily="18" charset="0"/>
                        </a:rPr>
                        <a:t>09</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rtl="0" fontAlgn="b"/>
                      <a:r>
                        <a:rPr lang="ru-RU" sz="1400" b="1" i="1" u="none" strike="noStrike">
                          <a:solidFill>
                            <a:srgbClr val="000000"/>
                          </a:solidFill>
                          <a:latin typeface="Times New Roman" pitchFamily="18" charset="0"/>
                          <a:cs typeface="Times New Roman" pitchFamily="18" charset="0"/>
                        </a:rPr>
                        <a:t>Здравоохранение</a:t>
                      </a:r>
                    </a:p>
                  </a:txBody>
                  <a:tcPr marL="0" marR="0" marT="0" marB="0" anchor="b">
                    <a:solidFill>
                      <a:srgbClr val="CCECFF"/>
                    </a:solidFill>
                  </a:tcPr>
                </a:tc>
                <a:tc>
                  <a:txBody>
                    <a:bodyPr/>
                    <a:lstStyle/>
                    <a:p>
                      <a:pPr algn="ctr" fontAlgn="ctr"/>
                      <a:r>
                        <a:rPr lang="ru-RU" sz="1200" b="1" i="1" u="none" strike="noStrike">
                          <a:solidFill>
                            <a:srgbClr val="000000"/>
                          </a:solidFill>
                          <a:latin typeface="Times New Roman"/>
                        </a:rPr>
                        <a:t>937 566,00</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0,20</a:t>
                      </a:r>
                    </a:p>
                  </a:txBody>
                  <a:tcPr marL="0" marR="0" marT="0" marB="0" anchor="ctr">
                    <a:solidFill>
                      <a:srgbClr val="CCECFF"/>
                    </a:solidFill>
                  </a:tcPr>
                </a:tc>
              </a:tr>
              <a:tr h="231832">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07</a:t>
                      </a:r>
                    </a:p>
                  </a:txBody>
                  <a:tcPr marL="0" marR="0" marT="0" marB="0" anchor="ctr">
                    <a:solidFill>
                      <a:srgbClr val="CCECFF"/>
                    </a:solidFill>
                  </a:tcPr>
                </a:tc>
                <a:tc>
                  <a:txBody>
                    <a:bodyPr/>
                    <a:lstStyle/>
                    <a:p>
                      <a:pPr algn="l" rtl="0" fontAlgn="b"/>
                      <a:r>
                        <a:rPr lang="ru-RU" sz="1400" b="0" i="0" u="none" strike="noStrike">
                          <a:solidFill>
                            <a:srgbClr val="000000"/>
                          </a:solidFill>
                          <a:latin typeface="Times New Roman" pitchFamily="18" charset="0"/>
                          <a:cs typeface="Times New Roman" pitchFamily="18" charset="0"/>
                        </a:rPr>
                        <a:t>Санитарно-эпидемиологическое благополучие</a:t>
                      </a:r>
                    </a:p>
                  </a:txBody>
                  <a:tcPr marL="0" marR="0" marT="0" marB="0" anchor="b">
                    <a:solidFill>
                      <a:srgbClr val="CCECFF"/>
                    </a:solidFill>
                  </a:tcPr>
                </a:tc>
                <a:tc>
                  <a:txBody>
                    <a:bodyPr/>
                    <a:lstStyle/>
                    <a:p>
                      <a:pPr algn="ctr" fontAlgn="ctr"/>
                      <a:r>
                        <a:rPr lang="ru-RU" sz="1200" b="0" i="0" u="none" strike="noStrike">
                          <a:solidFill>
                            <a:srgbClr val="000000"/>
                          </a:solidFill>
                          <a:latin typeface="Times New Roman"/>
                        </a:rPr>
                        <a:t>937 566,00</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0,20</a:t>
                      </a:r>
                    </a:p>
                  </a:txBody>
                  <a:tcPr marL="0" marR="0" marT="0" marB="0" anchor="ctr">
                    <a:solidFill>
                      <a:srgbClr val="CCECFF"/>
                    </a:solidFill>
                  </a:tcPr>
                </a:tc>
              </a:tr>
            </a:tbl>
          </a:graphicData>
        </a:graphic>
      </p:graphicFrame>
      <p:sp>
        <p:nvSpPr>
          <p:cNvPr id="5" name="Прямоугольник 4"/>
          <p:cNvSpPr/>
          <p:nvPr/>
        </p:nvSpPr>
        <p:spPr>
          <a:xfrm>
            <a:off x="8218129" y="114298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428604"/>
            <a:ext cx="8686800" cy="838200"/>
          </a:xfrm>
        </p:spPr>
        <p:txBody>
          <a:bodyPr>
            <a:noAutofit/>
          </a:bodyPr>
          <a:lstStyle/>
          <a:p>
            <a:pPr algn="ctr"/>
            <a:r>
              <a:rPr lang="ru-RU" sz="2400" dirty="0" smtClean="0">
                <a:solidFill>
                  <a:srgbClr val="0070C0"/>
                </a:solidFill>
                <a:latin typeface="Calibri" pitchFamily="34" charset="0"/>
              </a:rPr>
              <a:t>Структура расходов бюджета района за 2025 год  по разделам и подразделам функциональной классификации </a:t>
            </a:r>
            <a:r>
              <a:rPr lang="en-US" sz="2400" dirty="0" smtClean="0">
                <a:solidFill>
                  <a:srgbClr val="0070C0"/>
                </a:solidFill>
                <a:latin typeface="Calibri" pitchFamily="34" charset="0"/>
                <a:cs typeface="Times New Roman" pitchFamily="18" charset="0"/>
              </a:rPr>
              <a:t>[</a:t>
            </a:r>
            <a:r>
              <a:rPr lang="ru-RU" sz="2400" dirty="0" smtClean="0">
                <a:solidFill>
                  <a:srgbClr val="0070C0"/>
                </a:solidFill>
                <a:latin typeface="Calibri" pitchFamily="34" charset="0"/>
                <a:cs typeface="Times New Roman" pitchFamily="18" charset="0"/>
              </a:rPr>
              <a:t>3</a:t>
            </a:r>
            <a:r>
              <a:rPr lang="en-US" sz="2400" dirty="0" smtClean="0">
                <a:solidFill>
                  <a:srgbClr val="0070C0"/>
                </a:solidFill>
                <a:latin typeface="Calibri" pitchFamily="34" charset="0"/>
                <a:cs typeface="Times New Roman" pitchFamily="18" charset="0"/>
              </a:rPr>
              <a:t>]</a:t>
            </a:r>
            <a:endParaRPr lang="ru-RU" sz="2400" dirty="0">
              <a:solidFill>
                <a:srgbClr val="0070C0"/>
              </a:solidFill>
              <a:latin typeface="Calibri" pitchFamily="34" charset="0"/>
            </a:endParaRPr>
          </a:p>
        </p:txBody>
      </p:sp>
      <p:graphicFrame>
        <p:nvGraphicFramePr>
          <p:cNvPr id="4" name="Содержимое 3"/>
          <p:cNvGraphicFramePr>
            <a:graphicFrameLocks noGrp="1"/>
          </p:cNvGraphicFramePr>
          <p:nvPr>
            <p:ph idx="1"/>
          </p:nvPr>
        </p:nvGraphicFramePr>
        <p:xfrm>
          <a:off x="304800" y="1492274"/>
          <a:ext cx="8686800" cy="4275048"/>
        </p:xfrm>
        <a:graphic>
          <a:graphicData uri="http://schemas.openxmlformats.org/drawingml/2006/table">
            <a:tbl>
              <a:tblPr firstRow="1" bandRow="1">
                <a:tableStyleId>{BC89EF96-8CEA-46FF-86C4-4CE0E7609802}</a:tableStyleId>
              </a:tblPr>
              <a:tblGrid>
                <a:gridCol w="623862"/>
                <a:gridCol w="857256"/>
                <a:gridCol w="5000660"/>
                <a:gridCol w="1143008"/>
                <a:gridCol w="1062014"/>
              </a:tblGrid>
              <a:tr h="1098755">
                <a:tc>
                  <a:txBody>
                    <a:bodyPr/>
                    <a:lstStyle/>
                    <a:p>
                      <a:pPr algn="ctr" fontAlgn="ctr"/>
                      <a:r>
                        <a:rPr lang="ru-RU" sz="1400" b="1" i="0" u="none" strike="noStrike" dirty="0">
                          <a:solidFill>
                            <a:srgbClr val="000000"/>
                          </a:solidFill>
                          <a:latin typeface="Times New Roman"/>
                        </a:rPr>
                        <a:t>Раздел</a:t>
                      </a:r>
                    </a:p>
                  </a:txBody>
                  <a:tcPr marL="9525" marR="9525" marT="9525" marB="0" anchor="ctr">
                    <a:solidFill>
                      <a:srgbClr val="CCECFF"/>
                    </a:solidFill>
                  </a:tcPr>
                </a:tc>
                <a:tc>
                  <a:txBody>
                    <a:bodyPr/>
                    <a:lstStyle/>
                    <a:p>
                      <a:pPr algn="ctr" fontAlgn="ctr"/>
                      <a:r>
                        <a:rPr lang="ru-RU" sz="1400" b="1" i="0" u="none" strike="noStrike" dirty="0">
                          <a:solidFill>
                            <a:srgbClr val="000000"/>
                          </a:solidFill>
                          <a:latin typeface="Times New Roman"/>
                        </a:rPr>
                        <a:t>Подраздел</a:t>
                      </a:r>
                    </a:p>
                  </a:txBody>
                  <a:tcPr marL="9525" marR="9525" marT="9525" marB="0" anchor="ctr">
                    <a:solidFill>
                      <a:srgbClr val="CCECFF"/>
                    </a:solidFill>
                  </a:tcPr>
                </a:tc>
                <a:tc>
                  <a:txBody>
                    <a:bodyPr/>
                    <a:lstStyle/>
                    <a:p>
                      <a:pPr algn="ctr" fontAlgn="ctr"/>
                      <a:r>
                        <a:rPr lang="ru-RU" sz="1400" b="1" i="0" u="none" strike="noStrike" dirty="0">
                          <a:solidFill>
                            <a:srgbClr val="000000"/>
                          </a:solidFill>
                          <a:latin typeface="Times New Roman"/>
                        </a:rPr>
                        <a:t>Наименование</a:t>
                      </a:r>
                    </a:p>
                  </a:txBody>
                  <a:tcPr marL="9525" marR="9525" marT="9525" marB="0" anchor="ctr">
                    <a:solidFill>
                      <a:srgbClr val="CCECFF"/>
                    </a:solidFill>
                  </a:tcPr>
                </a:tc>
                <a:tc>
                  <a:txBody>
                    <a:bodyPr/>
                    <a:lstStyle/>
                    <a:p>
                      <a:pPr algn="ctr" fontAlgn="ctr"/>
                      <a:r>
                        <a:rPr lang="ru-RU" sz="1400" b="1" i="0" u="none" strike="noStrike" dirty="0" smtClean="0">
                          <a:solidFill>
                            <a:srgbClr val="000000"/>
                          </a:solidFill>
                          <a:latin typeface="Times New Roman"/>
                        </a:rPr>
                        <a:t>2025 </a:t>
                      </a:r>
                      <a:r>
                        <a:rPr lang="ru-RU" sz="1400" b="1" i="0" u="none" strike="noStrike" dirty="0">
                          <a:solidFill>
                            <a:srgbClr val="000000"/>
                          </a:solidFill>
                          <a:latin typeface="Times New Roman"/>
                        </a:rPr>
                        <a:t>год</a:t>
                      </a:r>
                    </a:p>
                  </a:txBody>
                  <a:tcPr marL="9525" marR="9525" marT="9525" marB="0" anchor="ctr">
                    <a:solidFill>
                      <a:srgbClr val="CCECFF"/>
                    </a:solidFill>
                  </a:tcPr>
                </a:tc>
                <a:tc>
                  <a:txBody>
                    <a:bodyPr/>
                    <a:lstStyle/>
                    <a:p>
                      <a:pPr algn="ctr" fontAlgn="b"/>
                      <a:r>
                        <a:rPr lang="ru-RU" sz="1400" b="1" i="0" u="none" strike="noStrike">
                          <a:solidFill>
                            <a:srgbClr val="000000"/>
                          </a:solidFill>
                          <a:latin typeface="Times New Roman"/>
                        </a:rPr>
                        <a:t>доля в общем объеме расходов, % </a:t>
                      </a:r>
                    </a:p>
                  </a:txBody>
                  <a:tcPr marL="9525" marR="9525" marT="9525" marB="0" anchor="b">
                    <a:solidFill>
                      <a:srgbClr val="CCECFF"/>
                    </a:solidFill>
                  </a:tcPr>
                </a:tc>
              </a:tr>
              <a:tr h="299913">
                <a:tc>
                  <a:txBody>
                    <a:bodyPr/>
                    <a:lstStyle/>
                    <a:p>
                      <a:pPr algn="l" fontAlgn="ctr"/>
                      <a:r>
                        <a:rPr lang="ru-RU" sz="1400" b="1" i="1" u="none" strike="noStrike" dirty="0">
                          <a:solidFill>
                            <a:srgbClr val="000000"/>
                          </a:solidFill>
                          <a:latin typeface="Times New Roman" pitchFamily="18" charset="0"/>
                          <a:cs typeface="Times New Roman" pitchFamily="18" charset="0"/>
                        </a:rPr>
                        <a:t>10</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Социальная политика</a:t>
                      </a:r>
                    </a:p>
                  </a:txBody>
                  <a:tcPr marL="0" marR="0" marT="0" marB="0" anchor="ctr">
                    <a:solidFill>
                      <a:srgbClr val="CCECFF"/>
                    </a:solidFill>
                  </a:tcPr>
                </a:tc>
                <a:tc>
                  <a:txBody>
                    <a:bodyPr/>
                    <a:lstStyle/>
                    <a:p>
                      <a:pPr algn="ctr" fontAlgn="ctr"/>
                      <a:r>
                        <a:rPr lang="ru-RU" sz="1200" b="1" i="1" u="none" strike="noStrike">
                          <a:solidFill>
                            <a:srgbClr val="000000"/>
                          </a:solidFill>
                          <a:latin typeface="Times New Roman"/>
                        </a:rPr>
                        <a:t>17 479 283,39</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3,67</a:t>
                      </a:r>
                    </a:p>
                  </a:txBody>
                  <a:tcPr marL="0" marR="0" marT="0" marB="0" anchor="ctr">
                    <a:solidFill>
                      <a:srgbClr val="CCECFF"/>
                    </a:solidFill>
                  </a:tcPr>
                </a:tc>
              </a:tr>
              <a:tr h="272871">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fontAlgn="b"/>
                      <a:r>
                        <a:rPr lang="ru-RU" sz="1400" b="0" i="0" u="none" strike="noStrike" dirty="0">
                          <a:solidFill>
                            <a:srgbClr val="000000"/>
                          </a:solidFill>
                          <a:latin typeface="Times New Roman" pitchFamily="18" charset="0"/>
                          <a:cs typeface="Times New Roman" pitchFamily="18" charset="0"/>
                        </a:rPr>
                        <a:t>Пенсионное обеспечение</a:t>
                      </a:r>
                    </a:p>
                  </a:txBody>
                  <a:tcPr marL="0" marR="0" marT="0" marB="0" anchor="ctr">
                    <a:solidFill>
                      <a:srgbClr val="CCECFF"/>
                    </a:solidFill>
                  </a:tcPr>
                </a:tc>
                <a:tc>
                  <a:txBody>
                    <a:bodyPr/>
                    <a:lstStyle/>
                    <a:p>
                      <a:pPr algn="ctr" fontAlgn="ctr"/>
                      <a:r>
                        <a:rPr lang="ru-RU" sz="1200" b="0" i="0" u="none" strike="noStrike">
                          <a:solidFill>
                            <a:srgbClr val="000000"/>
                          </a:solidFill>
                          <a:latin typeface="Times New Roman"/>
                        </a:rPr>
                        <a:t>755 159,64</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0,16</a:t>
                      </a:r>
                    </a:p>
                  </a:txBody>
                  <a:tcPr marL="0" marR="0" marT="0" marB="0" anchor="ctr">
                    <a:solidFill>
                      <a:srgbClr val="CCECFF"/>
                    </a:solidFill>
                  </a:tcPr>
                </a:tc>
              </a:tr>
              <a:tr h="271657">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03</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Социальное обеспечение населения</a:t>
                      </a:r>
                    </a:p>
                  </a:txBody>
                  <a:tcPr marL="0" marR="0" marT="0" marB="0" anchor="ctr">
                    <a:solidFill>
                      <a:srgbClr val="CCECFF"/>
                    </a:solidFill>
                  </a:tcPr>
                </a:tc>
                <a:tc>
                  <a:txBody>
                    <a:bodyPr/>
                    <a:lstStyle/>
                    <a:p>
                      <a:pPr algn="ctr" fontAlgn="ctr"/>
                      <a:r>
                        <a:rPr lang="ru-RU" sz="1200" b="0" i="0" u="none" strike="noStrike">
                          <a:solidFill>
                            <a:srgbClr val="000000"/>
                          </a:solidFill>
                          <a:latin typeface="Times New Roman"/>
                        </a:rPr>
                        <a:t>4 042 194,90</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0,85</a:t>
                      </a:r>
                    </a:p>
                  </a:txBody>
                  <a:tcPr marL="0" marR="0" marT="0" marB="0" anchor="ctr">
                    <a:solidFill>
                      <a:srgbClr val="CCECFF"/>
                    </a:solidFill>
                  </a:tcPr>
                </a:tc>
              </a:tr>
              <a:tr h="329845">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04</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Охрана семьи и детства</a:t>
                      </a:r>
                    </a:p>
                  </a:txBody>
                  <a:tcPr marL="0" marR="0" marT="0" marB="0" anchor="ctr">
                    <a:solidFill>
                      <a:srgbClr val="CCECFF"/>
                    </a:solidFill>
                  </a:tcPr>
                </a:tc>
                <a:tc>
                  <a:txBody>
                    <a:bodyPr/>
                    <a:lstStyle/>
                    <a:p>
                      <a:pPr algn="ctr" fontAlgn="ctr"/>
                      <a:r>
                        <a:rPr lang="ru-RU" sz="1200" b="0" i="0" u="none" strike="noStrike">
                          <a:solidFill>
                            <a:srgbClr val="000000"/>
                          </a:solidFill>
                          <a:latin typeface="Times New Roman"/>
                        </a:rPr>
                        <a:t>9 378 643,09</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1,97</a:t>
                      </a:r>
                    </a:p>
                  </a:txBody>
                  <a:tcPr marL="0" marR="0" marT="0" marB="0" anchor="ctr">
                    <a:solidFill>
                      <a:srgbClr val="CCECFF"/>
                    </a:solidFill>
                  </a:tcPr>
                </a:tc>
              </a:tr>
              <a:tr h="272871">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06</a:t>
                      </a:r>
                    </a:p>
                  </a:txBody>
                  <a:tcPr marL="0" marR="0" marT="0" marB="0" anchor="ctr">
                    <a:solidFill>
                      <a:srgbClr val="CCECFF"/>
                    </a:solidFill>
                  </a:tcPr>
                </a:tc>
                <a:tc>
                  <a:txBody>
                    <a:bodyPr/>
                    <a:lstStyle/>
                    <a:p>
                      <a:pPr algn="l" rtl="0" fontAlgn="b"/>
                      <a:r>
                        <a:rPr lang="ru-RU" sz="1400" b="0" i="0" u="none" strike="noStrike" dirty="0">
                          <a:solidFill>
                            <a:srgbClr val="000000"/>
                          </a:solidFill>
                          <a:latin typeface="Times New Roman" pitchFamily="18" charset="0"/>
                          <a:cs typeface="Times New Roman" pitchFamily="18" charset="0"/>
                        </a:rPr>
                        <a:t>Другие вопросы в области социальной политики</a:t>
                      </a:r>
                    </a:p>
                  </a:txBody>
                  <a:tcPr marL="0" marR="0" marT="0" marB="0" anchor="ctr">
                    <a:solidFill>
                      <a:srgbClr val="CCECFF"/>
                    </a:solidFill>
                  </a:tcPr>
                </a:tc>
                <a:tc>
                  <a:txBody>
                    <a:bodyPr/>
                    <a:lstStyle/>
                    <a:p>
                      <a:pPr algn="ctr" fontAlgn="ctr"/>
                      <a:r>
                        <a:rPr lang="ru-RU" sz="1200" b="0" i="0" u="none" strike="noStrike">
                          <a:solidFill>
                            <a:srgbClr val="000000"/>
                          </a:solidFill>
                          <a:latin typeface="Times New Roman"/>
                        </a:rPr>
                        <a:t>3 303 285,76</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0,69</a:t>
                      </a:r>
                    </a:p>
                  </a:txBody>
                  <a:tcPr marL="0" marR="0" marT="0" marB="0" anchor="ctr">
                    <a:solidFill>
                      <a:srgbClr val="CCECFF"/>
                    </a:solidFill>
                  </a:tcPr>
                </a:tc>
              </a:tr>
              <a:tr h="272871">
                <a:tc>
                  <a:txBody>
                    <a:bodyPr/>
                    <a:lstStyle/>
                    <a:p>
                      <a:pPr algn="l" fontAlgn="ctr"/>
                      <a:r>
                        <a:rPr lang="ru-RU" sz="1400" b="1" i="1" u="none" strike="noStrike">
                          <a:solidFill>
                            <a:srgbClr val="000000"/>
                          </a:solidFill>
                          <a:latin typeface="Times New Roman" pitchFamily="18" charset="0"/>
                          <a:cs typeface="Times New Roman" pitchFamily="18" charset="0"/>
                        </a:rPr>
                        <a:t>11</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Физическая культура и спорт</a:t>
                      </a:r>
                    </a:p>
                  </a:txBody>
                  <a:tcPr marL="0" marR="0" marT="0" marB="0" anchor="ctr">
                    <a:solidFill>
                      <a:srgbClr val="CCECFF"/>
                    </a:solidFill>
                  </a:tcPr>
                </a:tc>
                <a:tc>
                  <a:txBody>
                    <a:bodyPr/>
                    <a:lstStyle/>
                    <a:p>
                      <a:pPr algn="ctr" fontAlgn="ctr"/>
                      <a:r>
                        <a:rPr lang="ru-RU" sz="1200" b="1" i="1" u="none" strike="noStrike">
                          <a:solidFill>
                            <a:srgbClr val="000000"/>
                          </a:solidFill>
                          <a:latin typeface="Times New Roman"/>
                        </a:rPr>
                        <a:t>84 850,00</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0,02</a:t>
                      </a:r>
                    </a:p>
                  </a:txBody>
                  <a:tcPr marL="0" marR="0" marT="0" marB="0" anchor="ctr">
                    <a:solidFill>
                      <a:srgbClr val="CCECFF"/>
                    </a:solidFill>
                  </a:tcPr>
                </a:tc>
              </a:tr>
              <a:tr h="272871">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fontAlgn="b"/>
                      <a:r>
                        <a:rPr lang="ru-RU" sz="1400" b="0" i="0" u="none" strike="noStrike" dirty="0">
                          <a:solidFill>
                            <a:srgbClr val="000000"/>
                          </a:solidFill>
                          <a:latin typeface="Times New Roman" pitchFamily="18" charset="0"/>
                          <a:cs typeface="Times New Roman" pitchFamily="18" charset="0"/>
                        </a:rPr>
                        <a:t>Физическая культура</a:t>
                      </a:r>
                    </a:p>
                  </a:txBody>
                  <a:tcPr marL="0" marR="0" marT="0" marB="0" anchor="ctr">
                    <a:solidFill>
                      <a:srgbClr val="CCECFF"/>
                    </a:solidFill>
                  </a:tcPr>
                </a:tc>
                <a:tc>
                  <a:txBody>
                    <a:bodyPr/>
                    <a:lstStyle/>
                    <a:p>
                      <a:pPr algn="ctr" fontAlgn="ctr"/>
                      <a:r>
                        <a:rPr lang="ru-RU" sz="1200" b="0" i="0" u="none" strike="noStrike">
                          <a:solidFill>
                            <a:srgbClr val="000000"/>
                          </a:solidFill>
                          <a:latin typeface="Times New Roman"/>
                        </a:rPr>
                        <a:t>84 850,00</a:t>
                      </a:r>
                    </a:p>
                  </a:txBody>
                  <a:tcPr marL="0" marR="0" marT="0" marB="0" anchor="ctr">
                    <a:solidFill>
                      <a:srgbClr val="CCECFF"/>
                    </a:solidFill>
                  </a:tcPr>
                </a:tc>
                <a:tc>
                  <a:txBody>
                    <a:bodyPr/>
                    <a:lstStyle/>
                    <a:p>
                      <a:pPr algn="ctr" fontAlgn="ctr"/>
                      <a:r>
                        <a:rPr lang="ru-RU" sz="1100" b="0" i="0" u="none" strike="noStrike">
                          <a:solidFill>
                            <a:srgbClr val="000000"/>
                          </a:solidFill>
                          <a:latin typeface="Calibri"/>
                        </a:rPr>
                        <a:t>0,02</a:t>
                      </a:r>
                    </a:p>
                  </a:txBody>
                  <a:tcPr marL="0" marR="0" marT="0" marB="0" anchor="ctr">
                    <a:solidFill>
                      <a:srgbClr val="CCECFF"/>
                    </a:solidFill>
                  </a:tcPr>
                </a:tc>
              </a:tr>
              <a:tr h="631022">
                <a:tc>
                  <a:txBody>
                    <a:bodyPr/>
                    <a:lstStyle/>
                    <a:p>
                      <a:pPr algn="l" fontAlgn="ctr"/>
                      <a:r>
                        <a:rPr lang="ru-RU" sz="1400" b="1" i="1" u="none" strike="noStrike">
                          <a:solidFill>
                            <a:srgbClr val="000000"/>
                          </a:solidFill>
                          <a:latin typeface="Times New Roman" pitchFamily="18" charset="0"/>
                          <a:cs typeface="Times New Roman" pitchFamily="18" charset="0"/>
                        </a:rPr>
                        <a:t>14</a:t>
                      </a:r>
                    </a:p>
                  </a:txBody>
                  <a:tcPr marL="0" marR="0" marT="0" marB="0" anchor="ctr">
                    <a:solidFill>
                      <a:srgbClr val="CCECFF"/>
                    </a:solidFill>
                  </a:tcPr>
                </a:tc>
                <a:tc>
                  <a:txBody>
                    <a:bodyPr/>
                    <a:lstStyle/>
                    <a:p>
                      <a:pPr algn="ctr" fontAlgn="ctr"/>
                      <a:r>
                        <a:rPr lang="ru-RU" sz="1400" b="1" i="1"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l" fontAlgn="b"/>
                      <a:r>
                        <a:rPr lang="ru-RU" sz="1400" b="1" i="1" u="none" strike="noStrike" dirty="0">
                          <a:solidFill>
                            <a:srgbClr val="000000"/>
                          </a:solidFill>
                          <a:latin typeface="Times New Roman" pitchFamily="18" charset="0"/>
                          <a:cs typeface="Times New Roman" pitchFamily="18" charset="0"/>
                        </a:rPr>
                        <a:t>Межбюджетные трансферты общего характера бюджетам субъектов Российской Федерации и муниципальных образований</a:t>
                      </a:r>
                    </a:p>
                  </a:txBody>
                  <a:tcPr marL="0" marR="0" marT="0" marB="0" anchor="ctr">
                    <a:solidFill>
                      <a:srgbClr val="CCECFF"/>
                    </a:solidFill>
                  </a:tcPr>
                </a:tc>
                <a:tc>
                  <a:txBody>
                    <a:bodyPr/>
                    <a:lstStyle/>
                    <a:p>
                      <a:pPr algn="ctr" fontAlgn="ctr"/>
                      <a:r>
                        <a:rPr lang="ru-RU" sz="1200" b="1" i="1" u="none" strike="noStrike">
                          <a:solidFill>
                            <a:srgbClr val="000000"/>
                          </a:solidFill>
                          <a:latin typeface="Times New Roman"/>
                        </a:rPr>
                        <a:t>7 494 135,00</a:t>
                      </a:r>
                    </a:p>
                  </a:txBody>
                  <a:tcPr marL="0" marR="0" marT="0" marB="0" anchor="ctr">
                    <a:solidFill>
                      <a:srgbClr val="CCECFF"/>
                    </a:solidFill>
                  </a:tcPr>
                </a:tc>
                <a:tc>
                  <a:txBody>
                    <a:bodyPr/>
                    <a:lstStyle/>
                    <a:p>
                      <a:pPr algn="ctr" fontAlgn="ctr"/>
                      <a:r>
                        <a:rPr lang="ru-RU" sz="1100" b="1" i="1" u="none" strike="noStrike">
                          <a:solidFill>
                            <a:srgbClr val="000000"/>
                          </a:solidFill>
                          <a:latin typeface="Calibri"/>
                        </a:rPr>
                        <a:t>1,57</a:t>
                      </a:r>
                    </a:p>
                  </a:txBody>
                  <a:tcPr marL="0" marR="0" marT="0" marB="0" anchor="ctr">
                    <a:solidFill>
                      <a:srgbClr val="CCECFF"/>
                    </a:solidFill>
                  </a:tcPr>
                </a:tc>
              </a:tr>
              <a:tr h="543314">
                <a:tc>
                  <a:txBody>
                    <a:bodyPr/>
                    <a:lstStyle/>
                    <a:p>
                      <a:pPr algn="l" fontAlgn="ctr"/>
                      <a:r>
                        <a:rPr lang="ru-RU" sz="1400" b="0" i="0" u="none" strike="noStrike">
                          <a:solidFill>
                            <a:srgbClr val="000000"/>
                          </a:solidFill>
                          <a:latin typeface="Times New Roman" pitchFamily="18" charset="0"/>
                          <a:cs typeface="Times New Roman" pitchFamily="18" charset="0"/>
                        </a:rPr>
                        <a:t> </a:t>
                      </a:r>
                    </a:p>
                  </a:txBody>
                  <a:tcPr marL="0" marR="0" marT="0" marB="0" anchor="ctr">
                    <a:solidFill>
                      <a:srgbClr val="CCECFF"/>
                    </a:solidFill>
                  </a:tcPr>
                </a:tc>
                <a:tc>
                  <a:txBody>
                    <a:bodyPr/>
                    <a:lstStyle/>
                    <a:p>
                      <a:pPr algn="ctr" fontAlgn="ctr"/>
                      <a:r>
                        <a:rPr lang="ru-RU" sz="1400" b="0" i="0" u="none" strike="noStrike">
                          <a:solidFill>
                            <a:srgbClr val="000000"/>
                          </a:solidFill>
                          <a:latin typeface="Times New Roman" pitchFamily="18" charset="0"/>
                          <a:cs typeface="Times New Roman" pitchFamily="18" charset="0"/>
                        </a:rPr>
                        <a:t>01</a:t>
                      </a:r>
                    </a:p>
                  </a:txBody>
                  <a:tcPr marL="0" marR="0" marT="0" marB="0" anchor="ctr">
                    <a:solidFill>
                      <a:srgbClr val="CCECFF"/>
                    </a:solidFill>
                  </a:tcPr>
                </a:tc>
                <a:tc>
                  <a:txBody>
                    <a:bodyPr/>
                    <a:lstStyle/>
                    <a:p>
                      <a:pPr algn="l" fontAlgn="b"/>
                      <a:r>
                        <a:rPr lang="ru-RU" sz="1400" b="0" i="0" u="none" strike="noStrike" dirty="0">
                          <a:solidFill>
                            <a:srgbClr val="000000"/>
                          </a:solidFill>
                          <a:latin typeface="Times New Roman" pitchFamily="18" charset="0"/>
                          <a:cs typeface="Times New Roman" pitchFamily="18" charset="0"/>
                        </a:rPr>
                        <a:t>Дотации на выравнивание бюджетной обеспеченности субъектов Российской Федерации и муниципальных образований</a:t>
                      </a:r>
                    </a:p>
                  </a:txBody>
                  <a:tcPr marL="0" marR="0" marT="0" marB="0" anchor="ctr">
                    <a:solidFill>
                      <a:srgbClr val="CCECFF"/>
                    </a:solidFill>
                  </a:tcPr>
                </a:tc>
                <a:tc>
                  <a:txBody>
                    <a:bodyPr/>
                    <a:lstStyle/>
                    <a:p>
                      <a:pPr algn="ctr" fontAlgn="ctr"/>
                      <a:r>
                        <a:rPr lang="ru-RU" sz="1200" b="0" i="0" u="none" strike="noStrike">
                          <a:solidFill>
                            <a:srgbClr val="000000"/>
                          </a:solidFill>
                          <a:latin typeface="Times New Roman"/>
                        </a:rPr>
                        <a:t>7 494 135,00</a:t>
                      </a:r>
                    </a:p>
                  </a:txBody>
                  <a:tcPr marL="0" marR="0" marT="0" marB="0" anchor="ctr">
                    <a:solidFill>
                      <a:srgbClr val="CCECFF"/>
                    </a:solidFill>
                  </a:tcPr>
                </a:tc>
                <a:tc>
                  <a:txBody>
                    <a:bodyPr/>
                    <a:lstStyle/>
                    <a:p>
                      <a:pPr algn="ctr" fontAlgn="ctr"/>
                      <a:r>
                        <a:rPr lang="ru-RU" sz="1100" b="0" i="0" u="none" strike="noStrike" dirty="0">
                          <a:solidFill>
                            <a:srgbClr val="000000"/>
                          </a:solidFill>
                          <a:latin typeface="Calibri"/>
                        </a:rPr>
                        <a:t>1,57</a:t>
                      </a:r>
                    </a:p>
                  </a:txBody>
                  <a:tcPr marL="0" marR="0" marT="0" marB="0" anchor="ctr">
                    <a:solidFill>
                      <a:srgbClr val="CCECFF"/>
                    </a:solidFill>
                  </a:tcPr>
                </a:tc>
              </a:tr>
            </a:tbl>
          </a:graphicData>
        </a:graphic>
      </p:graphicFrame>
      <p:sp>
        <p:nvSpPr>
          <p:cNvPr id="5" name="Прямоугольник 4"/>
          <p:cNvSpPr/>
          <p:nvPr/>
        </p:nvSpPr>
        <p:spPr>
          <a:xfrm>
            <a:off x="8218128" y="1142984"/>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p:nvPr/>
        </p:nvPicPr>
        <p:blipFill>
          <a:blip r:embed="rId2"/>
          <a:srcRect/>
          <a:stretch>
            <a:fillRect/>
          </a:stretch>
        </p:blipFill>
        <p:spPr bwMode="auto">
          <a:xfrm>
            <a:off x="285720" y="214290"/>
            <a:ext cx="8572560" cy="6429420"/>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428604"/>
            <a:ext cx="8686800" cy="838200"/>
          </a:xfrm>
        </p:spPr>
        <p:txBody>
          <a:bodyPr>
            <a:noAutofit/>
          </a:bodyPr>
          <a:lstStyle/>
          <a:p>
            <a:pPr algn="ctr"/>
            <a:r>
              <a:rPr lang="ru-RU" sz="2800" dirty="0" smtClean="0">
                <a:solidFill>
                  <a:srgbClr val="00B050"/>
                </a:solidFill>
              </a:rPr>
              <a:t>РАСХОДЫ БЮДЖЕТА ЛЬГОВСКОГО РАЙОНА КУРСКОЙ ОБЛАСТИ по видам расходов за 2025 год</a:t>
            </a:r>
            <a:endParaRPr lang="ru-RU" sz="2800" dirty="0">
              <a:solidFill>
                <a:srgbClr val="00B050"/>
              </a:solidFill>
            </a:endParaRPr>
          </a:p>
        </p:txBody>
      </p:sp>
      <p:graphicFrame>
        <p:nvGraphicFramePr>
          <p:cNvPr id="4" name="Содержимое 3"/>
          <p:cNvGraphicFramePr>
            <a:graphicFrameLocks noGrp="1"/>
          </p:cNvGraphicFramePr>
          <p:nvPr>
            <p:ph idx="1"/>
          </p:nvPr>
        </p:nvGraphicFramePr>
        <p:xfrm>
          <a:off x="357158" y="1500174"/>
          <a:ext cx="8624918" cy="4584880"/>
        </p:xfrm>
        <a:graphic>
          <a:graphicData uri="http://schemas.openxmlformats.org/drawingml/2006/table">
            <a:tbl>
              <a:tblPr firstRow="1" bandRow="1">
                <a:tableStyleId>{5C22544A-7EE6-4342-B048-85BDC9FD1C3A}</a:tableStyleId>
              </a:tblPr>
              <a:tblGrid>
                <a:gridCol w="7143800"/>
                <a:gridCol w="1481118"/>
              </a:tblGrid>
              <a:tr h="565945">
                <a:tc>
                  <a:txBody>
                    <a:bodyPr/>
                    <a:lstStyle/>
                    <a:p>
                      <a:pPr algn="ctr" fontAlgn="ctr"/>
                      <a:r>
                        <a:rPr lang="ru-RU" sz="1600" b="1" i="0" u="none" strike="noStrike" dirty="0">
                          <a:solidFill>
                            <a:srgbClr val="000000"/>
                          </a:solidFill>
                          <a:latin typeface="Arial"/>
                        </a:rPr>
                        <a:t>Наименование</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600" b="1" i="0" u="none" strike="noStrike" dirty="0">
                          <a:solidFill>
                            <a:srgbClr val="000000"/>
                          </a:solidFill>
                          <a:latin typeface="Arial"/>
                        </a:rPr>
                        <a:t>Сумма, </a:t>
                      </a:r>
                      <a:endParaRPr lang="ru-RU" sz="1600" b="1" i="0" u="none" strike="noStrike" dirty="0" smtClean="0">
                        <a:solidFill>
                          <a:srgbClr val="000000"/>
                        </a:solidFill>
                        <a:latin typeface="Arial"/>
                      </a:endParaRPr>
                    </a:p>
                    <a:p>
                      <a:pPr algn="ctr" fontAlgn="ctr"/>
                      <a:r>
                        <a:rPr lang="ru-RU" sz="1600" b="1" i="0" u="none" strike="noStrike" dirty="0" smtClean="0">
                          <a:solidFill>
                            <a:srgbClr val="000000"/>
                          </a:solidFill>
                          <a:latin typeface="Arial"/>
                        </a:rPr>
                        <a:t>рублей</a:t>
                      </a:r>
                      <a:endParaRPr lang="ru-RU" sz="1600" b="1"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328515">
                <a:tc>
                  <a:txBody>
                    <a:bodyPr/>
                    <a:lstStyle/>
                    <a:p>
                      <a:pPr algn="l" fontAlgn="b"/>
                      <a:r>
                        <a:rPr lang="ru-RU" sz="1400" b="1" i="0" u="none" strike="noStrike" dirty="0">
                          <a:solidFill>
                            <a:srgbClr val="000000"/>
                          </a:solidFill>
                          <a:latin typeface="Times New Roman" pitchFamily="18" charset="0"/>
                          <a:cs typeface="Times New Roman" pitchFamily="18" charset="0"/>
                        </a:rPr>
                        <a:t>ИТОГО</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b"/>
                      <a:r>
                        <a:rPr lang="ru-RU" sz="1400" b="1" i="0" u="none" strike="noStrike" dirty="0">
                          <a:solidFill>
                            <a:srgbClr val="000000"/>
                          </a:solidFill>
                          <a:latin typeface="Arial"/>
                        </a:rPr>
                        <a:t>476 158 909,02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748614">
                <a:tc>
                  <a:txBody>
                    <a:bodyPr/>
                    <a:lstStyle/>
                    <a:p>
                      <a:pPr algn="l" fontAlgn="ctr"/>
                      <a:r>
                        <a:rPr lang="ru-RU" sz="1400" b="0" i="0" u="none" strike="noStrike" dirty="0">
                          <a:solidFill>
                            <a:srgbClr val="000000"/>
                          </a:solidFill>
                          <a:latin typeface="Times New Roman" pitchFamily="18" charset="0"/>
                          <a:cs typeface="Times New Roman" pitchFamily="18" charset="0"/>
                        </a:rPr>
                        <a:t>Расходы на выплаты персоналу в целях обеспечения выполнения функций государственными (муниципальными) органами, казенными учреждениями, органами управления государственными внебюджетными фондами</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Calibri"/>
                        </a:rPr>
                        <a:t>65 515 932,38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571504">
                <a:tc>
                  <a:txBody>
                    <a:bodyPr/>
                    <a:lstStyle/>
                    <a:p>
                      <a:pPr algn="l" fontAlgn="ctr"/>
                      <a:r>
                        <a:rPr lang="ru-RU" sz="1400" b="0" i="0" u="none" strike="noStrike" dirty="0">
                          <a:solidFill>
                            <a:srgbClr val="000000"/>
                          </a:solidFill>
                          <a:latin typeface="Times New Roman" pitchFamily="18" charset="0"/>
                          <a:cs typeface="Times New Roman" pitchFamily="18" charset="0"/>
                        </a:rPr>
                        <a:t>Закупка товаров, работ и услуг для обеспечения государственных (муниципальных) нужд</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Calibri"/>
                        </a:rPr>
                        <a:t>19 748 199,85</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500066">
                <a:tc>
                  <a:txBody>
                    <a:bodyPr/>
                    <a:lstStyle/>
                    <a:p>
                      <a:pPr algn="l" fontAlgn="ctr"/>
                      <a:r>
                        <a:rPr lang="ru-RU" sz="1400" b="0" i="0" u="none" strike="noStrike" dirty="0">
                          <a:solidFill>
                            <a:srgbClr val="000000"/>
                          </a:solidFill>
                          <a:latin typeface="Times New Roman" pitchFamily="18" charset="0"/>
                          <a:cs typeface="Times New Roman" pitchFamily="18" charset="0"/>
                        </a:rPr>
                        <a:t>Социальное обеспечение и иные выплаты населению</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Calibri"/>
                        </a:rPr>
                        <a:t>12 023 674,42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406573">
                <a:tc>
                  <a:txBody>
                    <a:bodyPr/>
                    <a:lstStyle/>
                    <a:p>
                      <a:pPr algn="l" fontAlgn="ctr"/>
                      <a:r>
                        <a:rPr lang="ru-RU" sz="1400" b="0" i="0" u="none" strike="noStrike" dirty="0">
                          <a:solidFill>
                            <a:srgbClr val="000000"/>
                          </a:solidFill>
                          <a:latin typeface="Times New Roman" pitchFamily="18" charset="0"/>
                          <a:cs typeface="Times New Roman" pitchFamily="18" charset="0"/>
                        </a:rPr>
                        <a:t>Капитальные вложения в объекты государственной (муниципальной) собственности</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Calibri"/>
                        </a:rPr>
                        <a:t>3 318 323,40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406573">
                <a:tc>
                  <a:txBody>
                    <a:bodyPr/>
                    <a:lstStyle/>
                    <a:p>
                      <a:pPr algn="l" fontAlgn="ctr"/>
                      <a:r>
                        <a:rPr lang="ru-RU" sz="1400" b="0" i="0" u="none" strike="noStrike" dirty="0">
                          <a:solidFill>
                            <a:srgbClr val="000000"/>
                          </a:solidFill>
                          <a:latin typeface="Times New Roman" pitchFamily="18" charset="0"/>
                          <a:cs typeface="Times New Roman" pitchFamily="18" charset="0"/>
                        </a:rPr>
                        <a:t>Межбюджетные трансферты</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Calibri"/>
                        </a:rPr>
                        <a:t>7 645 612,00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650517">
                <a:tc>
                  <a:txBody>
                    <a:bodyPr/>
                    <a:lstStyle/>
                    <a:p>
                      <a:pPr algn="l" fontAlgn="ctr"/>
                      <a:r>
                        <a:rPr lang="ru-RU" sz="1400" b="0" i="0" u="none" strike="noStrike" dirty="0">
                          <a:solidFill>
                            <a:srgbClr val="000000"/>
                          </a:solidFill>
                          <a:latin typeface="Times New Roman" pitchFamily="18" charset="0"/>
                          <a:cs typeface="Times New Roman" pitchFamily="18" charset="0"/>
                        </a:rPr>
                        <a:t>Предоставление субсидий бюджетным, автономным учреждениям и иным некоммерческим организациям</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Calibri"/>
                        </a:rPr>
                        <a:t>367 512 957,84</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406573">
                <a:tc>
                  <a:txBody>
                    <a:bodyPr/>
                    <a:lstStyle/>
                    <a:p>
                      <a:pPr algn="l" fontAlgn="ctr"/>
                      <a:r>
                        <a:rPr lang="ru-RU" sz="1400" b="0" i="0" u="none" strike="noStrike" dirty="0">
                          <a:solidFill>
                            <a:srgbClr val="000000"/>
                          </a:solidFill>
                          <a:latin typeface="Times New Roman" pitchFamily="18" charset="0"/>
                          <a:cs typeface="Times New Roman" pitchFamily="18" charset="0"/>
                        </a:rPr>
                        <a:t>Иные бюджетные ассигнования</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dirty="0">
                          <a:solidFill>
                            <a:srgbClr val="000000"/>
                          </a:solidFill>
                          <a:latin typeface="Calibri"/>
                        </a:rPr>
                        <a:t>394 209,13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Рисунок 7" descr="CL2ByiTJxw0.jpg"/>
          <p:cNvPicPr>
            <a:picLocks noChangeAspect="1"/>
          </p:cNvPicPr>
          <p:nvPr/>
        </p:nvPicPr>
        <p:blipFill>
          <a:blip r:embed="rId2"/>
          <a:srcRect/>
          <a:stretch>
            <a:fillRect/>
          </a:stretch>
        </p:blipFill>
        <p:spPr bwMode="auto">
          <a:xfrm>
            <a:off x="0" y="0"/>
            <a:ext cx="9144000" cy="2724150"/>
          </a:xfrm>
          <a:prstGeom prst="rect">
            <a:avLst/>
          </a:prstGeom>
          <a:noFill/>
          <a:ln w="9525">
            <a:noFill/>
            <a:miter lim="800000"/>
            <a:headEnd/>
            <a:tailEnd/>
          </a:ln>
        </p:spPr>
      </p:pic>
      <p:sp>
        <p:nvSpPr>
          <p:cNvPr id="5" name="Rectangle 5"/>
          <p:cNvSpPr txBox="1">
            <a:spLocks noChangeArrowheads="1"/>
          </p:cNvSpPr>
          <p:nvPr/>
        </p:nvSpPr>
        <p:spPr>
          <a:xfrm>
            <a:off x="1" y="2786058"/>
            <a:ext cx="9144000" cy="3857652"/>
          </a:xfrm>
          <a:prstGeom prst="rect">
            <a:avLst/>
          </a:prstGeom>
          <a:solidFill>
            <a:srgbClr val="FFFFCC"/>
          </a:solidFill>
        </p:spPr>
        <p:txBody>
          <a:bodyPr vert="horz">
            <a:normAutofit/>
          </a:bodyPr>
          <a:lstStyle/>
          <a:p>
            <a:pPr marL="342900" marR="0" lvl="0" indent="-342900" algn="just" defTabSz="914400" rtl="0" eaLnBrk="1" fontAlgn="auto" latinLnBrk="0" hangingPunct="1">
              <a:lnSpc>
                <a:spcPct val="100000"/>
              </a:lnSpc>
              <a:spcBef>
                <a:spcPct val="20000"/>
              </a:spcBef>
              <a:spcAft>
                <a:spcPts val="0"/>
              </a:spcAft>
              <a:buClr>
                <a:schemeClr val="accent1"/>
              </a:buClr>
              <a:buSzPct val="70000"/>
              <a:buFontTx/>
              <a:buNone/>
              <a:tabLst/>
              <a:defRPr/>
            </a:pPr>
            <a:r>
              <a:rPr kumimoji="0" lang="ru-RU" altLang="ru-RU" sz="2800" b="1" i="0" u="sng" strike="noStrike" kern="1200" cap="none" spc="0" normalizeH="0" baseline="0" noProof="0" dirty="0" smtClean="0">
                <a:ln>
                  <a:noFill/>
                </a:ln>
                <a:solidFill>
                  <a:srgbClr val="003366"/>
                </a:solidFill>
                <a:effectLst/>
                <a:uLnTx/>
                <a:uFillTx/>
                <a:latin typeface="Times New Roman" pitchFamily="18" charset="0"/>
                <a:ea typeface="+mn-ea"/>
                <a:cs typeface="+mn-cs"/>
              </a:rPr>
              <a:t>Бюджет для граждан</a:t>
            </a:r>
            <a:r>
              <a:rPr kumimoji="0" lang="ru-RU" altLang="ru-RU" sz="2800" b="0" i="0" u="sng" strike="noStrike" kern="1200" cap="none" spc="0" normalizeH="0" baseline="0" noProof="0" dirty="0" smtClean="0">
                <a:ln>
                  <a:noFill/>
                </a:ln>
                <a:solidFill>
                  <a:srgbClr val="003366"/>
                </a:solidFill>
                <a:effectLst/>
                <a:uLnTx/>
                <a:uFillTx/>
                <a:latin typeface="Times New Roman" pitchFamily="18" charset="0"/>
                <a:ea typeface="+mn-ea"/>
                <a:cs typeface="+mn-cs"/>
              </a:rPr>
              <a:t> </a:t>
            </a:r>
            <a:r>
              <a:rPr kumimoji="0" lang="ru-RU" altLang="ru-RU" sz="2800" b="0" i="0" u="none" strike="noStrike" kern="1200" cap="none" spc="0" normalizeH="0" baseline="0" noProof="0" dirty="0" smtClean="0">
                <a:ln>
                  <a:noFill/>
                </a:ln>
                <a:solidFill>
                  <a:srgbClr val="003366"/>
                </a:solidFill>
                <a:effectLst/>
                <a:uLnTx/>
                <a:uFillTx/>
                <a:latin typeface="Times New Roman" pitchFamily="18" charset="0"/>
                <a:ea typeface="+mn-ea"/>
                <a:cs typeface="+mn-cs"/>
              </a:rPr>
              <a:t>- это упрощенная версия бюджетного документа, которая использует неформальный язык и  доступные форматы, чтобы облегчить для граждан понимание бюджета. Он содержит информационно-аналитический материал, доступный для широкого круга неподготовленных пользователей.</a:t>
            </a:r>
          </a:p>
          <a:p>
            <a:pPr marL="342900" marR="0" lvl="0" indent="-342900" algn="l" defTabSz="914400" rtl="0" eaLnBrk="1" fontAlgn="auto" latinLnBrk="0" hangingPunct="1">
              <a:lnSpc>
                <a:spcPct val="100000"/>
              </a:lnSpc>
              <a:spcBef>
                <a:spcPct val="20000"/>
              </a:spcBef>
              <a:spcAft>
                <a:spcPts val="0"/>
              </a:spcAft>
              <a:buClr>
                <a:schemeClr val="accent1"/>
              </a:buClr>
              <a:buSzPct val="70000"/>
              <a:buFont typeface="Wingdings 2"/>
              <a:buChar char=""/>
              <a:tabLst/>
              <a:defRPr/>
            </a:pPr>
            <a:endParaRPr kumimoji="0" lang="ru-RU" altLang="ru-RU" sz="3300" b="0" i="0" u="none" strike="noStrike" kern="1200" cap="none" spc="0" normalizeH="0" baseline="0" noProof="0" dirty="0" smtClean="0">
              <a:ln>
                <a:noFill/>
              </a:ln>
              <a:solidFill>
                <a:srgbClr val="003366"/>
              </a:solidFill>
              <a:effectLst/>
              <a:uLnTx/>
              <a:uFillTx/>
              <a:latin typeface="Times New Roman" pitchFamily="18"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828660"/>
          </a:xfrm>
        </p:spPr>
        <p:txBody>
          <a:bodyPr>
            <a:noAutofit/>
          </a:bodyPr>
          <a:lstStyle/>
          <a:p>
            <a:pPr algn="ctr"/>
            <a:r>
              <a:rPr lang="ru-RU" sz="2800" dirty="0" smtClean="0">
                <a:solidFill>
                  <a:srgbClr val="7030A0"/>
                </a:solidFill>
              </a:rPr>
              <a:t>СТРУКТУРА РАСХОДОВ БЮДЖЕТА ЛЬГОВСКОГО РАЙОНА КУРСКОЙ ОБЛАСТИ по видам расходов за 2025 год</a:t>
            </a:r>
            <a:endParaRPr lang="ru-RU" sz="2800" dirty="0">
              <a:solidFill>
                <a:srgbClr val="7030A0"/>
              </a:solidFill>
            </a:endParaRPr>
          </a:p>
        </p:txBody>
      </p:sp>
      <p:pic>
        <p:nvPicPr>
          <p:cNvPr id="4" name="Рисунок 3"/>
          <p:cNvPicPr/>
          <p:nvPr/>
        </p:nvPicPr>
        <p:blipFill>
          <a:blip r:embed="rId2"/>
          <a:srcRect/>
          <a:stretch>
            <a:fillRect/>
          </a:stretch>
        </p:blipFill>
        <p:spPr bwMode="auto">
          <a:xfrm>
            <a:off x="357158" y="1200150"/>
            <a:ext cx="8429684" cy="5300684"/>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357166"/>
            <a:ext cx="8686800" cy="838200"/>
          </a:xfr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ormAutofit/>
          </a:bodyPr>
          <a:lstStyle/>
          <a:p>
            <a:pPr algn="ctr"/>
            <a:r>
              <a:rPr lang="ru-RU" sz="4000" dirty="0" smtClean="0">
                <a:solidFill>
                  <a:srgbClr val="0070C0"/>
                </a:solidFill>
                <a:latin typeface="Times New Roman" pitchFamily="18" charset="0"/>
                <a:cs typeface="Times New Roman" pitchFamily="18" charset="0"/>
              </a:rPr>
              <a:t>ДИНАМИКА РАСХОДОВ</a:t>
            </a:r>
            <a:endParaRPr lang="ru-RU" sz="4000" dirty="0">
              <a:solidFill>
                <a:srgbClr val="0070C0"/>
              </a:solidFill>
            </a:endParaRPr>
          </a:p>
        </p:txBody>
      </p:sp>
      <p:pic>
        <p:nvPicPr>
          <p:cNvPr id="4" name="Рисунок 3"/>
          <p:cNvPicPr/>
          <p:nvPr/>
        </p:nvPicPr>
        <p:blipFill>
          <a:blip r:embed="rId2"/>
          <a:srcRect/>
          <a:stretch>
            <a:fillRect/>
          </a:stretch>
        </p:blipFill>
        <p:spPr bwMode="auto">
          <a:xfrm>
            <a:off x="500034" y="1214422"/>
            <a:ext cx="8358246" cy="5357850"/>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290"/>
            <a:ext cx="8686800" cy="838200"/>
          </a:xfrm>
        </p:spPr>
        <p:txBody>
          <a:bodyPr>
            <a:normAutofit fontScale="90000"/>
          </a:bodyPr>
          <a:lstStyle/>
          <a:p>
            <a:pPr algn="ctr"/>
            <a:r>
              <a:rPr lang="ru-RU" b="1" i="1" dirty="0" smtClean="0">
                <a:solidFill>
                  <a:srgbClr val="FF0000"/>
                </a:solidFill>
                <a:latin typeface="Times New Roman" pitchFamily="18" charset="0"/>
                <a:cs typeface="Times New Roman" pitchFamily="18" charset="0"/>
              </a:rPr>
              <a:t>ЧТО ТАКОЕ МУНИЦИПАЛЬНАЯ ПРОГРАММА?</a:t>
            </a:r>
            <a:endParaRPr lang="ru-RU" b="1" dirty="0"/>
          </a:p>
        </p:txBody>
      </p:sp>
      <p:sp>
        <p:nvSpPr>
          <p:cNvPr id="3" name="Содержимое 2"/>
          <p:cNvSpPr>
            <a:spLocks noGrp="1"/>
          </p:cNvSpPr>
          <p:nvPr>
            <p:ph idx="1"/>
          </p:nvPr>
        </p:nvSpPr>
        <p:spPr/>
        <p:txBody>
          <a:bodyPr>
            <a:noAutofit/>
          </a:bodyPr>
          <a:lstStyle/>
          <a:p>
            <a:pPr marL="0" indent="11113">
              <a:spcBef>
                <a:spcPts val="2400"/>
              </a:spcBef>
              <a:buFontTx/>
              <a:buNone/>
            </a:pPr>
            <a:r>
              <a:rPr lang="ru-RU" sz="2300" b="1" u="sng" dirty="0" smtClean="0">
                <a:solidFill>
                  <a:srgbClr val="00B050"/>
                </a:solidFill>
                <a:latin typeface="Times New Roman" pitchFamily="18" charset="0"/>
                <a:cs typeface="Times New Roman" pitchFamily="18" charset="0"/>
              </a:rPr>
              <a:t>МУНИЦИПАЛЬНАЯ  ПРОГРАММА  ЛЬГОВСКОГО РАЙОНА  КУРСКОЙ  ОБЛАСТИ </a:t>
            </a:r>
            <a:r>
              <a:rPr lang="ru-RU" sz="2300" b="1" dirty="0" smtClean="0">
                <a:solidFill>
                  <a:srgbClr val="003366"/>
                </a:solidFill>
                <a:latin typeface="Times New Roman" pitchFamily="18" charset="0"/>
                <a:cs typeface="Times New Roman" pitchFamily="18" charset="0"/>
              </a:rPr>
              <a:t>– </a:t>
            </a:r>
            <a:r>
              <a:rPr lang="ru-RU" sz="2300" dirty="0" smtClean="0">
                <a:solidFill>
                  <a:srgbClr val="003366"/>
                </a:solidFill>
                <a:latin typeface="Times New Roman" pitchFamily="18" charset="0"/>
                <a:cs typeface="Times New Roman" pitchFamily="18" charset="0"/>
              </a:rPr>
              <a:t>это комплекс мероприятий, взаимоувязанных по задачам, срокам осуществления, исполнителям и ресурсам, в сфере социально-экономического развития Льговского района Курской области.</a:t>
            </a:r>
          </a:p>
          <a:p>
            <a:pPr marL="0" indent="11113">
              <a:spcBef>
                <a:spcPts val="2400"/>
              </a:spcBef>
              <a:buFontTx/>
              <a:buNone/>
            </a:pPr>
            <a:r>
              <a:rPr lang="ru-RU" sz="2300" b="1" i="1" u="sng" dirty="0" smtClean="0">
                <a:solidFill>
                  <a:srgbClr val="00B050"/>
                </a:solidFill>
                <a:latin typeface="Times New Roman" pitchFamily="18" charset="0"/>
                <a:cs typeface="Times New Roman" pitchFamily="18" charset="0"/>
              </a:rPr>
              <a:t>Муниципальная программа Льговского района Курской области</a:t>
            </a:r>
            <a:r>
              <a:rPr lang="ru-RU" sz="2300" i="1" dirty="0" smtClean="0">
                <a:solidFill>
                  <a:srgbClr val="00B050"/>
                </a:solidFill>
                <a:latin typeface="Times New Roman" pitchFamily="18" charset="0"/>
                <a:cs typeface="Times New Roman" pitchFamily="18" charset="0"/>
              </a:rPr>
              <a:t>  </a:t>
            </a:r>
            <a:r>
              <a:rPr lang="ru-RU" sz="2300" i="1" dirty="0" smtClean="0">
                <a:solidFill>
                  <a:srgbClr val="003366"/>
                </a:solidFill>
                <a:latin typeface="Times New Roman" pitchFamily="18" charset="0"/>
                <a:cs typeface="Times New Roman" pitchFamily="18" charset="0"/>
              </a:rPr>
              <a:t>утверждается постановлением Администрации Льговского района Курской области.</a:t>
            </a:r>
          </a:p>
          <a:p>
            <a:pPr marL="0" indent="11113">
              <a:spcBef>
                <a:spcPts val="2400"/>
              </a:spcBef>
              <a:buFontTx/>
              <a:buNone/>
            </a:pPr>
            <a:r>
              <a:rPr lang="ru-RU" sz="2300" dirty="0" smtClean="0">
                <a:solidFill>
                  <a:srgbClr val="003366"/>
                </a:solidFill>
                <a:latin typeface="Times New Roman" pitchFamily="18" charset="0"/>
                <a:cs typeface="Times New Roman" pitchFamily="18" charset="0"/>
              </a:rPr>
              <a:t>В </a:t>
            </a:r>
            <a:r>
              <a:rPr lang="ru-RU" sz="2300" b="1" dirty="0" smtClean="0">
                <a:solidFill>
                  <a:srgbClr val="FF0000"/>
                </a:solidFill>
                <a:latin typeface="Times New Roman" pitchFamily="18" charset="0"/>
                <a:cs typeface="Times New Roman" pitchFamily="18" charset="0"/>
              </a:rPr>
              <a:t>2025 </a:t>
            </a:r>
            <a:r>
              <a:rPr lang="ru-RU" sz="2300" dirty="0" smtClean="0">
                <a:solidFill>
                  <a:srgbClr val="003366"/>
                </a:solidFill>
                <a:latin typeface="Times New Roman" pitchFamily="18" charset="0"/>
                <a:cs typeface="Times New Roman" pitchFamily="18" charset="0"/>
              </a:rPr>
              <a:t>году в муниципальном районе «Льговского района» Курской области осуществлялась реализация </a:t>
            </a:r>
            <a:r>
              <a:rPr lang="ru-RU" sz="2300" b="1" dirty="0" smtClean="0">
                <a:solidFill>
                  <a:srgbClr val="FF0000"/>
                </a:solidFill>
                <a:latin typeface="Times New Roman" pitchFamily="18" charset="0"/>
                <a:cs typeface="Times New Roman" pitchFamily="18" charset="0"/>
              </a:rPr>
              <a:t>15</a:t>
            </a:r>
            <a:r>
              <a:rPr lang="ru-RU" sz="2300" b="1" dirty="0" smtClean="0">
                <a:solidFill>
                  <a:srgbClr val="003366"/>
                </a:solidFill>
                <a:latin typeface="Times New Roman" pitchFamily="18" charset="0"/>
                <a:cs typeface="Times New Roman" pitchFamily="18" charset="0"/>
              </a:rPr>
              <a:t> </a:t>
            </a:r>
            <a:r>
              <a:rPr lang="ru-RU" sz="2300" dirty="0" smtClean="0">
                <a:solidFill>
                  <a:srgbClr val="003366"/>
                </a:solidFill>
                <a:latin typeface="Times New Roman" pitchFamily="18" charset="0"/>
                <a:cs typeface="Times New Roman" pitchFamily="18" charset="0"/>
              </a:rPr>
              <a:t>муниципальных программ Льговского района Курской области.</a:t>
            </a:r>
            <a:endParaRPr lang="ru-RU" sz="2300" dirty="0"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4400" i="1"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«ПРОГРАММНАЯ» </a:t>
            </a:r>
            <a:r>
              <a:rPr lang="ru-RU" sz="4400" dirty="0" smtClean="0">
                <a:solidFill>
                  <a:schemeClr val="tx1"/>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
            </a:r>
            <a:br>
              <a:rPr lang="ru-RU" sz="4400" dirty="0" smtClean="0">
                <a:solidFill>
                  <a:schemeClr val="tx1"/>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br>
            <a:r>
              <a:rPr lang="ru-RU" dirty="0" smtClean="0">
                <a:solidFill>
                  <a:srgbClr val="FF0000"/>
                </a:solidFill>
                <a:effectLst>
                  <a:outerShdw blurRad="38100" dist="38100" dir="2700000" algn="tl">
                    <a:srgbClr val="000000">
                      <a:alpha val="43137"/>
                    </a:srgbClr>
                  </a:outerShdw>
                  <a:reflection blurRad="12700" stA="48000" endA="300" endPos="55000" dir="5400000" sy="-90000" algn="bl" rotWithShape="0"/>
                </a:effectLst>
                <a:latin typeface="Times New Roman" pitchFamily="18" charset="0"/>
              </a:rPr>
              <a:t>структура расходов бюджета</a:t>
            </a:r>
            <a:endParaRPr lang="ru-RU" dirty="0">
              <a:solidFill>
                <a:srgbClr val="FF0000"/>
              </a:solidFill>
              <a:effectLst>
                <a:outerShdw blurRad="38100" dist="38100" dir="2700000" algn="tl">
                  <a:srgbClr val="000000">
                    <a:alpha val="43137"/>
                  </a:srgbClr>
                </a:outerShdw>
                <a:reflection blurRad="12700" stA="48000" endA="300" endPos="55000" dir="5400000" sy="-90000" algn="bl" rotWithShape="0"/>
              </a:effectLst>
            </a:endParaRPr>
          </a:p>
        </p:txBody>
      </p:sp>
      <p:sp>
        <p:nvSpPr>
          <p:cNvPr id="4" name="Содержимое 3"/>
          <p:cNvSpPr>
            <a:spLocks noGrp="1"/>
          </p:cNvSpPr>
          <p:nvPr>
            <p:ph idx="1"/>
          </p:nvPr>
        </p:nvSpPr>
        <p:spPr/>
        <p:txBody>
          <a:bodyPr/>
          <a:lstStyle/>
          <a:p>
            <a:endParaRPr lang="ru-RU"/>
          </a:p>
        </p:txBody>
      </p:sp>
      <p:pic>
        <p:nvPicPr>
          <p:cNvPr id="5" name="Рисунок 4"/>
          <p:cNvPicPr/>
          <p:nvPr/>
        </p:nvPicPr>
        <p:blipFill>
          <a:blip r:embed="rId2"/>
          <a:srcRect/>
          <a:stretch>
            <a:fillRect/>
          </a:stretch>
        </p:blipFill>
        <p:spPr bwMode="auto">
          <a:xfrm>
            <a:off x="428596" y="1643050"/>
            <a:ext cx="8358246" cy="4857784"/>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85728"/>
            <a:ext cx="8686800" cy="838200"/>
          </a:xfrm>
        </p:spPr>
        <p:txBody>
          <a:bodyPr>
            <a:noAutofit/>
          </a:bodyPr>
          <a:lstStyle/>
          <a:p>
            <a:pPr algn="ctr"/>
            <a:r>
              <a:rPr lang="ru-RU" sz="2300" dirty="0" smtClean="0">
                <a:solidFill>
                  <a:srgbClr val="00B0F0"/>
                </a:solidFill>
              </a:rPr>
              <a:t>Бюджет муниципального района за 2025 год  в разрезе государственных программ Курской области [1]</a:t>
            </a:r>
            <a:endParaRPr lang="ru-RU" sz="2300" dirty="0">
              <a:solidFill>
                <a:srgbClr val="00B0F0"/>
              </a:solidFill>
            </a:endParaRPr>
          </a:p>
        </p:txBody>
      </p:sp>
      <p:graphicFrame>
        <p:nvGraphicFramePr>
          <p:cNvPr id="4" name="Содержимое 3"/>
          <p:cNvGraphicFramePr>
            <a:graphicFrameLocks noGrp="1"/>
          </p:cNvGraphicFramePr>
          <p:nvPr>
            <p:ph idx="1"/>
          </p:nvPr>
        </p:nvGraphicFramePr>
        <p:xfrm>
          <a:off x="285720" y="1285860"/>
          <a:ext cx="8686800" cy="4703445"/>
        </p:xfrm>
        <a:graphic>
          <a:graphicData uri="http://schemas.openxmlformats.org/drawingml/2006/table">
            <a:tbl>
              <a:tblPr firstRow="1" bandRow="1">
                <a:tableStyleId>{5C22544A-7EE6-4342-B048-85BDC9FD1C3A}</a:tableStyleId>
              </a:tblPr>
              <a:tblGrid>
                <a:gridCol w="7267596"/>
                <a:gridCol w="1419204"/>
              </a:tblGrid>
              <a:tr h="370840">
                <a:tc>
                  <a:txBody>
                    <a:bodyPr/>
                    <a:lstStyle/>
                    <a:p>
                      <a:pPr algn="ctr" rtl="0" fontAlgn="ctr"/>
                      <a:r>
                        <a:rPr lang="ru-RU" sz="1600" b="1" i="1" u="none" strike="noStrike" dirty="0">
                          <a:solidFill>
                            <a:srgbClr val="000000"/>
                          </a:solidFill>
                          <a:latin typeface="Times New Roman" pitchFamily="18" charset="0"/>
                          <a:cs typeface="Times New Roman" pitchFamily="18" charset="0"/>
                        </a:rPr>
                        <a:t>Наименование муниципальной программы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600" b="1" i="1" u="none" strike="noStrike" dirty="0" smtClean="0">
                          <a:solidFill>
                            <a:srgbClr val="000000"/>
                          </a:solidFill>
                          <a:latin typeface="Times New Roman" pitchFamily="18" charset="0"/>
                          <a:cs typeface="Times New Roman" pitchFamily="18" charset="0"/>
                        </a:rPr>
                        <a:t>2025 </a:t>
                      </a:r>
                      <a:r>
                        <a:rPr lang="ru-RU" sz="1600" b="1" i="1" u="none" strike="noStrike" dirty="0">
                          <a:solidFill>
                            <a:srgbClr val="000000"/>
                          </a:solidFill>
                          <a:latin typeface="Times New Roman" pitchFamily="18" charset="0"/>
                          <a:cs typeface="Times New Roman" pitchFamily="18" charset="0"/>
                        </a:rPr>
                        <a:t>год, </a:t>
                      </a:r>
                      <a:r>
                        <a:rPr lang="ru-RU" sz="1600" b="1" i="1" u="none" strike="noStrike" dirty="0" smtClean="0">
                          <a:solidFill>
                            <a:srgbClr val="000000"/>
                          </a:solidFill>
                          <a:latin typeface="Times New Roman" pitchFamily="18" charset="0"/>
                          <a:cs typeface="Times New Roman" pitchFamily="18" charset="0"/>
                        </a:rPr>
                        <a:t>рублей</a:t>
                      </a:r>
                      <a:endParaRPr lang="ru-RU" sz="1600" b="1" i="1"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культуры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0" i="0" u="none" strike="noStrike" dirty="0">
                          <a:solidFill>
                            <a:srgbClr val="000000"/>
                          </a:solidFill>
                          <a:latin typeface="Calibri"/>
                        </a:rPr>
                        <a:t>25 514 614,04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"Социальная поддержка граждан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0" i="0" u="none" strike="noStrike" dirty="0">
                          <a:solidFill>
                            <a:srgbClr val="000000"/>
                          </a:solidFill>
                          <a:latin typeface="Calibri"/>
                        </a:rPr>
                        <a:t>17 383 458,63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образования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0" i="0" u="none" strike="noStrike" dirty="0">
                          <a:solidFill>
                            <a:srgbClr val="000000"/>
                          </a:solidFill>
                          <a:latin typeface="Calibri"/>
                        </a:rPr>
                        <a:t>310 080 775,63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"Управление муниципальным имуществом и земельными ресурсами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0" i="0" u="none" strike="noStrike" dirty="0">
                          <a:solidFill>
                            <a:srgbClr val="000000"/>
                          </a:solidFill>
                          <a:latin typeface="Calibri"/>
                        </a:rPr>
                        <a:t>181 608,33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"Обеспечение доступным и комфортным жильем и коммунальными услугами граждан Льговского района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0" i="0" u="none" strike="noStrike" dirty="0">
                          <a:solidFill>
                            <a:srgbClr val="000000"/>
                          </a:solidFill>
                          <a:latin typeface="Calibri"/>
                        </a:rPr>
                        <a:t>1 204 652,99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0" i="0" u="none" strike="noStrike" dirty="0">
                          <a:solidFill>
                            <a:srgbClr val="000000"/>
                          </a:solidFill>
                          <a:latin typeface="Calibri"/>
                        </a:rPr>
                        <a:t>3 455 250,34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муниципальной службы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0" i="0" u="none" strike="noStrike" dirty="0">
                          <a:solidFill>
                            <a:srgbClr val="000000"/>
                          </a:solidFill>
                          <a:latin typeface="Calibri"/>
                        </a:rPr>
                        <a:t>8 464,00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600" b="0" i="0" u="none" strike="noStrike" dirty="0" smtClean="0">
                          <a:solidFill>
                            <a:srgbClr val="000000"/>
                          </a:solidFill>
                          <a:latin typeface="Times New Roman" pitchFamily="18" charset="0"/>
                          <a:cs typeface="Times New Roman" pitchFamily="18" charset="0"/>
                        </a:rPr>
                        <a:t>Муниципальная программа "Сохранение и развитие архивного дела в Льговском районе Курской области»</a:t>
                      </a:r>
                      <a:endParaRPr lang="ru-RU" sz="1600" b="0" i="0" u="none" strike="noStrike" dirty="0">
                        <a:solidFill>
                          <a:srgbClr val="000000"/>
                        </a:solidFill>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0" i="0" u="none" strike="noStrike" dirty="0">
                          <a:solidFill>
                            <a:srgbClr val="000000"/>
                          </a:solidFill>
                          <a:latin typeface="Calibri"/>
                        </a:rPr>
                        <a:t>555 042,82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14290"/>
            <a:ext cx="8686800" cy="857256"/>
          </a:xfrm>
        </p:spPr>
        <p:txBody>
          <a:bodyPr>
            <a:noAutofit/>
          </a:bodyPr>
          <a:lstStyle/>
          <a:p>
            <a:pPr algn="ctr"/>
            <a:r>
              <a:rPr lang="ru-RU" sz="2300" dirty="0" smtClean="0">
                <a:solidFill>
                  <a:srgbClr val="00B0F0"/>
                </a:solidFill>
              </a:rPr>
              <a:t>Бюджет муниципального района за 2025 год  в разрезе государственных программ Курской области [2]</a:t>
            </a:r>
            <a:endParaRPr lang="ru-RU" sz="2300" dirty="0">
              <a:solidFill>
                <a:srgbClr val="00B0F0"/>
              </a:solidFill>
            </a:endParaRPr>
          </a:p>
        </p:txBody>
      </p:sp>
      <p:graphicFrame>
        <p:nvGraphicFramePr>
          <p:cNvPr id="4" name="Содержимое 3"/>
          <p:cNvGraphicFramePr>
            <a:graphicFrameLocks noGrp="1"/>
          </p:cNvGraphicFramePr>
          <p:nvPr>
            <p:ph idx="1"/>
          </p:nvPr>
        </p:nvGraphicFramePr>
        <p:xfrm>
          <a:off x="285720" y="1285859"/>
          <a:ext cx="8686800" cy="5214975"/>
        </p:xfrm>
        <a:graphic>
          <a:graphicData uri="http://schemas.openxmlformats.org/drawingml/2006/table">
            <a:tbl>
              <a:tblPr firstRow="1" bandRow="1">
                <a:tableStyleId>{5C22544A-7EE6-4342-B048-85BDC9FD1C3A}</a:tableStyleId>
              </a:tblPr>
              <a:tblGrid>
                <a:gridCol w="7267596"/>
                <a:gridCol w="1419204"/>
              </a:tblGrid>
              <a:tr h="509749">
                <a:tc>
                  <a:txBody>
                    <a:bodyPr/>
                    <a:lstStyle/>
                    <a:p>
                      <a:pPr algn="ctr" rtl="0" fontAlgn="ctr"/>
                      <a:r>
                        <a:rPr lang="ru-RU" sz="1600" b="1" i="1" u="none" strike="noStrike" dirty="0">
                          <a:solidFill>
                            <a:srgbClr val="000000"/>
                          </a:solidFill>
                          <a:latin typeface="Times New Roman" pitchFamily="18" charset="0"/>
                          <a:cs typeface="Times New Roman" pitchFamily="18" charset="0"/>
                        </a:rPr>
                        <a:t>Наименование муниципальной программы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ru-RU" sz="1600" b="1" i="1" u="none" strike="noStrike" dirty="0" smtClean="0">
                          <a:solidFill>
                            <a:srgbClr val="000000"/>
                          </a:solidFill>
                          <a:latin typeface="Times New Roman" pitchFamily="18" charset="0"/>
                          <a:cs typeface="Times New Roman" pitchFamily="18" charset="0"/>
                        </a:rPr>
                        <a:t>2025 </a:t>
                      </a:r>
                      <a:r>
                        <a:rPr lang="ru-RU" sz="1600" b="1" i="1" u="none" strike="noStrike" dirty="0">
                          <a:solidFill>
                            <a:srgbClr val="000000"/>
                          </a:solidFill>
                          <a:latin typeface="Times New Roman" pitchFamily="18" charset="0"/>
                          <a:cs typeface="Times New Roman" pitchFamily="18" charset="0"/>
                        </a:rPr>
                        <a:t>год, </a:t>
                      </a:r>
                      <a:r>
                        <a:rPr lang="ru-RU" sz="1600" b="1" i="1" u="none" strike="noStrike" dirty="0" smtClean="0">
                          <a:solidFill>
                            <a:srgbClr val="000000"/>
                          </a:solidFill>
                          <a:latin typeface="Times New Roman" pitchFamily="18" charset="0"/>
                          <a:cs typeface="Times New Roman" pitchFamily="18" charset="0"/>
                        </a:rPr>
                        <a:t>рублей</a:t>
                      </a:r>
                      <a:endParaRPr lang="ru-RU" sz="1600" b="1" i="1"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7788">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транспортной системы, обеспечение перевозки </a:t>
                      </a:r>
                      <a:r>
                        <a:rPr lang="ru-RU" sz="1600" b="0" i="0" u="none" strike="noStrike" dirty="0" smtClean="0">
                          <a:solidFill>
                            <a:srgbClr val="000000"/>
                          </a:solidFill>
                          <a:latin typeface="Times New Roman" pitchFamily="18" charset="0"/>
                          <a:cs typeface="Times New Roman" pitchFamily="18" charset="0"/>
                        </a:rPr>
                        <a:t>пассажиров </a:t>
                      </a:r>
                      <a:r>
                        <a:rPr lang="ru-RU" sz="1600" b="0" i="0" u="none" strike="noStrike" dirty="0">
                          <a:solidFill>
                            <a:srgbClr val="000000"/>
                          </a:solidFill>
                          <a:latin typeface="Times New Roman" pitchFamily="18" charset="0"/>
                          <a:cs typeface="Times New Roman" pitchFamily="18" charset="0"/>
                        </a:rPr>
                        <a:t>в Льговском районе Курской области и безопасности дорожного движения"</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0" i="0" u="none" strike="noStrike">
                          <a:solidFill>
                            <a:srgbClr val="000000"/>
                          </a:solidFill>
                          <a:latin typeface="Calibri"/>
                        </a:rPr>
                        <a:t>4 843 410,76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796">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"Профилактика правонарушений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0" i="0" u="none" strike="noStrike">
                          <a:solidFill>
                            <a:srgbClr val="000000"/>
                          </a:solidFill>
                          <a:latin typeface="Calibri"/>
                        </a:rPr>
                        <a:t>150 757,26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7788">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0" i="0" u="none" strike="noStrike">
                          <a:solidFill>
                            <a:srgbClr val="000000"/>
                          </a:solidFill>
                          <a:latin typeface="Calibri"/>
                        </a:rPr>
                        <a:t>2 318 134,98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796">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"Повышение эффективности управления муниципальными финансами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0" i="0" u="none" strike="noStrike">
                          <a:solidFill>
                            <a:srgbClr val="000000"/>
                          </a:solidFill>
                          <a:latin typeface="Calibri"/>
                        </a:rPr>
                        <a:t>12 094 045,07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796">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"Содействие занятости населения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0" i="0" u="none" strike="noStrike">
                          <a:solidFill>
                            <a:srgbClr val="000000"/>
                          </a:solidFill>
                          <a:latin typeface="Calibri"/>
                        </a:rPr>
                        <a:t>608 549,84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7796">
                <a:tc>
                  <a:txBody>
                    <a:bodyPr/>
                    <a:lstStyle/>
                    <a:p>
                      <a:pPr algn="l" fontAlgn="b"/>
                      <a:r>
                        <a:rPr lang="ru-RU" sz="1600" b="0" i="0" u="none" strike="noStrike" dirty="0">
                          <a:solidFill>
                            <a:srgbClr val="000000"/>
                          </a:solidFill>
                          <a:latin typeface="Times New Roman" pitchFamily="18" charset="0"/>
                          <a:cs typeface="Times New Roman" pitchFamily="18" charset="0"/>
                        </a:rPr>
                        <a:t>Муниципальная программа «Развитие информационного общества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0" i="0" u="none" strike="noStrike">
                          <a:solidFill>
                            <a:srgbClr val="000000"/>
                          </a:solidFill>
                          <a:latin typeface="Calibri"/>
                        </a:rPr>
                        <a:t>23 590,00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7788">
                <a:tc>
                  <a:txBody>
                    <a:bodyPr/>
                    <a:lstStyle/>
                    <a:p>
                      <a:pPr algn="l" fontAlgn="b"/>
                      <a:r>
                        <a:rPr lang="ru-RU" sz="1600" b="0" i="0" u="none" strike="noStrike">
                          <a:solidFill>
                            <a:srgbClr val="000000"/>
                          </a:solidFill>
                          <a:latin typeface="Times New Roman" pitchFamily="18" charset="0"/>
                          <a:cs typeface="Times New Roman" pitchFamily="18" charset="0"/>
                        </a:rPr>
                        <a:t>Муниципальная программа "Отлов и стерилизация безнадзорных (бездомных) животных на территории муниципального района "Льговский район"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0" i="0" u="none" strike="noStrike">
                          <a:solidFill>
                            <a:srgbClr val="000000"/>
                          </a:solidFill>
                          <a:latin typeface="Calibri"/>
                        </a:rPr>
                        <a:t>984 897,00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0678">
                <a:tc>
                  <a:txBody>
                    <a:bodyPr/>
                    <a:lstStyle/>
                    <a:p>
                      <a:pPr algn="l" fontAlgn="b"/>
                      <a:r>
                        <a:rPr lang="ru-RU" sz="1600" b="1" i="0" u="none" strike="noStrike" dirty="0">
                          <a:solidFill>
                            <a:srgbClr val="000000"/>
                          </a:solidFill>
                          <a:latin typeface="Times New Roman" pitchFamily="18" charset="0"/>
                          <a:cs typeface="Times New Roman" pitchFamily="18" charset="0"/>
                        </a:rPr>
                        <a:t>ВСЕГО РАСХОДОВ</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ru-RU" sz="1400" b="1" i="0" u="none" strike="noStrike" dirty="0">
                          <a:solidFill>
                            <a:srgbClr val="000000"/>
                          </a:solidFill>
                          <a:latin typeface="Calibri"/>
                        </a:rPr>
                        <a:t>379 407 251,69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F:\Obmen\Безуглова\Инна\культура.jpg"/>
          <p:cNvPicPr>
            <a:picLocks noChangeAspect="1" noChangeArrowheads="1"/>
          </p:cNvPicPr>
          <p:nvPr/>
        </p:nvPicPr>
        <p:blipFill>
          <a:blip r:embed="rId2" cstate="print"/>
          <a:srcRect/>
          <a:stretch>
            <a:fillRect/>
          </a:stretch>
        </p:blipFill>
        <p:spPr bwMode="auto">
          <a:xfrm rot="-1140000">
            <a:off x="1547999" y="4572007"/>
            <a:ext cx="1873890" cy="1692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 name="Заголовок 1"/>
          <p:cNvSpPr>
            <a:spLocks noGrp="1"/>
          </p:cNvSpPr>
          <p:nvPr>
            <p:ph type="title"/>
          </p:nvPr>
        </p:nvSpPr>
        <p:spPr/>
        <p:txBody>
          <a:bodyPr>
            <a:noAutofit/>
          </a:bodyPr>
          <a:lstStyle/>
          <a:p>
            <a:pPr algn="ctr"/>
            <a:r>
              <a:rPr lang="ru-RU" sz="2400" dirty="0" smtClean="0">
                <a:solidFill>
                  <a:srgbClr val="FF0000"/>
                </a:solidFill>
                <a:effectLst>
                  <a:outerShdw blurRad="38100" dist="38100" dir="2700000" algn="tl">
                    <a:srgbClr val="000000">
                      <a:alpha val="43137"/>
                    </a:srgbClr>
                  </a:outerShdw>
                </a:effectLst>
              </a:rPr>
              <a:t>Расходы  бюджета на реализацию муниципальной программы 01 «Развитие культуры в Льговском районе Курской области»</a:t>
            </a:r>
            <a:endParaRPr lang="ru-RU" sz="2400" dirty="0">
              <a:solidFill>
                <a:srgbClr val="FF0000"/>
              </a:solidFill>
            </a:endParaRPr>
          </a:p>
        </p:txBody>
      </p:sp>
      <p:graphicFrame>
        <p:nvGraphicFramePr>
          <p:cNvPr id="4" name="Содержимое 3"/>
          <p:cNvGraphicFramePr>
            <a:graphicFrameLocks noGrp="1"/>
          </p:cNvGraphicFramePr>
          <p:nvPr>
            <p:ph idx="1"/>
          </p:nvPr>
        </p:nvGraphicFramePr>
        <p:xfrm>
          <a:off x="285720" y="1785926"/>
          <a:ext cx="8686800" cy="2754948"/>
        </p:xfrm>
        <a:graphic>
          <a:graphicData uri="http://schemas.openxmlformats.org/drawingml/2006/table">
            <a:tbl>
              <a:tblPr firstRow="1" bandRow="1">
                <a:tableStyleId>{5C22544A-7EE6-4342-B048-85BDC9FD1C3A}</a:tableStyleId>
              </a:tblPr>
              <a:tblGrid>
                <a:gridCol w="1623994"/>
                <a:gridCol w="3643338"/>
                <a:gridCol w="1214446"/>
                <a:gridCol w="1143008"/>
                <a:gridCol w="1062014"/>
              </a:tblGrid>
              <a:tr h="370840">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solidFill>
                      <a:srgbClr val="CCCCFF"/>
                    </a:solidFill>
                  </a:tcP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solidFill>
                      <a:srgbClr val="CCCCFF"/>
                    </a:solidFill>
                  </a:tcPr>
                </a:tc>
                <a:tc>
                  <a:txBody>
                    <a:bodyPr/>
                    <a:lstStyle/>
                    <a:p>
                      <a:pPr algn="ctr" fontAlgn="ctr"/>
                      <a:r>
                        <a:rPr lang="ru-RU" sz="1400" b="1" i="0" u="none" strike="noStrike" dirty="0">
                          <a:solidFill>
                            <a:srgbClr val="000000"/>
                          </a:solidFill>
                          <a:latin typeface="Times New Roman"/>
                        </a:rPr>
                        <a:t>Плановое назначение</a:t>
                      </a:r>
                    </a:p>
                  </a:txBody>
                  <a:tcPr marL="9525" marR="9525" marT="9525" marB="0" anchor="ctr">
                    <a:solidFill>
                      <a:srgbClr val="CCCCFF"/>
                    </a:solidFill>
                  </a:tcPr>
                </a:tc>
                <a:tc>
                  <a:txBody>
                    <a:bodyPr/>
                    <a:lstStyle/>
                    <a:p>
                      <a:pPr algn="ctr" fontAlgn="ctr"/>
                      <a:r>
                        <a:rPr lang="ru-RU" sz="1400" b="1" i="0" u="none" strike="noStrike" dirty="0">
                          <a:solidFill>
                            <a:srgbClr val="000000"/>
                          </a:solidFill>
                          <a:latin typeface="Times New Roman"/>
                        </a:rPr>
                        <a:t>Исполнено</a:t>
                      </a:r>
                    </a:p>
                  </a:txBody>
                  <a:tcPr marL="9525" marR="9525" marT="9525" marB="0" anchor="ctr">
                    <a:solidFill>
                      <a:srgbClr val="CCCCFF"/>
                    </a:solidFill>
                  </a:tcP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solidFill>
                      <a:srgbClr val="CCCCFF"/>
                    </a:solidFill>
                  </a:tcPr>
                </a:tc>
              </a:tr>
              <a:tr h="370840">
                <a:tc>
                  <a:txBody>
                    <a:bodyPr/>
                    <a:lstStyle/>
                    <a:p>
                      <a:pPr algn="ctr" fontAlgn="ctr"/>
                      <a:r>
                        <a:rPr lang="ru-RU" sz="1600" b="1" i="0" u="none" strike="noStrike">
                          <a:solidFill>
                            <a:srgbClr val="000000"/>
                          </a:solidFill>
                          <a:latin typeface="Times New Roman"/>
                        </a:rPr>
                        <a:t>01</a:t>
                      </a:r>
                    </a:p>
                  </a:txBody>
                  <a:tcPr marL="7620" marR="7620" marT="7620" marB="0" anchor="ctr">
                    <a:solidFill>
                      <a:srgbClr val="CCECFF"/>
                    </a:solidFill>
                  </a:tcPr>
                </a:tc>
                <a:tc>
                  <a:txBody>
                    <a:bodyPr/>
                    <a:lstStyle/>
                    <a:p>
                      <a:pPr algn="l" fontAlgn="b"/>
                      <a:r>
                        <a:rPr lang="ru-RU" sz="1600" b="0" i="0" u="none" strike="noStrike">
                          <a:solidFill>
                            <a:srgbClr val="000000"/>
                          </a:solidFill>
                          <a:latin typeface="Times New Roman"/>
                        </a:rPr>
                        <a:t>Муниципальная программа  "Развитие культуры в Льговском районе Курской области "</a:t>
                      </a:r>
                    </a:p>
                  </a:txBody>
                  <a:tcPr marL="7620" marR="7620" marT="7620" marB="0" anchor="b">
                    <a:solidFill>
                      <a:srgbClr val="CCECFF"/>
                    </a:solidFill>
                  </a:tcPr>
                </a:tc>
                <a:tc>
                  <a:txBody>
                    <a:bodyPr/>
                    <a:lstStyle/>
                    <a:p>
                      <a:pPr algn="ctr" fontAlgn="ctr"/>
                      <a:r>
                        <a:rPr lang="ru-RU" sz="1400" b="1" i="0" u="none" strike="noStrike">
                          <a:solidFill>
                            <a:srgbClr val="000000"/>
                          </a:solidFill>
                          <a:latin typeface="Times New Roman"/>
                        </a:rPr>
                        <a:t>27 589 111,00</a:t>
                      </a:r>
                    </a:p>
                  </a:txBody>
                  <a:tcPr marL="7620" marR="7620" marT="7620" marB="0" anchor="ctr">
                    <a:solidFill>
                      <a:srgbClr val="CCECFF"/>
                    </a:solidFill>
                  </a:tcPr>
                </a:tc>
                <a:tc>
                  <a:txBody>
                    <a:bodyPr/>
                    <a:lstStyle/>
                    <a:p>
                      <a:pPr algn="ctr" fontAlgn="ctr"/>
                      <a:r>
                        <a:rPr lang="ru-RU" sz="1400" b="1" i="0" u="none" strike="noStrike">
                          <a:solidFill>
                            <a:srgbClr val="000000"/>
                          </a:solidFill>
                          <a:latin typeface="Times New Roman"/>
                        </a:rPr>
                        <a:t>25 514 614,04</a:t>
                      </a:r>
                    </a:p>
                  </a:txBody>
                  <a:tcPr marL="7620" marR="7620" marT="7620" marB="0" anchor="ctr">
                    <a:solidFill>
                      <a:srgbClr val="CCECFF"/>
                    </a:solidFill>
                  </a:tcPr>
                </a:tc>
                <a:tc>
                  <a:txBody>
                    <a:bodyPr/>
                    <a:lstStyle/>
                    <a:p>
                      <a:pPr algn="ctr" fontAlgn="ctr"/>
                      <a:r>
                        <a:rPr lang="ru-RU" sz="1400" b="1" i="0" u="none" strike="noStrike">
                          <a:solidFill>
                            <a:srgbClr val="000000"/>
                          </a:solidFill>
                          <a:latin typeface="Times New Roman"/>
                        </a:rPr>
                        <a:t>92,5</a:t>
                      </a:r>
                    </a:p>
                  </a:txBody>
                  <a:tcPr marL="7620" marR="7620" marT="7620" marB="0" anchor="ctr">
                    <a:solidFill>
                      <a:srgbClr val="CCECFF"/>
                    </a:solidFill>
                  </a:tcPr>
                </a:tc>
              </a:tr>
              <a:tr h="268919">
                <a:tc>
                  <a:txBody>
                    <a:bodyPr/>
                    <a:lstStyle/>
                    <a:p>
                      <a:pPr algn="ctr" fontAlgn="ctr"/>
                      <a:r>
                        <a:rPr lang="ru-RU" sz="1600" b="1" i="1" u="none" strike="noStrike">
                          <a:solidFill>
                            <a:srgbClr val="000000"/>
                          </a:solidFill>
                          <a:latin typeface="Times New Roman"/>
                        </a:rPr>
                        <a:t> </a:t>
                      </a:r>
                    </a:p>
                  </a:txBody>
                  <a:tcPr marL="7620" marR="7620" marT="7620" marB="0" anchor="ctr">
                    <a:solidFill>
                      <a:srgbClr val="CCECFF"/>
                    </a:solidFill>
                  </a:tcPr>
                </a:tc>
                <a:tc>
                  <a:txBody>
                    <a:bodyPr/>
                    <a:lstStyle/>
                    <a:p>
                      <a:pPr algn="l" fontAlgn="b"/>
                      <a:r>
                        <a:rPr lang="ru-RU" sz="1600" b="0" i="1" u="none" strike="noStrike">
                          <a:solidFill>
                            <a:srgbClr val="000000"/>
                          </a:solidFill>
                          <a:latin typeface="Times New Roman"/>
                        </a:rPr>
                        <a:t>из них:</a:t>
                      </a:r>
                    </a:p>
                  </a:txBody>
                  <a:tcPr marL="7620" marR="7620" marT="7620" marB="0" anchor="b">
                    <a:solidFill>
                      <a:srgbClr val="CCECFF"/>
                    </a:solidFill>
                  </a:tcPr>
                </a:tc>
                <a:tc>
                  <a:txBody>
                    <a:bodyPr/>
                    <a:lstStyle/>
                    <a:p>
                      <a:pPr algn="l" fontAlgn="b"/>
                      <a:r>
                        <a:rPr lang="ru-RU" sz="1400" b="0" i="1" u="none" strike="noStrike">
                          <a:solidFill>
                            <a:srgbClr val="000000"/>
                          </a:solidFill>
                          <a:latin typeface="Times New Roman"/>
                        </a:rPr>
                        <a:t> </a:t>
                      </a:r>
                    </a:p>
                  </a:txBody>
                  <a:tcPr marL="7620" marR="7620" marT="7620" marB="0" anchor="b">
                    <a:solidFill>
                      <a:srgbClr val="CCECFF"/>
                    </a:solidFill>
                  </a:tcPr>
                </a:tc>
                <a:tc>
                  <a:txBody>
                    <a:bodyPr/>
                    <a:lstStyle/>
                    <a:p>
                      <a:pPr algn="ctr" fontAlgn="ctr"/>
                      <a:r>
                        <a:rPr lang="ru-RU" sz="1400" b="0" i="0" u="none" strike="noStrike">
                          <a:solidFill>
                            <a:srgbClr val="000000"/>
                          </a:solidFill>
                          <a:latin typeface="Times New Roman"/>
                        </a:rPr>
                        <a:t> </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 </a:t>
                      </a:r>
                    </a:p>
                  </a:txBody>
                  <a:tcPr marL="7620" marR="7620" marT="7620" marB="0" anchor="ctr">
                    <a:solidFill>
                      <a:srgbClr val="CCECFF"/>
                    </a:solidFill>
                  </a:tcPr>
                </a:tc>
              </a:tr>
              <a:tr h="285752">
                <a:tc>
                  <a:txBody>
                    <a:bodyPr/>
                    <a:lstStyle/>
                    <a:p>
                      <a:pPr algn="ctr" fontAlgn="ctr"/>
                      <a:r>
                        <a:rPr lang="ru-RU" sz="1600" b="1" i="0" u="none" strike="noStrike">
                          <a:solidFill>
                            <a:srgbClr val="000000"/>
                          </a:solidFill>
                          <a:latin typeface="Times New Roman"/>
                        </a:rPr>
                        <a:t>01 1</a:t>
                      </a:r>
                    </a:p>
                  </a:txBody>
                  <a:tcPr marL="7620" marR="7620" marT="7620" marB="0" anchor="ctr">
                    <a:solidFill>
                      <a:srgbClr val="CCECFF"/>
                    </a:solidFill>
                  </a:tcPr>
                </a:tc>
                <a:tc>
                  <a:txBody>
                    <a:bodyPr/>
                    <a:lstStyle/>
                    <a:p>
                      <a:pPr algn="l" fontAlgn="b"/>
                      <a:r>
                        <a:rPr lang="ru-RU" sz="1600" b="0" i="0" u="none" strike="noStrike">
                          <a:solidFill>
                            <a:srgbClr val="000000"/>
                          </a:solidFill>
                          <a:latin typeface="Times New Roman"/>
                        </a:rPr>
                        <a:t>Подпрограмма "Искусство"</a:t>
                      </a:r>
                    </a:p>
                  </a:txBody>
                  <a:tcPr marL="7620" marR="7620" marT="7620" marB="0" anchor="b">
                    <a:solidFill>
                      <a:srgbClr val="CCECFF"/>
                    </a:solidFill>
                  </a:tcPr>
                </a:tc>
                <a:tc>
                  <a:txBody>
                    <a:bodyPr/>
                    <a:lstStyle/>
                    <a:p>
                      <a:pPr algn="ctr" fontAlgn="ctr"/>
                      <a:r>
                        <a:rPr lang="ru-RU" sz="1400" b="0" i="0" u="none" strike="noStrike">
                          <a:solidFill>
                            <a:srgbClr val="000000"/>
                          </a:solidFill>
                          <a:latin typeface="Times New Roman"/>
                        </a:rPr>
                        <a:t>14 287 563,09</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12 675 089,78</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88,7</a:t>
                      </a:r>
                    </a:p>
                  </a:txBody>
                  <a:tcPr marL="7620" marR="7620" marT="7620" marB="0" anchor="ctr">
                    <a:solidFill>
                      <a:srgbClr val="CCECFF"/>
                    </a:solidFill>
                  </a:tcPr>
                </a:tc>
              </a:tr>
              <a:tr h="285752">
                <a:tc>
                  <a:txBody>
                    <a:bodyPr/>
                    <a:lstStyle/>
                    <a:p>
                      <a:pPr algn="ctr" fontAlgn="ctr"/>
                      <a:r>
                        <a:rPr lang="ru-RU" sz="1600" b="1" i="0" u="none" strike="noStrike">
                          <a:solidFill>
                            <a:srgbClr val="000000"/>
                          </a:solidFill>
                          <a:latin typeface="Times New Roman"/>
                        </a:rPr>
                        <a:t>01 2</a:t>
                      </a:r>
                    </a:p>
                  </a:txBody>
                  <a:tcPr marL="7620" marR="7620" marT="7620" marB="0" anchor="ctr">
                    <a:solidFill>
                      <a:srgbClr val="CCECFF"/>
                    </a:solidFill>
                  </a:tcPr>
                </a:tc>
                <a:tc>
                  <a:txBody>
                    <a:bodyPr/>
                    <a:lstStyle/>
                    <a:p>
                      <a:pPr algn="l" fontAlgn="b"/>
                      <a:r>
                        <a:rPr lang="ru-RU" sz="1600" b="0" i="0" u="none" strike="noStrike">
                          <a:solidFill>
                            <a:srgbClr val="000000"/>
                          </a:solidFill>
                          <a:latin typeface="Times New Roman"/>
                        </a:rPr>
                        <a:t>Подпрограмма "Наследие"</a:t>
                      </a:r>
                    </a:p>
                  </a:txBody>
                  <a:tcPr marL="7620" marR="7620" marT="7620" marB="0" anchor="b">
                    <a:solidFill>
                      <a:srgbClr val="CCECFF"/>
                    </a:solidFill>
                  </a:tcPr>
                </a:tc>
                <a:tc>
                  <a:txBody>
                    <a:bodyPr/>
                    <a:lstStyle/>
                    <a:p>
                      <a:pPr algn="ctr" fontAlgn="ctr"/>
                      <a:r>
                        <a:rPr lang="ru-RU" sz="1400" b="0" i="0" u="none" strike="noStrike">
                          <a:solidFill>
                            <a:srgbClr val="000000"/>
                          </a:solidFill>
                          <a:latin typeface="Times New Roman"/>
                        </a:rPr>
                        <a:t>11 339 657,91</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10 920 045,26</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96,3</a:t>
                      </a:r>
                    </a:p>
                  </a:txBody>
                  <a:tcPr marL="7620" marR="7620" marT="7620" marB="0" anchor="ctr">
                    <a:solidFill>
                      <a:srgbClr val="CCECFF"/>
                    </a:solidFill>
                  </a:tcPr>
                </a:tc>
              </a:tr>
              <a:tr h="370840">
                <a:tc>
                  <a:txBody>
                    <a:bodyPr/>
                    <a:lstStyle/>
                    <a:p>
                      <a:pPr algn="ctr" fontAlgn="ctr"/>
                      <a:r>
                        <a:rPr lang="ru-RU" sz="1600" b="1" i="0" u="none" strike="noStrike">
                          <a:solidFill>
                            <a:srgbClr val="000000"/>
                          </a:solidFill>
                          <a:latin typeface="Times New Roman"/>
                        </a:rPr>
                        <a:t>01 3</a:t>
                      </a:r>
                    </a:p>
                  </a:txBody>
                  <a:tcPr marL="7620" marR="7620" marT="7620" marB="0" anchor="ctr">
                    <a:solidFill>
                      <a:srgbClr val="CCECFF"/>
                    </a:solidFill>
                  </a:tcPr>
                </a:tc>
                <a:tc>
                  <a:txBody>
                    <a:bodyPr/>
                    <a:lstStyle/>
                    <a:p>
                      <a:pPr algn="l" fontAlgn="b"/>
                      <a:r>
                        <a:rPr lang="ru-RU" sz="1600" b="0" i="0" u="none" strike="noStrike">
                          <a:solidFill>
                            <a:srgbClr val="000000"/>
                          </a:solidFill>
                          <a:latin typeface="Times New Roman"/>
                        </a:rPr>
                        <a:t>Подпрограмма "Управление муниципальной программой и обеспечение условий реализации"</a:t>
                      </a:r>
                    </a:p>
                  </a:txBody>
                  <a:tcPr marL="7620" marR="7620" marT="7620" marB="0" anchor="b">
                    <a:solidFill>
                      <a:srgbClr val="CCECFF"/>
                    </a:solidFill>
                  </a:tcPr>
                </a:tc>
                <a:tc>
                  <a:txBody>
                    <a:bodyPr/>
                    <a:lstStyle/>
                    <a:p>
                      <a:pPr algn="ctr" fontAlgn="ctr"/>
                      <a:r>
                        <a:rPr lang="ru-RU" sz="1400" b="0" i="0" u="none" strike="noStrike">
                          <a:solidFill>
                            <a:srgbClr val="000000"/>
                          </a:solidFill>
                          <a:latin typeface="Times New Roman"/>
                        </a:rPr>
                        <a:t>1 961 890,00</a:t>
                      </a:r>
                    </a:p>
                  </a:txBody>
                  <a:tcPr marL="7620" marR="7620" marT="7620" marB="0" anchor="ctr">
                    <a:solidFill>
                      <a:srgbClr val="CCECFF"/>
                    </a:solidFill>
                  </a:tcPr>
                </a:tc>
                <a:tc>
                  <a:txBody>
                    <a:bodyPr/>
                    <a:lstStyle/>
                    <a:p>
                      <a:pPr algn="ctr" fontAlgn="ctr"/>
                      <a:r>
                        <a:rPr lang="ru-RU" sz="1400" b="0" i="0" u="none" strike="noStrike">
                          <a:solidFill>
                            <a:srgbClr val="000000"/>
                          </a:solidFill>
                          <a:latin typeface="Times New Roman"/>
                        </a:rPr>
                        <a:t>1 919 479,00</a:t>
                      </a:r>
                    </a:p>
                  </a:txBody>
                  <a:tcPr marL="7620" marR="7620" marT="7620" marB="0" anchor="ctr">
                    <a:solidFill>
                      <a:srgbClr val="CCECFF"/>
                    </a:solidFill>
                  </a:tcPr>
                </a:tc>
                <a:tc>
                  <a:txBody>
                    <a:bodyPr/>
                    <a:lstStyle/>
                    <a:p>
                      <a:pPr algn="ctr" fontAlgn="ctr"/>
                      <a:r>
                        <a:rPr lang="ru-RU" sz="1400" b="0" i="0" u="none" strike="noStrike" dirty="0">
                          <a:solidFill>
                            <a:srgbClr val="000000"/>
                          </a:solidFill>
                          <a:latin typeface="Times New Roman"/>
                        </a:rPr>
                        <a:t>97,8</a:t>
                      </a:r>
                    </a:p>
                  </a:txBody>
                  <a:tcPr marL="7620" marR="7620" marT="7620" marB="0" anchor="ctr">
                    <a:solidFill>
                      <a:srgbClr val="CCECFF"/>
                    </a:solidFill>
                  </a:tcPr>
                </a:tc>
              </a:tr>
            </a:tbl>
          </a:graphicData>
        </a:graphic>
      </p:graphicFrame>
      <p:sp>
        <p:nvSpPr>
          <p:cNvPr id="5" name="Прямоугольник 4"/>
          <p:cNvSpPr/>
          <p:nvPr/>
        </p:nvSpPr>
        <p:spPr>
          <a:xfrm>
            <a:off x="8289565" y="1428736"/>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pic>
        <p:nvPicPr>
          <p:cNvPr id="7" name="Picture 1" descr="F:\Obmen\Безуглова\Инна\2222.jpg"/>
          <p:cNvPicPr>
            <a:picLocks noChangeAspect="1" noChangeArrowheads="1"/>
          </p:cNvPicPr>
          <p:nvPr/>
        </p:nvPicPr>
        <p:blipFill>
          <a:blip r:embed="rId3" cstate="print"/>
          <a:srcRect/>
          <a:stretch>
            <a:fillRect/>
          </a:stretch>
        </p:blipFill>
        <p:spPr bwMode="auto">
          <a:xfrm rot="1140000">
            <a:off x="6287981" y="4668042"/>
            <a:ext cx="2189646" cy="1692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descr="698f0668620d.jpg"/>
          <p:cNvPicPr>
            <a:picLocks noChangeAspect="1"/>
          </p:cNvPicPr>
          <p:nvPr/>
        </p:nvPicPr>
        <p:blipFill>
          <a:blip r:embed="rId2" cstate="print"/>
          <a:stretch>
            <a:fillRect/>
          </a:stretch>
        </p:blipFill>
        <p:spPr>
          <a:xfrm>
            <a:off x="3857620" y="5394960"/>
            <a:ext cx="1950720" cy="1463040"/>
          </a:xfrm>
          <a:prstGeom prst="rect">
            <a:avLst/>
          </a:prstGeom>
          <a:ln>
            <a:noFill/>
          </a:ln>
          <a:effectLst>
            <a:softEdge rad="112500"/>
          </a:effectLst>
        </p:spPr>
      </p:pic>
      <p:pic>
        <p:nvPicPr>
          <p:cNvPr id="7" name="Рисунок 6" descr="1JrYlD9Gn3o.jpg"/>
          <p:cNvPicPr>
            <a:picLocks noChangeAspect="1"/>
          </p:cNvPicPr>
          <p:nvPr/>
        </p:nvPicPr>
        <p:blipFill>
          <a:blip r:embed="rId3" cstate="print"/>
          <a:stretch>
            <a:fillRect/>
          </a:stretch>
        </p:blipFill>
        <p:spPr>
          <a:xfrm rot="600000">
            <a:off x="6996871" y="138855"/>
            <a:ext cx="1752600" cy="1752600"/>
          </a:xfrm>
          <a:prstGeom prst="rect">
            <a:avLst/>
          </a:prstGeom>
          <a:ln>
            <a:noFill/>
          </a:ln>
          <a:effectLst>
            <a:softEdge rad="112500"/>
          </a:effectLst>
        </p:spPr>
      </p:pic>
      <p:sp>
        <p:nvSpPr>
          <p:cNvPr id="2" name="Заголовок 1"/>
          <p:cNvSpPr>
            <a:spLocks noGrp="1"/>
          </p:cNvSpPr>
          <p:nvPr>
            <p:ph type="title"/>
          </p:nvPr>
        </p:nvSpPr>
        <p:spPr/>
        <p:txBody>
          <a:bodyPr>
            <a:noAutofit/>
          </a:bodyPr>
          <a:lstStyle/>
          <a:p>
            <a:pPr algn="ctr"/>
            <a:r>
              <a:rPr lang="ru-RU" sz="2400" dirty="0" smtClean="0">
                <a:solidFill>
                  <a:srgbClr val="7030A0"/>
                </a:solidFill>
                <a:effectLst>
                  <a:outerShdw blurRad="38100" dist="38100" dir="2700000" algn="tl">
                    <a:srgbClr val="000000">
                      <a:alpha val="43137"/>
                    </a:srgbClr>
                  </a:outerShdw>
                </a:effectLst>
              </a:rPr>
              <a:t>Расходы  бюджета на реализацию муниципальной программы 02 «Социальная поддержка граждан в Льговском районе Курской области»</a:t>
            </a:r>
            <a:endParaRPr lang="ru-RU" sz="2400" dirty="0">
              <a:solidFill>
                <a:srgbClr val="7030A0"/>
              </a:solidFill>
            </a:endParaRPr>
          </a:p>
        </p:txBody>
      </p:sp>
      <p:graphicFrame>
        <p:nvGraphicFramePr>
          <p:cNvPr id="5" name="Содержимое 4"/>
          <p:cNvGraphicFramePr>
            <a:graphicFrameLocks noGrp="1"/>
          </p:cNvGraphicFramePr>
          <p:nvPr>
            <p:ph idx="1"/>
          </p:nvPr>
        </p:nvGraphicFramePr>
        <p:xfrm>
          <a:off x="304800" y="1554163"/>
          <a:ext cx="8686800" cy="3888105"/>
        </p:xfrm>
        <a:graphic>
          <a:graphicData uri="http://schemas.openxmlformats.org/drawingml/2006/table">
            <a:tbl>
              <a:tblPr firstRow="1" bandRow="1">
                <a:tableStyleId>{5C22544A-7EE6-4342-B048-85BDC9FD1C3A}</a:tableStyleId>
              </a:tblPr>
              <a:tblGrid>
                <a:gridCol w="1552556"/>
                <a:gridCol w="3429024"/>
                <a:gridCol w="1285884"/>
                <a:gridCol w="1214446"/>
                <a:gridCol w="1204890"/>
              </a:tblGrid>
              <a:tr h="417122">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tc>
                <a:tc>
                  <a:txBody>
                    <a:bodyPr/>
                    <a:lstStyle/>
                    <a:p>
                      <a:pPr algn="ctr" fontAlgn="ctr"/>
                      <a:r>
                        <a:rPr lang="ru-RU" sz="1400" b="1" i="0" u="none" strike="noStrike" dirty="0">
                          <a:solidFill>
                            <a:srgbClr val="000000"/>
                          </a:solidFill>
                          <a:latin typeface="Times New Roman"/>
                        </a:rPr>
                        <a:t>Плановое назначение</a:t>
                      </a:r>
                    </a:p>
                  </a:txBody>
                  <a:tcPr marL="9525" marR="9525" marT="9525" marB="0" anchor="ctr"/>
                </a:tc>
                <a:tc>
                  <a:txBody>
                    <a:bodyPr/>
                    <a:lstStyle/>
                    <a:p>
                      <a:pPr algn="ctr" fontAlgn="ctr"/>
                      <a:r>
                        <a:rPr lang="ru-RU" sz="1400" b="1" i="0" u="none" strike="noStrike" dirty="0">
                          <a:solidFill>
                            <a:srgbClr val="000000"/>
                          </a:solidFill>
                          <a:latin typeface="Times New Roman"/>
                        </a:rPr>
                        <a:t>Исполнено</a:t>
                      </a:r>
                    </a:p>
                  </a:txBody>
                  <a:tcPr marL="9525" marR="9525" marT="9525" marB="0" anchor="ct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tc>
              </a:tr>
              <a:tr h="706740">
                <a:tc>
                  <a:txBody>
                    <a:bodyPr/>
                    <a:lstStyle/>
                    <a:p>
                      <a:pPr algn="ctr" fontAlgn="ctr"/>
                      <a:r>
                        <a:rPr lang="ru-RU" sz="1600" b="1" i="0" u="none" strike="noStrike">
                          <a:solidFill>
                            <a:srgbClr val="000000"/>
                          </a:solidFill>
                          <a:latin typeface="Times New Roman"/>
                        </a:rPr>
                        <a:t>02</a:t>
                      </a:r>
                    </a:p>
                  </a:txBody>
                  <a:tcPr marL="7620" marR="7620" marT="7620" marB="0" anchor="ctr"/>
                </a:tc>
                <a:tc>
                  <a:txBody>
                    <a:bodyPr/>
                    <a:lstStyle/>
                    <a:p>
                      <a:pPr algn="l" fontAlgn="b"/>
                      <a:r>
                        <a:rPr lang="ru-RU" sz="1600" b="0" i="0" u="none" strike="noStrike" dirty="0">
                          <a:solidFill>
                            <a:srgbClr val="000000"/>
                          </a:solidFill>
                          <a:latin typeface="Times New Roman"/>
                        </a:rPr>
                        <a:t>Муниципальная программа "Социальная поддержка граждан в Льговском районе Курской области"</a:t>
                      </a:r>
                    </a:p>
                  </a:txBody>
                  <a:tcPr marL="7620" marR="7620" marT="7620" marB="0" anchor="b"/>
                </a:tc>
                <a:tc>
                  <a:txBody>
                    <a:bodyPr/>
                    <a:lstStyle/>
                    <a:p>
                      <a:pPr algn="ctr" fontAlgn="ctr"/>
                      <a:r>
                        <a:rPr lang="ru-RU" sz="1400" b="1" i="0" u="none" strike="noStrike">
                          <a:solidFill>
                            <a:srgbClr val="000000"/>
                          </a:solidFill>
                          <a:latin typeface="Times New Roman"/>
                        </a:rPr>
                        <a:t>19 781 784,00</a:t>
                      </a:r>
                    </a:p>
                  </a:txBody>
                  <a:tcPr marL="7620" marR="7620" marT="7620" marB="0" anchor="ctr"/>
                </a:tc>
                <a:tc>
                  <a:txBody>
                    <a:bodyPr/>
                    <a:lstStyle/>
                    <a:p>
                      <a:pPr algn="ctr" fontAlgn="ctr"/>
                      <a:r>
                        <a:rPr lang="ru-RU" sz="1400" b="1" i="0" u="none" strike="noStrike">
                          <a:solidFill>
                            <a:srgbClr val="000000"/>
                          </a:solidFill>
                          <a:latin typeface="Times New Roman"/>
                        </a:rPr>
                        <a:t>17 383 458,63</a:t>
                      </a:r>
                    </a:p>
                  </a:txBody>
                  <a:tcPr marL="7620" marR="7620" marT="7620" marB="0" anchor="ctr"/>
                </a:tc>
                <a:tc>
                  <a:txBody>
                    <a:bodyPr/>
                    <a:lstStyle/>
                    <a:p>
                      <a:pPr algn="ctr" fontAlgn="ctr"/>
                      <a:r>
                        <a:rPr lang="ru-RU" sz="1400" b="1" i="0" u="none" strike="noStrike">
                          <a:solidFill>
                            <a:srgbClr val="000000"/>
                          </a:solidFill>
                          <a:latin typeface="Times New Roman"/>
                        </a:rPr>
                        <a:t>87,9</a:t>
                      </a:r>
                    </a:p>
                  </a:txBody>
                  <a:tcPr marL="7620" marR="7620" marT="7620" marB="0" anchor="ctr"/>
                </a:tc>
              </a:tr>
              <a:tr h="199386">
                <a:tc>
                  <a:txBody>
                    <a:bodyPr/>
                    <a:lstStyle/>
                    <a:p>
                      <a:pPr algn="ctr" fontAlgn="ctr"/>
                      <a:r>
                        <a:rPr lang="ru-RU" sz="1600" b="1" i="1" u="none" strike="noStrike">
                          <a:solidFill>
                            <a:srgbClr val="000000"/>
                          </a:solidFill>
                          <a:latin typeface="Times New Roman"/>
                        </a:rPr>
                        <a:t> </a:t>
                      </a:r>
                    </a:p>
                  </a:txBody>
                  <a:tcPr marL="7620" marR="7620" marT="7620" marB="0" anchor="ctr"/>
                </a:tc>
                <a:tc>
                  <a:txBody>
                    <a:bodyPr/>
                    <a:lstStyle/>
                    <a:p>
                      <a:pPr algn="l" fontAlgn="b"/>
                      <a:r>
                        <a:rPr lang="ru-RU" sz="1600" b="0" i="1" u="none" strike="noStrike" dirty="0">
                          <a:solidFill>
                            <a:srgbClr val="000000"/>
                          </a:solidFill>
                          <a:latin typeface="Times New Roman"/>
                        </a:rPr>
                        <a:t>из них:</a:t>
                      </a:r>
                    </a:p>
                  </a:txBody>
                  <a:tcPr marL="7620" marR="7620" marT="7620" marB="0" anchor="b"/>
                </a:tc>
                <a:tc>
                  <a:txBody>
                    <a:bodyPr/>
                    <a:lstStyle/>
                    <a:p>
                      <a:pPr algn="ctr" fontAlgn="ctr"/>
                      <a:r>
                        <a:rPr lang="ru-RU" sz="1400" b="0" i="1"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r>
              <a:tr h="706740">
                <a:tc>
                  <a:txBody>
                    <a:bodyPr/>
                    <a:lstStyle/>
                    <a:p>
                      <a:pPr algn="ctr" fontAlgn="ctr"/>
                      <a:r>
                        <a:rPr lang="ru-RU" sz="1600" b="1" i="0" u="none" strike="noStrike">
                          <a:solidFill>
                            <a:srgbClr val="000000"/>
                          </a:solidFill>
                          <a:latin typeface="Times New Roman"/>
                        </a:rPr>
                        <a:t>02 1</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"Управление муниципальной программой и обеспечение условий реализации"</a:t>
                      </a:r>
                    </a:p>
                  </a:txBody>
                  <a:tcPr marL="7620" marR="7620" marT="7620" marB="0" anchor="b"/>
                </a:tc>
                <a:tc>
                  <a:txBody>
                    <a:bodyPr/>
                    <a:lstStyle/>
                    <a:p>
                      <a:pPr algn="ctr" fontAlgn="ctr"/>
                      <a:r>
                        <a:rPr lang="ru-RU" sz="1400" b="0" i="0" u="none" strike="noStrike">
                          <a:solidFill>
                            <a:srgbClr val="000000"/>
                          </a:solidFill>
                          <a:latin typeface="Times New Roman"/>
                        </a:rPr>
                        <a:t>2 366 565,00</a:t>
                      </a:r>
                    </a:p>
                  </a:txBody>
                  <a:tcPr marL="7620" marR="7620" marT="7620" marB="0" anchor="ctr"/>
                </a:tc>
                <a:tc>
                  <a:txBody>
                    <a:bodyPr/>
                    <a:lstStyle/>
                    <a:p>
                      <a:pPr algn="ctr" fontAlgn="ctr"/>
                      <a:r>
                        <a:rPr lang="ru-RU" sz="1400" b="0" i="0" u="none" strike="noStrike">
                          <a:solidFill>
                            <a:srgbClr val="000000"/>
                          </a:solidFill>
                          <a:latin typeface="Times New Roman"/>
                        </a:rPr>
                        <a:t>1 677 708,02</a:t>
                      </a:r>
                    </a:p>
                  </a:txBody>
                  <a:tcPr marL="7620" marR="7620" marT="7620" marB="0" anchor="ctr"/>
                </a:tc>
                <a:tc>
                  <a:txBody>
                    <a:bodyPr/>
                    <a:lstStyle/>
                    <a:p>
                      <a:pPr algn="ctr" fontAlgn="ctr"/>
                      <a:r>
                        <a:rPr lang="ru-RU" sz="1400" b="0" i="0" u="none" strike="noStrike">
                          <a:solidFill>
                            <a:srgbClr val="000000"/>
                          </a:solidFill>
                          <a:latin typeface="Times New Roman"/>
                        </a:rPr>
                        <a:t>70,9</a:t>
                      </a:r>
                    </a:p>
                  </a:txBody>
                  <a:tcPr marL="7620" marR="7620" marT="7620" marB="0" anchor="ctr"/>
                </a:tc>
              </a:tr>
              <a:tr h="706740">
                <a:tc>
                  <a:txBody>
                    <a:bodyPr/>
                    <a:lstStyle/>
                    <a:p>
                      <a:pPr algn="ctr" fontAlgn="ctr"/>
                      <a:r>
                        <a:rPr lang="ru-RU" sz="1600" b="1" i="0" u="none" strike="noStrike">
                          <a:solidFill>
                            <a:srgbClr val="000000"/>
                          </a:solidFill>
                          <a:latin typeface="Times New Roman"/>
                        </a:rPr>
                        <a:t>02 2</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"Развитие мер социальной поддержки отдельных категорий граждан"</a:t>
                      </a:r>
                    </a:p>
                  </a:txBody>
                  <a:tcPr marL="7620" marR="7620" marT="7620" marB="0" anchor="b"/>
                </a:tc>
                <a:tc>
                  <a:txBody>
                    <a:bodyPr/>
                    <a:lstStyle/>
                    <a:p>
                      <a:pPr algn="ctr" fontAlgn="ctr"/>
                      <a:r>
                        <a:rPr lang="ru-RU" sz="1400" b="0" i="0" u="none" strike="noStrike">
                          <a:solidFill>
                            <a:srgbClr val="000000"/>
                          </a:solidFill>
                          <a:latin typeface="Times New Roman"/>
                        </a:rPr>
                        <a:t>6 014 182,00</a:t>
                      </a:r>
                    </a:p>
                  </a:txBody>
                  <a:tcPr marL="7620" marR="7620" marT="7620" marB="0" anchor="ctr"/>
                </a:tc>
                <a:tc>
                  <a:txBody>
                    <a:bodyPr/>
                    <a:lstStyle/>
                    <a:p>
                      <a:pPr algn="ctr" fontAlgn="ctr"/>
                      <a:r>
                        <a:rPr lang="ru-RU" sz="1400" b="0" i="0" u="none" strike="noStrike">
                          <a:solidFill>
                            <a:srgbClr val="000000"/>
                          </a:solidFill>
                          <a:latin typeface="Times New Roman"/>
                        </a:rPr>
                        <a:t>4 810 354,54</a:t>
                      </a:r>
                    </a:p>
                  </a:txBody>
                  <a:tcPr marL="7620" marR="7620" marT="7620" marB="0" anchor="ctr"/>
                </a:tc>
                <a:tc>
                  <a:txBody>
                    <a:bodyPr/>
                    <a:lstStyle/>
                    <a:p>
                      <a:pPr algn="ctr" fontAlgn="ctr"/>
                      <a:r>
                        <a:rPr lang="ru-RU" sz="1400" b="0" i="0" u="none" strike="noStrike">
                          <a:solidFill>
                            <a:srgbClr val="000000"/>
                          </a:solidFill>
                          <a:latin typeface="Times New Roman"/>
                        </a:rPr>
                        <a:t>80,0</a:t>
                      </a:r>
                    </a:p>
                  </a:txBody>
                  <a:tcPr marL="7620" marR="7620" marT="7620" marB="0" anchor="ctr"/>
                </a:tc>
              </a:tr>
              <a:tr h="939891">
                <a:tc>
                  <a:txBody>
                    <a:bodyPr/>
                    <a:lstStyle/>
                    <a:p>
                      <a:pPr algn="ctr" fontAlgn="ctr"/>
                      <a:r>
                        <a:rPr lang="ru-RU" sz="1600" b="1" i="0" u="none" strike="noStrike">
                          <a:solidFill>
                            <a:srgbClr val="000000"/>
                          </a:solidFill>
                          <a:latin typeface="Times New Roman"/>
                        </a:rPr>
                        <a:t>02 3</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"Улучшение демографической ситуации, совершенствование социальной поддержки семьи и детей"</a:t>
                      </a:r>
                    </a:p>
                  </a:txBody>
                  <a:tcPr marL="7620" marR="7620" marT="7620" marB="0" anchor="b"/>
                </a:tc>
                <a:tc>
                  <a:txBody>
                    <a:bodyPr/>
                    <a:lstStyle/>
                    <a:p>
                      <a:pPr algn="ctr" fontAlgn="ctr"/>
                      <a:r>
                        <a:rPr lang="ru-RU" sz="1400" b="0" i="0" u="none" strike="noStrike">
                          <a:solidFill>
                            <a:srgbClr val="000000"/>
                          </a:solidFill>
                          <a:latin typeface="Times New Roman"/>
                        </a:rPr>
                        <a:t>11 401 037,00</a:t>
                      </a:r>
                    </a:p>
                  </a:txBody>
                  <a:tcPr marL="7620" marR="7620" marT="7620" marB="0" anchor="ctr"/>
                </a:tc>
                <a:tc>
                  <a:txBody>
                    <a:bodyPr/>
                    <a:lstStyle/>
                    <a:p>
                      <a:pPr algn="ctr" fontAlgn="ctr"/>
                      <a:r>
                        <a:rPr lang="ru-RU" sz="1400" b="0" i="0" u="none" strike="noStrike">
                          <a:solidFill>
                            <a:srgbClr val="000000"/>
                          </a:solidFill>
                          <a:latin typeface="Times New Roman"/>
                        </a:rPr>
                        <a:t>10 895 396,07</a:t>
                      </a:r>
                    </a:p>
                  </a:txBody>
                  <a:tcPr marL="7620" marR="7620" marT="7620" marB="0" anchor="ctr"/>
                </a:tc>
                <a:tc>
                  <a:txBody>
                    <a:bodyPr/>
                    <a:lstStyle/>
                    <a:p>
                      <a:pPr algn="ctr" fontAlgn="ctr"/>
                      <a:r>
                        <a:rPr lang="ru-RU" sz="1400" b="0" i="0" u="none" strike="noStrike" dirty="0">
                          <a:solidFill>
                            <a:srgbClr val="000000"/>
                          </a:solidFill>
                          <a:latin typeface="Times New Roman"/>
                        </a:rPr>
                        <a:t>95,6</a:t>
                      </a:r>
                    </a:p>
                  </a:txBody>
                  <a:tcPr marL="7620" marR="7620" marT="7620" marB="0" anchor="ctr"/>
                </a:tc>
              </a:tr>
            </a:tbl>
          </a:graphicData>
        </a:graphic>
      </p:graphicFrame>
      <p:pic>
        <p:nvPicPr>
          <p:cNvPr id="6" name="Picture 1" descr="F:\Obmen\Безуглова\Последние фото\639_57d67235528dd.jpg"/>
          <p:cNvPicPr>
            <a:picLocks noChangeAspect="1" noChangeArrowheads="1"/>
          </p:cNvPicPr>
          <p:nvPr/>
        </p:nvPicPr>
        <p:blipFill>
          <a:blip r:embed="rId4" cstate="print"/>
          <a:srcRect/>
          <a:stretch>
            <a:fillRect/>
          </a:stretch>
        </p:blipFill>
        <p:spPr bwMode="auto">
          <a:xfrm>
            <a:off x="6429388" y="5429264"/>
            <a:ext cx="2409582" cy="11733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2" descr="F:\Obmen\Безуглова\Инна НОВЫЕ\7-(page-picture-large).jpg"/>
          <p:cNvPicPr>
            <a:picLocks noChangeAspect="1" noChangeArrowheads="1"/>
          </p:cNvPicPr>
          <p:nvPr/>
        </p:nvPicPr>
        <p:blipFill>
          <a:blip r:embed="rId5" cstate="print"/>
          <a:srcRect/>
          <a:stretch>
            <a:fillRect/>
          </a:stretch>
        </p:blipFill>
        <p:spPr bwMode="auto">
          <a:xfrm>
            <a:off x="785786" y="5429264"/>
            <a:ext cx="2571768" cy="1269353"/>
          </a:xfrm>
          <a:prstGeom prst="rect">
            <a:avLst/>
          </a:prstGeom>
          <a:ln>
            <a:noFill/>
          </a:ln>
          <a:effectLst>
            <a:softEdge rad="112500"/>
          </a:effectLst>
        </p:spPr>
      </p:pic>
      <p:sp>
        <p:nvSpPr>
          <p:cNvPr id="11" name="Прямоугольник 10"/>
          <p:cNvSpPr/>
          <p:nvPr/>
        </p:nvSpPr>
        <p:spPr>
          <a:xfrm>
            <a:off x="8537745" y="1214422"/>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C:\Documents and Settings\Bezuglova_I\Рабочий стол\Картинка\88.gif"/>
          <p:cNvPicPr>
            <a:picLocks noChangeAspect="1" noChangeArrowheads="1"/>
          </p:cNvPicPr>
          <p:nvPr/>
        </p:nvPicPr>
        <p:blipFill>
          <a:blip r:embed="rId2" cstate="print"/>
          <a:srcRect/>
          <a:stretch>
            <a:fillRect/>
          </a:stretch>
        </p:blipFill>
        <p:spPr bwMode="auto">
          <a:xfrm>
            <a:off x="0" y="0"/>
            <a:ext cx="1524934" cy="1299018"/>
          </a:xfrm>
          <a:prstGeom prst="rect">
            <a:avLst/>
          </a:prstGeom>
          <a:noFill/>
        </p:spPr>
      </p:pic>
      <p:sp>
        <p:nvSpPr>
          <p:cNvPr id="2" name="Заголовок 1"/>
          <p:cNvSpPr>
            <a:spLocks noGrp="1"/>
          </p:cNvSpPr>
          <p:nvPr>
            <p:ph type="title"/>
          </p:nvPr>
        </p:nvSpPr>
        <p:spPr/>
        <p:txBody>
          <a:bodyPr>
            <a:noAutofit/>
          </a:bodyPr>
          <a:lstStyle/>
          <a:p>
            <a:pPr algn="ctr"/>
            <a:r>
              <a:rPr lang="ru-RU" sz="2400" dirty="0" smtClean="0">
                <a:solidFill>
                  <a:srgbClr val="00B050"/>
                </a:solidFill>
                <a:effectLst>
                  <a:outerShdw blurRad="38100" dist="38100" dir="2700000" algn="tl">
                    <a:srgbClr val="000000">
                      <a:alpha val="43137"/>
                    </a:srgbClr>
                  </a:outerShdw>
                </a:effectLst>
              </a:rPr>
              <a:t>Расходы  бюджета на реализацию муниципальной программы 03 «Развитие образования в Льговском районе Курской области»</a:t>
            </a:r>
            <a:endParaRPr lang="ru-RU" sz="2400" dirty="0">
              <a:solidFill>
                <a:srgbClr val="00B050"/>
              </a:solidFill>
            </a:endParaRPr>
          </a:p>
        </p:txBody>
      </p:sp>
      <p:graphicFrame>
        <p:nvGraphicFramePr>
          <p:cNvPr id="4" name="Содержимое 3"/>
          <p:cNvGraphicFramePr>
            <a:graphicFrameLocks noGrp="1"/>
          </p:cNvGraphicFramePr>
          <p:nvPr>
            <p:ph idx="1"/>
          </p:nvPr>
        </p:nvGraphicFramePr>
        <p:xfrm>
          <a:off x="304800" y="1554163"/>
          <a:ext cx="8624919" cy="3489322"/>
        </p:xfrm>
        <a:graphic>
          <a:graphicData uri="http://schemas.openxmlformats.org/drawingml/2006/table">
            <a:tbl>
              <a:tblPr firstRow="1" bandRow="1">
                <a:tableStyleId>{5C22544A-7EE6-4342-B048-85BDC9FD1C3A}</a:tableStyleId>
              </a:tblPr>
              <a:tblGrid>
                <a:gridCol w="1541496"/>
                <a:gridCol w="3546455"/>
                <a:gridCol w="1276724"/>
                <a:gridCol w="1260111"/>
                <a:gridCol w="1000133"/>
              </a:tblGrid>
              <a:tr h="517515">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c>
                  <a:txBody>
                    <a:bodyPr/>
                    <a:lstStyle/>
                    <a:p>
                      <a:pPr algn="ctr" fontAlgn="ctr"/>
                      <a:r>
                        <a:rPr lang="ru-RU" sz="1400" b="1" i="0" u="none" strike="noStrike" dirty="0">
                          <a:solidFill>
                            <a:srgbClr val="000000"/>
                          </a:solidFill>
                          <a:latin typeface="Times New Roman"/>
                        </a:rPr>
                        <a:t>Плановое назначение</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c>
                  <a:txBody>
                    <a:bodyPr/>
                    <a:lstStyle/>
                    <a:p>
                      <a:pPr algn="ctr" fontAlgn="ctr"/>
                      <a:r>
                        <a:rPr lang="ru-RU" sz="1400" b="1" i="0" u="none" strike="noStrike" dirty="0">
                          <a:solidFill>
                            <a:srgbClr val="000000"/>
                          </a:solidFill>
                          <a:latin typeface="Times New Roman"/>
                        </a:rPr>
                        <a:t>Исполнено</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817F9F"/>
                    </a:solidFill>
                  </a:tcPr>
                </a:tc>
              </a:tr>
              <a:tr h="370840">
                <a:tc>
                  <a:txBody>
                    <a:bodyPr/>
                    <a:lstStyle/>
                    <a:p>
                      <a:pPr algn="ctr" fontAlgn="ctr"/>
                      <a:r>
                        <a:rPr lang="ru-RU" sz="1600" b="1" i="0" u="none" strike="noStrike">
                          <a:solidFill>
                            <a:srgbClr val="000000"/>
                          </a:solidFill>
                          <a:latin typeface="Times New Roman"/>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Муниципальная программа "Развитие образования в Льговском районе Курской области"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336 587 777,15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310 080 775,63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92,1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259087">
                <a:tc>
                  <a:txBody>
                    <a:bodyPr/>
                    <a:lstStyle/>
                    <a:p>
                      <a:pPr algn="ctr" fontAlgn="ctr"/>
                      <a:r>
                        <a:rPr lang="ru-RU" sz="1600" b="1" i="1"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l" fontAlgn="b"/>
                      <a:r>
                        <a:rPr lang="ru-RU" sz="1600" b="0" i="1" u="none" strike="noStrike">
                          <a:solidFill>
                            <a:srgbClr val="000000"/>
                          </a:solidFill>
                          <a:latin typeface="Times New Roman"/>
                        </a:rPr>
                        <a:t>из них:</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l" fontAlgn="b"/>
                      <a:r>
                        <a:rPr lang="ru-RU" sz="1400" b="0" i="1" u="none" strike="noStrike">
                          <a:solidFill>
                            <a:srgbClr val="000000"/>
                          </a:solidFill>
                          <a:latin typeface="Times New Roman"/>
                        </a:rPr>
                        <a:t>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DDC44"/>
                    </a:solidFill>
                  </a:tcPr>
                </a:tc>
              </a:tr>
              <a:tr h="370840">
                <a:tc>
                  <a:txBody>
                    <a:bodyPr/>
                    <a:lstStyle/>
                    <a:p>
                      <a:pPr algn="ctr" fontAlgn="ctr"/>
                      <a:r>
                        <a:rPr lang="ru-RU" sz="1600" b="1" i="0" u="none" strike="noStrike">
                          <a:solidFill>
                            <a:srgbClr val="000000"/>
                          </a:solidFill>
                          <a:latin typeface="Times New Roman"/>
                        </a:rPr>
                        <a:t>03 1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Подпрограмма  "Управление муниципальной программой и обеспечение условий реализации"</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2 247 538,00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1 910 906,55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85,0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370840">
                <a:tc>
                  <a:txBody>
                    <a:bodyPr/>
                    <a:lstStyle/>
                    <a:p>
                      <a:pPr algn="ctr" fontAlgn="ctr"/>
                      <a:r>
                        <a:rPr lang="ru-RU" sz="1600" b="1" i="0" u="none" strike="noStrike">
                          <a:solidFill>
                            <a:srgbClr val="000000"/>
                          </a:solidFill>
                          <a:latin typeface="Times New Roman"/>
                        </a:rPr>
                        <a:t>03 2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Подпрограмма "Развитие дошкольного и общего образования детей"</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325 857 412,15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300 204 992,89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92,1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370840">
                <a:tc>
                  <a:txBody>
                    <a:bodyPr/>
                    <a:lstStyle/>
                    <a:p>
                      <a:pPr algn="ctr" fontAlgn="ctr"/>
                      <a:r>
                        <a:rPr lang="ru-RU" sz="1600" b="1" i="0" u="none" strike="noStrike">
                          <a:solidFill>
                            <a:srgbClr val="000000"/>
                          </a:solidFill>
                          <a:latin typeface="Times New Roman"/>
                        </a:rPr>
                        <a:t>03 3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Подпрограмма "Развитие дополнительного образования и системы воспитания детей"</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8 482 827,00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7 964 876,19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dirty="0">
                          <a:solidFill>
                            <a:srgbClr val="000000"/>
                          </a:solidFill>
                          <a:latin typeface="Times New Roman"/>
                        </a:rPr>
                        <a:t>93,9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bl>
          </a:graphicData>
        </a:graphic>
      </p:graphicFrame>
      <p:pic>
        <p:nvPicPr>
          <p:cNvPr id="5" name="Рисунок 4" descr="bibblio.jpg"/>
          <p:cNvPicPr>
            <a:picLocks noChangeAspect="1"/>
          </p:cNvPicPr>
          <p:nvPr/>
        </p:nvPicPr>
        <p:blipFill>
          <a:blip r:embed="rId3" cstate="print"/>
          <a:srcRect/>
          <a:stretch>
            <a:fillRect/>
          </a:stretch>
        </p:blipFill>
        <p:spPr bwMode="auto">
          <a:xfrm>
            <a:off x="1142976" y="5143512"/>
            <a:ext cx="2286000" cy="1535112"/>
          </a:xfrm>
          <a:prstGeom prst="rect">
            <a:avLst/>
          </a:prstGeom>
          <a:solidFill>
            <a:schemeClr val="tx1">
              <a:lumMod val="85000"/>
            </a:schemeClr>
          </a:solidFill>
          <a:ln w="9525">
            <a:noFill/>
            <a:miter lim="800000"/>
            <a:headEnd/>
            <a:tailEnd/>
          </a:ln>
        </p:spPr>
      </p:pic>
      <p:sp>
        <p:nvSpPr>
          <p:cNvPr id="6" name="Прямоугольник 5"/>
          <p:cNvSpPr/>
          <p:nvPr/>
        </p:nvSpPr>
        <p:spPr>
          <a:xfrm>
            <a:off x="8361004" y="1214422"/>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pic>
        <p:nvPicPr>
          <p:cNvPr id="8" name="Рисунок 7" descr="52301691-c4a9-b39e-c4a9-b3911e622765.photo.0.jpg"/>
          <p:cNvPicPr>
            <a:picLocks noChangeAspect="1"/>
          </p:cNvPicPr>
          <p:nvPr/>
        </p:nvPicPr>
        <p:blipFill>
          <a:blip r:embed="rId4" cstate="print"/>
          <a:stretch>
            <a:fillRect/>
          </a:stretch>
        </p:blipFill>
        <p:spPr>
          <a:xfrm>
            <a:off x="5643570" y="4766750"/>
            <a:ext cx="1706402" cy="2091250"/>
          </a:xfrm>
          <a:prstGeom prst="rect">
            <a:avLst/>
          </a:prstGeom>
          <a:ln>
            <a:noFill/>
          </a:ln>
          <a:effectLst>
            <a:softEdge rad="112500"/>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8361004" y="1214422"/>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
        <p:nvSpPr>
          <p:cNvPr id="9" name="Содержимое 8"/>
          <p:cNvSpPr>
            <a:spLocks noGrp="1"/>
          </p:cNvSpPr>
          <p:nvPr>
            <p:ph idx="1"/>
          </p:nvPr>
        </p:nvSpPr>
        <p:spPr/>
        <p:txBody>
          <a:bodyPr/>
          <a:lstStyle/>
          <a:p>
            <a:endParaRPr lang="ru-RU" dirty="0"/>
          </a:p>
        </p:txBody>
      </p:sp>
      <p:sp>
        <p:nvSpPr>
          <p:cNvPr id="10" name="Заголовок 9"/>
          <p:cNvSpPr>
            <a:spLocks noGrp="1"/>
          </p:cNvSpPr>
          <p:nvPr>
            <p:ph type="title"/>
          </p:nvPr>
        </p:nvSpPr>
        <p:spPr/>
        <p:txBody>
          <a:bodyPr/>
          <a:lstStyle/>
          <a:p>
            <a:endParaRPr lang="ru-RU"/>
          </a:p>
        </p:txBody>
      </p:sp>
      <p:sp>
        <p:nvSpPr>
          <p:cNvPr id="11" name="TextBox 10"/>
          <p:cNvSpPr txBox="1"/>
          <p:nvPr/>
        </p:nvSpPr>
        <p:spPr>
          <a:xfrm>
            <a:off x="285720" y="571480"/>
            <a:ext cx="8429684" cy="5647700"/>
          </a:xfrm>
          <a:prstGeom prst="rect">
            <a:avLst/>
          </a:prstGeom>
          <a:solidFill>
            <a:schemeClr val="accent2">
              <a:lumMod val="20000"/>
              <a:lumOff val="80000"/>
            </a:schemeClr>
          </a:solidFill>
          <a:ln w="76200">
            <a:solidFill>
              <a:srgbClr val="7030A0"/>
            </a:solidFill>
          </a:ln>
        </p:spPr>
        <p:txBody>
          <a:bodyPr wrap="square" rtlCol="0">
            <a:spAutoFit/>
          </a:bodyPr>
          <a:lstStyle/>
          <a:p>
            <a:pPr algn="ctr"/>
            <a:r>
              <a:rPr lang="ru-RU" sz="1400" dirty="0" smtClean="0"/>
              <a:t>Цели муниципальной программы:</a:t>
            </a:r>
          </a:p>
          <a:p>
            <a:pPr algn="just"/>
            <a:r>
              <a:rPr lang="ru-RU" sz="1400" dirty="0" smtClean="0"/>
              <a:t>•внедрение механизмов формирования и реализации современных моделей дошкольного, общего образования, обеспечивающих равные возможности для получения качественного образования в соответствии с требованиями инновационного развития экономики, современными потребностями общества и каждого гражданина, развитие и внедрение современных моделей успешной социализации детей;</a:t>
            </a:r>
          </a:p>
          <a:p>
            <a:pPr algn="just"/>
            <a:r>
              <a:rPr lang="ru-RU" sz="1400" dirty="0" smtClean="0"/>
              <a:t>•обеспечение объективной информацией о качестве образования для принятия обоснованных управленческих решений на разных уровнях управления образованием, поддержка устойчивого развития системы образования, а также повышение уровня информированности потребителей образовательных услуг</a:t>
            </a:r>
          </a:p>
          <a:p>
            <a:pPr algn="ctr"/>
            <a:endParaRPr lang="ru-RU" sz="1400" dirty="0" smtClean="0"/>
          </a:p>
          <a:p>
            <a:pPr algn="ctr"/>
            <a:endParaRPr lang="ru-RU" sz="1400" dirty="0" smtClean="0"/>
          </a:p>
          <a:p>
            <a:pPr algn="ctr"/>
            <a:r>
              <a:rPr lang="ru-RU" sz="1400" dirty="0" smtClean="0"/>
              <a:t>В 2025 г. действовали Региональные проекты:</a:t>
            </a:r>
          </a:p>
          <a:p>
            <a:pPr algn="just"/>
            <a:r>
              <a:rPr lang="ru-RU" sz="1400" dirty="0" smtClean="0"/>
              <a:t>1. "Педагоги и наставники«:</a:t>
            </a:r>
          </a:p>
          <a:p>
            <a:pPr algn="just">
              <a:buFontTx/>
              <a:buChar char="-"/>
            </a:pPr>
            <a:r>
              <a:rPr lang="ru-RU" sz="1400" dirty="0" smtClean="0"/>
              <a:t> Проведение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 в сумме  </a:t>
            </a:r>
            <a:r>
              <a:rPr lang="ru-RU" sz="1400" dirty="0" smtClean="0"/>
              <a:t>1 </a:t>
            </a:r>
            <a:r>
              <a:rPr lang="ru-RU" sz="1400" dirty="0" smtClean="0"/>
              <a:t>046 366,11 рублей.</a:t>
            </a:r>
          </a:p>
          <a:p>
            <a:pPr algn="just">
              <a:buFontTx/>
              <a:buChar char="-"/>
            </a:pPr>
            <a:r>
              <a:rPr lang="ru-RU" sz="1400" dirty="0" smtClean="0"/>
              <a:t>-  Обеспечение выплат ежемесячного денежного вознаграждения советникам директоров по воспитанию и взаимодействию с детскими общественными объединениями муниципальных общеобразовательных организаций в сумме 574 978,12 рублей.</a:t>
            </a:r>
          </a:p>
          <a:p>
            <a:pPr algn="just">
              <a:buFontTx/>
              <a:buChar char="-"/>
            </a:pPr>
            <a:r>
              <a:rPr lang="ru-RU" sz="1400" dirty="0" smtClean="0"/>
              <a:t> Ежемесячное денежное вознаграждение за классное руководство педагогическим работникам государственных и муниципальных образовательных организаций, реализующих образовательные программы начального общего образования, образовательные программы основного общего образования, образовательные программы среднего общего образования в сумме  24 572 265,65 рублей.</a:t>
            </a:r>
          </a:p>
          <a:p>
            <a:pPr algn="just">
              <a:buFontTx/>
              <a:buChar char="-"/>
            </a:pPr>
            <a:endParaRPr lang="ru-RU" sz="11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F:\Obmen\Безуглова\Инна НОВЫЕ\about_budget.png"/>
          <p:cNvPicPr>
            <a:picLocks noChangeAspect="1" noChangeArrowheads="1"/>
          </p:cNvPicPr>
          <p:nvPr/>
        </p:nvPicPr>
        <p:blipFill>
          <a:blip r:embed="rId3" cstate="print"/>
          <a:srcRect/>
          <a:stretch>
            <a:fillRect/>
          </a:stretch>
        </p:blipFill>
        <p:spPr bwMode="auto">
          <a:xfrm>
            <a:off x="6423248" y="4913784"/>
            <a:ext cx="2720752" cy="1944216"/>
          </a:xfrm>
          <a:prstGeom prst="rect">
            <a:avLst/>
          </a:prstGeom>
          <a:ln>
            <a:noFill/>
          </a:ln>
          <a:effectLst>
            <a:outerShdw blurRad="292100" dist="139700" dir="2700000" algn="tl" rotWithShape="0">
              <a:srgbClr val="333333">
                <a:alpha val="65000"/>
              </a:srgbClr>
            </a:outerShdw>
          </a:effectLst>
        </p:spPr>
      </p:pic>
      <p:sp>
        <p:nvSpPr>
          <p:cNvPr id="2" name="Заголовок 1"/>
          <p:cNvSpPr>
            <a:spLocks noGrp="1"/>
          </p:cNvSpPr>
          <p:nvPr>
            <p:ph type="title"/>
          </p:nvPr>
        </p:nvSpPr>
        <p:spPr>
          <a:xfrm>
            <a:off x="304800" y="457200"/>
            <a:ext cx="3267068" cy="838200"/>
          </a:xfrm>
        </p:spPr>
        <p:txBody>
          <a:bodyPr>
            <a:normAutofit fontScale="90000"/>
          </a:bodyPr>
          <a:lstStyle/>
          <a:p>
            <a:r>
              <a:rPr lang="ru-RU" i="1" dirty="0" smtClean="0">
                <a:ln w="1905"/>
                <a:solidFill>
                  <a:srgbClr val="7030A0"/>
                </a:solidFill>
                <a:effectLst>
                  <a:innerShdw blurRad="69850" dist="43180" dir="5400000">
                    <a:srgbClr val="000000">
                      <a:alpha val="65000"/>
                    </a:srgbClr>
                  </a:innerShdw>
                </a:effectLst>
                <a:latin typeface="Times New Roman" pitchFamily="18" charset="0"/>
              </a:rPr>
              <a:t>ЧТО ТАКОЕ</a:t>
            </a:r>
            <a:br>
              <a:rPr lang="ru-RU" i="1" dirty="0" smtClean="0">
                <a:ln w="1905"/>
                <a:solidFill>
                  <a:srgbClr val="7030A0"/>
                </a:solidFill>
                <a:effectLst>
                  <a:innerShdw blurRad="69850" dist="43180" dir="5400000">
                    <a:srgbClr val="000000">
                      <a:alpha val="65000"/>
                    </a:srgbClr>
                  </a:innerShdw>
                </a:effectLst>
                <a:latin typeface="Times New Roman" pitchFamily="18" charset="0"/>
              </a:rPr>
            </a:br>
            <a:r>
              <a:rPr lang="ru-RU" i="1" dirty="0" smtClean="0">
                <a:ln w="1905"/>
                <a:solidFill>
                  <a:srgbClr val="7030A0"/>
                </a:solidFill>
                <a:effectLst>
                  <a:innerShdw blurRad="69850" dist="43180" dir="5400000">
                    <a:srgbClr val="000000">
                      <a:alpha val="65000"/>
                    </a:srgbClr>
                  </a:innerShdw>
                </a:effectLst>
                <a:latin typeface="Times New Roman" pitchFamily="18" charset="0"/>
              </a:rPr>
              <a:t>БЮДЖЕТ?</a:t>
            </a:r>
            <a:endParaRPr lang="ru-RU" dirty="0"/>
          </a:p>
        </p:txBody>
      </p:sp>
      <p:sp>
        <p:nvSpPr>
          <p:cNvPr id="4" name="AutoShape 10"/>
          <p:cNvSpPr txBox="1">
            <a:spLocks noChangeArrowheads="1"/>
          </p:cNvSpPr>
          <p:nvPr/>
        </p:nvSpPr>
        <p:spPr bwMode="auto">
          <a:xfrm>
            <a:off x="714348" y="2071678"/>
            <a:ext cx="2214578" cy="1071570"/>
          </a:xfrm>
          <a:prstGeom prst="notchedRightArrow">
            <a:avLst>
              <a:gd name="adj1" fmla="val 50000"/>
              <a:gd name="adj2" fmla="val 40909"/>
            </a:avLst>
          </a:prstGeom>
          <a:solidFill>
            <a:srgbClr val="00B050"/>
          </a:solidFill>
          <a:ln w="9525">
            <a:solidFill>
              <a:srgbClr val="000000"/>
            </a:solidFill>
            <a:miter lim="800000"/>
            <a:headEnd/>
            <a:tailEnd/>
          </a:ln>
        </p:spPr>
        <p:txBody>
          <a:bodyPr vert="horz" lIns="108265" tIns="54132" rIns="108265" bIns="54132">
            <a:normAutofit lnSpcReduction="10000"/>
          </a:bodyPr>
          <a:lstStyle/>
          <a:p>
            <a:pPr marL="342900" marR="0" lvl="0" indent="-342900" algn="l" defTabSz="936382" rtl="0" eaLnBrk="1" fontAlgn="auto" latinLnBrk="0" hangingPunct="1">
              <a:lnSpc>
                <a:spcPct val="100000"/>
              </a:lnSpc>
              <a:spcBef>
                <a:spcPct val="20000"/>
              </a:spcBef>
              <a:spcAft>
                <a:spcPts val="0"/>
              </a:spcAft>
              <a:buClr>
                <a:schemeClr val="accent1"/>
              </a:buClr>
              <a:buSzPct val="70000"/>
              <a:buFont typeface="Wingdings 2"/>
              <a:buChar char=""/>
              <a:tabLst/>
              <a:defRPr/>
            </a:pPr>
            <a:endParaRPr kumimoji="0" lang="ru-RU" sz="800" b="0" i="0" u="none" strike="noStrike" kern="1200" cap="none" spc="0" normalizeH="0" baseline="0" noProof="0" smtClean="0">
              <a:ln>
                <a:noFill/>
              </a:ln>
              <a:solidFill>
                <a:srgbClr val="000000"/>
              </a:solidFill>
              <a:effectLst/>
              <a:uLnTx/>
              <a:uFillTx/>
              <a:latin typeface="+mn-lt"/>
              <a:ea typeface="+mn-ea"/>
              <a:cs typeface="+mn-cs"/>
            </a:endParaRPr>
          </a:p>
          <a:p>
            <a:pPr marL="342900" marR="0" lvl="0" indent="-342900" algn="l" defTabSz="936382" rtl="0" eaLnBrk="1" fontAlgn="auto" latinLnBrk="0" hangingPunct="1">
              <a:lnSpc>
                <a:spcPct val="100000"/>
              </a:lnSpc>
              <a:spcBef>
                <a:spcPct val="20000"/>
              </a:spcBef>
              <a:spcAft>
                <a:spcPts val="0"/>
              </a:spcAft>
              <a:buClr>
                <a:schemeClr val="accent1"/>
              </a:buClr>
              <a:buSzPct val="70000"/>
              <a:buFont typeface="Wingdings 2"/>
              <a:buNone/>
              <a:tabLst/>
              <a:defRPr/>
            </a:pPr>
            <a:r>
              <a:rPr kumimoji="0" lang="ru-RU" sz="1800" b="0" i="1" u="none" strike="noStrike" kern="1200" cap="none" spc="0" normalizeH="0" baseline="0" noProof="0" smtClean="0">
                <a:ln>
                  <a:noFill/>
                </a:ln>
                <a:solidFill>
                  <a:srgbClr val="000000"/>
                </a:solidFill>
                <a:effectLst/>
                <a:uLnTx/>
                <a:uFillTx/>
                <a:latin typeface="+mn-lt"/>
                <a:ea typeface="+mn-ea"/>
                <a:cs typeface="+mn-cs"/>
              </a:rPr>
              <a:t>ДОХОДЫ</a:t>
            </a:r>
            <a:endParaRPr kumimoji="0" lang="ru-RU" sz="1800" b="0" i="0" u="none" strike="noStrike" kern="1200" cap="none" spc="0" normalizeH="0" baseline="0" noProof="0" dirty="0">
              <a:ln>
                <a:noFill/>
              </a:ln>
              <a:solidFill>
                <a:schemeClr val="tx2"/>
              </a:solidFill>
              <a:effectLst/>
              <a:uLnTx/>
              <a:uFillTx/>
              <a:latin typeface="+mn-lt"/>
              <a:ea typeface="+mn-ea"/>
              <a:cs typeface="+mn-cs"/>
            </a:endParaRPr>
          </a:p>
        </p:txBody>
      </p:sp>
      <p:sp>
        <p:nvSpPr>
          <p:cNvPr id="5" name="Oval 9"/>
          <p:cNvSpPr>
            <a:spLocks noChangeArrowheads="1"/>
          </p:cNvSpPr>
          <p:nvPr/>
        </p:nvSpPr>
        <p:spPr bwMode="auto">
          <a:xfrm>
            <a:off x="3428992" y="1928802"/>
            <a:ext cx="2214578" cy="1292154"/>
          </a:xfrm>
          <a:prstGeom prst="ellipse">
            <a:avLst/>
          </a:prstGeom>
          <a:gradFill rotWithShape="1">
            <a:gsLst>
              <a:gs pos="0">
                <a:srgbClr val="CC0000">
                  <a:gamma/>
                  <a:shade val="46275"/>
                  <a:invGamma/>
                </a:srgbClr>
              </a:gs>
              <a:gs pos="50000">
                <a:srgbClr val="CC0000">
                  <a:alpha val="64999"/>
                </a:srgbClr>
              </a:gs>
              <a:gs pos="100000">
                <a:srgbClr val="CC0000">
                  <a:gamma/>
                  <a:shade val="46275"/>
                  <a:invGamma/>
                </a:srgbClr>
              </a:gs>
            </a:gsLst>
            <a:lin ang="5400000" scaled="1"/>
          </a:gradFill>
          <a:ln w="9525">
            <a:solidFill>
              <a:srgbClr val="000000"/>
            </a:solidFill>
            <a:round/>
            <a:headEnd/>
            <a:tailEnd/>
          </a:ln>
        </p:spPr>
        <p:txBody>
          <a:bodyPr lIns="108265" tIns="54132" rIns="108265" bIns="54132"/>
          <a:lstStyle/>
          <a:p>
            <a:pPr defTabSz="936382">
              <a:defRPr/>
            </a:pPr>
            <a:endParaRPr lang="ru-RU" sz="1200" b="0" dirty="0">
              <a:solidFill>
                <a:srgbClr val="000000"/>
              </a:solidFill>
            </a:endParaRPr>
          </a:p>
          <a:p>
            <a:pPr algn="ctr" defTabSz="936382">
              <a:defRPr/>
            </a:pPr>
            <a:r>
              <a:rPr lang="ru-RU" sz="2000" i="1" dirty="0" smtClean="0">
                <a:solidFill>
                  <a:srgbClr val="000000"/>
                </a:solidFill>
              </a:rPr>
              <a:t>БЮДЖЕТ</a:t>
            </a:r>
            <a:endParaRPr lang="ru-RU" sz="2000" dirty="0"/>
          </a:p>
        </p:txBody>
      </p:sp>
      <p:sp>
        <p:nvSpPr>
          <p:cNvPr id="6" name="AutoShape 11"/>
          <p:cNvSpPr>
            <a:spLocks noChangeArrowheads="1"/>
          </p:cNvSpPr>
          <p:nvPr/>
        </p:nvSpPr>
        <p:spPr bwMode="auto">
          <a:xfrm>
            <a:off x="5929322" y="2000240"/>
            <a:ext cx="2152525" cy="1042236"/>
          </a:xfrm>
          <a:prstGeom prst="notchedRightArrow">
            <a:avLst>
              <a:gd name="adj1" fmla="val 50000"/>
              <a:gd name="adj2" fmla="val 40909"/>
            </a:avLst>
          </a:prstGeom>
          <a:gradFill rotWithShape="1">
            <a:gsLst>
              <a:gs pos="0">
                <a:srgbClr val="3366FF">
                  <a:gamma/>
                  <a:shade val="46275"/>
                  <a:invGamma/>
                </a:srgbClr>
              </a:gs>
              <a:gs pos="50000">
                <a:srgbClr val="3366FF">
                  <a:alpha val="67000"/>
                </a:srgbClr>
              </a:gs>
              <a:gs pos="100000">
                <a:srgbClr val="3366FF">
                  <a:gamma/>
                  <a:shade val="46275"/>
                  <a:invGamma/>
                </a:srgbClr>
              </a:gs>
            </a:gsLst>
            <a:lin ang="5400000" scaled="1"/>
          </a:gradFill>
          <a:ln w="9525">
            <a:solidFill>
              <a:srgbClr val="000000"/>
            </a:solidFill>
            <a:miter lim="800000"/>
            <a:headEnd/>
            <a:tailEnd/>
          </a:ln>
        </p:spPr>
        <p:txBody>
          <a:bodyPr lIns="108265" tIns="54132" rIns="108265" bIns="54132"/>
          <a:lstStyle/>
          <a:p>
            <a:pPr algn="l" defTabSz="936382">
              <a:defRPr/>
            </a:pPr>
            <a:endParaRPr lang="ru-RU" sz="800" b="0" dirty="0">
              <a:solidFill>
                <a:srgbClr val="000000"/>
              </a:solidFill>
            </a:endParaRPr>
          </a:p>
          <a:p>
            <a:pPr defTabSz="936382">
              <a:defRPr/>
            </a:pPr>
            <a:r>
              <a:rPr lang="ru-RU" sz="1200" b="0" dirty="0">
                <a:solidFill>
                  <a:srgbClr val="000000"/>
                </a:solidFill>
              </a:rPr>
              <a:t> </a:t>
            </a:r>
            <a:r>
              <a:rPr lang="ru-RU" sz="1500" i="1" dirty="0">
                <a:solidFill>
                  <a:srgbClr val="000000"/>
                </a:solidFill>
              </a:rPr>
              <a:t>РАСХОДЫ</a:t>
            </a:r>
            <a:endParaRPr lang="ru-RU" sz="1500" dirty="0"/>
          </a:p>
        </p:txBody>
      </p:sp>
      <p:sp>
        <p:nvSpPr>
          <p:cNvPr id="7" name="Прямоугольник 6"/>
          <p:cNvSpPr/>
          <p:nvPr/>
        </p:nvSpPr>
        <p:spPr>
          <a:xfrm>
            <a:off x="428596" y="3429000"/>
            <a:ext cx="8358246" cy="840230"/>
          </a:xfrm>
          <a:prstGeom prst="rect">
            <a:avLst/>
          </a:prstGeom>
        </p:spPr>
        <p:txBody>
          <a:bodyPr wrap="square">
            <a:spAutoFit/>
          </a:bodyPr>
          <a:lstStyle/>
          <a:p>
            <a:pPr>
              <a:lnSpc>
                <a:spcPct val="90000"/>
              </a:lnSpc>
            </a:pPr>
            <a:r>
              <a:rPr lang="ru-RU" b="1" u="sng" dirty="0" smtClean="0">
                <a:solidFill>
                  <a:srgbClr val="003366"/>
                </a:solidFill>
                <a:latin typeface="Times New Roman" pitchFamily="18" charset="0"/>
              </a:rPr>
              <a:t>ДОХОДЫ БЮДЖЕТА</a:t>
            </a:r>
            <a:r>
              <a:rPr lang="ru-RU" u="sng" dirty="0" smtClean="0">
                <a:solidFill>
                  <a:srgbClr val="003366"/>
                </a:solidFill>
                <a:latin typeface="Times New Roman" pitchFamily="18" charset="0"/>
              </a:rPr>
              <a:t> </a:t>
            </a:r>
            <a:r>
              <a:rPr lang="ru-RU" dirty="0" smtClean="0">
                <a:solidFill>
                  <a:srgbClr val="003366"/>
                </a:solidFill>
                <a:latin typeface="Times New Roman" pitchFamily="18" charset="0"/>
              </a:rPr>
              <a:t>– поступающие в бюджет денежные средства (налоги юридических и физических лиц, штрафы, административные платежи и сборы, финансовая помощь).</a:t>
            </a:r>
          </a:p>
        </p:txBody>
      </p:sp>
      <p:sp>
        <p:nvSpPr>
          <p:cNvPr id="8" name="Прямоугольник 7"/>
          <p:cNvSpPr/>
          <p:nvPr/>
        </p:nvSpPr>
        <p:spPr>
          <a:xfrm>
            <a:off x="428596" y="4286256"/>
            <a:ext cx="7786742" cy="1200329"/>
          </a:xfrm>
          <a:prstGeom prst="rect">
            <a:avLst/>
          </a:prstGeom>
        </p:spPr>
        <p:txBody>
          <a:bodyPr wrap="square">
            <a:spAutoFit/>
          </a:bodyPr>
          <a:lstStyle/>
          <a:p>
            <a:r>
              <a:rPr lang="ru-RU" b="1" u="sng" dirty="0" smtClean="0">
                <a:solidFill>
                  <a:srgbClr val="003366"/>
                </a:solidFill>
                <a:latin typeface="Times New Roman" pitchFamily="18" charset="0"/>
              </a:rPr>
              <a:t>РАСХОДЫ БЮДЖЕТА</a:t>
            </a:r>
            <a:r>
              <a:rPr lang="ru-RU" u="sng" dirty="0" smtClean="0">
                <a:solidFill>
                  <a:srgbClr val="003366"/>
                </a:solidFill>
                <a:latin typeface="Times New Roman" pitchFamily="18" charset="0"/>
              </a:rPr>
              <a:t> </a:t>
            </a:r>
            <a:r>
              <a:rPr lang="ru-RU" dirty="0" smtClean="0">
                <a:solidFill>
                  <a:srgbClr val="003366"/>
                </a:solidFill>
                <a:latin typeface="Times New Roman" pitchFamily="18" charset="0"/>
              </a:rPr>
              <a:t>– выплачиваемые из бюджета денежные средства (социальные выплаты населению, содержание государственных учреждений (образование, здравоохранение и другие), капитальное строительство и другие)</a:t>
            </a:r>
            <a:endParaRPr lang="ru-RU" dirty="0"/>
          </a:p>
        </p:txBody>
      </p:sp>
      <p:sp>
        <p:nvSpPr>
          <p:cNvPr id="9" name="Прямоугольник 8"/>
          <p:cNvSpPr/>
          <p:nvPr/>
        </p:nvSpPr>
        <p:spPr>
          <a:xfrm>
            <a:off x="3214678" y="214290"/>
            <a:ext cx="5643570" cy="1200329"/>
          </a:xfrm>
          <a:prstGeom prst="rect">
            <a:avLst/>
          </a:prstGeom>
        </p:spPr>
        <p:txBody>
          <a:bodyPr wrap="square">
            <a:spAutoFit/>
          </a:bodyPr>
          <a:lstStyle/>
          <a:p>
            <a:r>
              <a:rPr lang="ru-RU" b="1" dirty="0" smtClean="0">
                <a:solidFill>
                  <a:srgbClr val="7030A0"/>
                </a:solidFill>
              </a:rPr>
              <a:t>БЮДЖЕТ- </a:t>
            </a:r>
            <a:r>
              <a:rPr lang="ru-RU" dirty="0" smtClean="0">
                <a:solidFill>
                  <a:srgbClr val="7030A0"/>
                </a:solidFill>
              </a:rPr>
              <a:t>это форма образования и расходования денежных средств, предназначенных для финансового обеспечения задач и функций государства и местного самоуправления.</a:t>
            </a:r>
            <a:endParaRPr lang="ru-RU" dirty="0">
              <a:solidFill>
                <a:srgbClr val="7030A0"/>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srcRect/>
          <a:stretch>
            <a:fillRect/>
          </a:stretch>
        </p:blipFill>
        <p:spPr bwMode="auto">
          <a:xfrm>
            <a:off x="285720" y="285728"/>
            <a:ext cx="3231562" cy="1857364"/>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4357686" y="428604"/>
            <a:ext cx="4071966" cy="1950019"/>
          </a:xfrm>
          <a:prstGeom prst="rect">
            <a:avLst/>
          </a:prstGeom>
          <a:noFill/>
          <a:ln w="9525">
            <a:noFill/>
            <a:miter lim="800000"/>
            <a:headEnd/>
            <a:tailEnd/>
          </a:ln>
          <a:effectLst/>
        </p:spPr>
      </p:pic>
      <p:sp>
        <p:nvSpPr>
          <p:cNvPr id="2" name="Заголовок 1"/>
          <p:cNvSpPr>
            <a:spLocks noGrp="1"/>
          </p:cNvSpPr>
          <p:nvPr>
            <p:ph type="title"/>
          </p:nvPr>
        </p:nvSpPr>
        <p:spPr/>
        <p:txBody>
          <a:bodyPr>
            <a:noAutofit/>
          </a:bodyPr>
          <a:lstStyle/>
          <a:p>
            <a:pPr algn="ctr"/>
            <a:r>
              <a:rPr lang="ru-RU" sz="2000" dirty="0" smtClean="0">
                <a:solidFill>
                  <a:srgbClr val="002060"/>
                </a:solidFill>
                <a:effectLst>
                  <a:outerShdw blurRad="38100" dist="38100" dir="2700000" algn="tl">
                    <a:srgbClr val="000000">
                      <a:alpha val="43137"/>
                    </a:srgbClr>
                  </a:outerShdw>
                </a:effectLst>
              </a:rPr>
              <a:t>Расходы  бюджета на реализацию муниципальной программы 07 "Обеспечение доступным и комфортным жильем и коммунальными услугами граждан Льговского района Курской области"</a:t>
            </a:r>
            <a:endParaRPr lang="ru-RU" sz="2000" dirty="0">
              <a:solidFill>
                <a:srgbClr val="002060"/>
              </a:solidFill>
            </a:endParaRPr>
          </a:p>
        </p:txBody>
      </p:sp>
      <p:graphicFrame>
        <p:nvGraphicFramePr>
          <p:cNvPr id="4" name="Содержимое 3"/>
          <p:cNvGraphicFramePr>
            <a:graphicFrameLocks noGrp="1"/>
          </p:cNvGraphicFramePr>
          <p:nvPr>
            <p:ph idx="1"/>
          </p:nvPr>
        </p:nvGraphicFramePr>
        <p:xfrm>
          <a:off x="214282" y="2571744"/>
          <a:ext cx="8686800" cy="3429024"/>
        </p:xfrm>
        <a:graphic>
          <a:graphicData uri="http://schemas.openxmlformats.org/drawingml/2006/table">
            <a:tbl>
              <a:tblPr firstRow="1" bandRow="1">
                <a:tableStyleId>{7DF18680-E054-41AD-8BC1-D1AEF772440D}</a:tableStyleId>
              </a:tblPr>
              <a:tblGrid>
                <a:gridCol w="1623994"/>
                <a:gridCol w="3571900"/>
                <a:gridCol w="1285884"/>
                <a:gridCol w="1162088"/>
                <a:gridCol w="1042934"/>
              </a:tblGrid>
              <a:tr h="554183">
                <a:tc>
                  <a:txBody>
                    <a:bodyPr/>
                    <a:lstStyle/>
                    <a:p>
                      <a:pPr algn="ctr" fontAlgn="ctr"/>
                      <a:r>
                        <a:rPr lang="ru-RU" sz="1400" u="none" strike="noStrike" dirty="0">
                          <a:latin typeface="Times New Roman" pitchFamily="18" charset="0"/>
                          <a:cs typeface="Times New Roman" pitchFamily="18" charset="0"/>
                        </a:rPr>
                        <a:t>Код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u="none" strike="noStrike" dirty="0">
                          <a:latin typeface="Times New Roman" pitchFamily="18" charset="0"/>
                          <a:cs typeface="Times New Roman" pitchFamily="18" charset="0"/>
                        </a:rPr>
                        <a:t>Наименование программы (подпрограммы)</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u="none" strike="noStrike" dirty="0">
                          <a:latin typeface="Times New Roman" pitchFamily="18" charset="0"/>
                          <a:cs typeface="Times New Roman" pitchFamily="18" charset="0"/>
                        </a:rPr>
                        <a:t>Плановое назначение</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u="none" strike="noStrike" dirty="0">
                          <a:latin typeface="Times New Roman" pitchFamily="18" charset="0"/>
                          <a:cs typeface="Times New Roman" pitchFamily="18" charset="0"/>
                        </a:rPr>
                        <a:t>Исполнено</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u="none" strike="noStrike" dirty="0">
                          <a:latin typeface="Times New Roman" pitchFamily="18" charset="0"/>
                          <a:cs typeface="Times New Roman" pitchFamily="18" charset="0"/>
                        </a:rPr>
                        <a:t>% исполнения</a:t>
                      </a:r>
                      <a:endParaRPr lang="ru-RU" sz="1400" b="1" i="0" u="none" strike="noStrike" dirty="0">
                        <a:solidFill>
                          <a:srgbClr val="000000"/>
                        </a:solidFill>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394617">
                <a:tc>
                  <a:txBody>
                    <a:bodyPr/>
                    <a:lstStyle/>
                    <a:p>
                      <a:pPr algn="ctr" fontAlgn="ctr"/>
                      <a:r>
                        <a:rPr lang="ru-RU" sz="1600" b="1" i="0" u="none" strike="noStrike">
                          <a:solidFill>
                            <a:srgbClr val="000000"/>
                          </a:solidFill>
                          <a:latin typeface="Times New Roman"/>
                        </a:rPr>
                        <a:t>07</a:t>
                      </a: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ru-RU" sz="1600" b="0" i="0" u="none" strike="noStrike" dirty="0">
                          <a:solidFill>
                            <a:srgbClr val="000000"/>
                          </a:solidFill>
                          <a:latin typeface="Times New Roman"/>
                        </a:rPr>
                        <a:t>Муниципальная программа "Обеспечение доступным и комфортным жильем и коммунальными услугами граждан Льговского района Курской области"</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1" i="0" u="none" strike="noStrike">
                          <a:solidFill>
                            <a:srgbClr val="000000"/>
                          </a:solidFill>
                          <a:latin typeface="Times New Roman"/>
                        </a:rPr>
                        <a:t>1 271 461,82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1" i="0" u="none" strike="noStrike">
                          <a:solidFill>
                            <a:srgbClr val="000000"/>
                          </a:solidFill>
                          <a:latin typeface="Times New Roman"/>
                        </a:rPr>
                        <a:t>1 204 652,99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1" i="0" u="none" strike="noStrike">
                          <a:solidFill>
                            <a:srgbClr val="000000"/>
                          </a:solidFill>
                          <a:latin typeface="Times New Roman"/>
                        </a:rPr>
                        <a:t>94,7</a:t>
                      </a: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78756">
                <a:tc>
                  <a:txBody>
                    <a:bodyPr/>
                    <a:lstStyle/>
                    <a:p>
                      <a:pPr algn="ctr" fontAlgn="ctr"/>
                      <a:r>
                        <a:rPr lang="ru-RU" sz="1600" b="1" i="1" u="none" strike="noStrike">
                          <a:solidFill>
                            <a:srgbClr val="000000"/>
                          </a:solidFill>
                          <a:latin typeface="Times New Roman"/>
                        </a:rPr>
                        <a:t> </a:t>
                      </a: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ru-RU" sz="1600" b="0" i="1" u="none" strike="noStrike" dirty="0">
                          <a:solidFill>
                            <a:srgbClr val="000000"/>
                          </a:solidFill>
                          <a:latin typeface="Times New Roman"/>
                        </a:rPr>
                        <a:t>из них:</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ru-RU" sz="1400" b="0" i="1" u="none" strike="noStrike">
                          <a:solidFill>
                            <a:srgbClr val="000000"/>
                          </a:solidFill>
                          <a:latin typeface="Times New Roman"/>
                        </a:rPr>
                        <a:t> </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a:solidFill>
                            <a:srgbClr val="000000"/>
                          </a:solidFill>
                          <a:latin typeface="Times New Roman"/>
                        </a:rPr>
                        <a:t> </a:t>
                      </a: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201468">
                <a:tc>
                  <a:txBody>
                    <a:bodyPr/>
                    <a:lstStyle/>
                    <a:p>
                      <a:pPr algn="ctr" fontAlgn="ctr"/>
                      <a:r>
                        <a:rPr lang="ru-RU" sz="1600" b="1" i="0" u="none" strike="noStrike" dirty="0">
                          <a:solidFill>
                            <a:srgbClr val="000000"/>
                          </a:solidFill>
                          <a:latin typeface="Times New Roman"/>
                        </a:rPr>
                        <a:t>07 2</a:t>
                      </a: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ru-RU" sz="1600" b="0" i="0" u="none" strike="noStrike" dirty="0">
                          <a:solidFill>
                            <a:srgbClr val="000000"/>
                          </a:solidFill>
                          <a:latin typeface="Times New Roman"/>
                        </a:rPr>
                        <a:t>Подпрограмма  "Создание условий для обеспечения доступным и комфортным жильем граждан в Льговском районе Курской области"</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a:solidFill>
                            <a:srgbClr val="000000"/>
                          </a:solidFill>
                          <a:latin typeface="Times New Roman"/>
                        </a:rPr>
                        <a:t>1 271 461,82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a:solidFill>
                            <a:srgbClr val="000000"/>
                          </a:solidFill>
                          <a:latin typeface="Times New Roman"/>
                        </a:rPr>
                        <a:t>1 204 652,99</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ru-RU" sz="1400" b="0" i="0" u="none" strike="noStrike" dirty="0">
                          <a:solidFill>
                            <a:srgbClr val="000000"/>
                          </a:solidFill>
                          <a:latin typeface="Times New Roman"/>
                        </a:rPr>
                        <a:t>94,7</a:t>
                      </a:r>
                    </a:p>
                  </a:txBody>
                  <a:tcPr marL="7620" marR="7620" marT="7620"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5" name="Прямоугольник 4"/>
          <p:cNvSpPr/>
          <p:nvPr/>
        </p:nvSpPr>
        <p:spPr>
          <a:xfrm>
            <a:off x="8286776" y="2285992"/>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
        <p:nvSpPr>
          <p:cNvPr id="1026" name="AutoShape 2" descr="http://www.krassever.ru/upload/resize_cache/iblock/911/800_600_1/krzvsebklvzivcbw2.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spartakiada.jpg"/>
          <p:cNvPicPr>
            <a:picLocks noChangeAspect="1"/>
          </p:cNvPicPr>
          <p:nvPr/>
        </p:nvPicPr>
        <p:blipFill>
          <a:blip r:embed="rId2" cstate="print"/>
          <a:stretch>
            <a:fillRect/>
          </a:stretch>
        </p:blipFill>
        <p:spPr>
          <a:xfrm>
            <a:off x="6715140" y="5529756"/>
            <a:ext cx="1731804" cy="1328244"/>
          </a:xfrm>
          <a:prstGeom prst="rect">
            <a:avLst/>
          </a:prstGeom>
          <a:ln>
            <a:noFill/>
          </a:ln>
          <a:effectLst>
            <a:softEdge rad="112500"/>
          </a:effectLst>
        </p:spPr>
      </p:pic>
      <p:sp>
        <p:nvSpPr>
          <p:cNvPr id="2" name="Заголовок 1"/>
          <p:cNvSpPr>
            <a:spLocks noGrp="1"/>
          </p:cNvSpPr>
          <p:nvPr>
            <p:ph type="title"/>
          </p:nvPr>
        </p:nvSpPr>
        <p:spPr/>
        <p:txBody>
          <a:bodyPr>
            <a:noAutofit/>
          </a:bodyPr>
          <a:lstStyle/>
          <a:p>
            <a:pPr algn="ctr"/>
            <a:r>
              <a:rPr lang="ru-RU" sz="2000" dirty="0" smtClean="0">
                <a:solidFill>
                  <a:srgbClr val="FF0066"/>
                </a:solidFill>
                <a:effectLst>
                  <a:outerShdw blurRad="38100" dist="38100" dir="2700000" algn="tl">
                    <a:srgbClr val="000000">
                      <a:alpha val="43137"/>
                    </a:srgbClr>
                  </a:outerShdw>
                </a:effectLst>
              </a:rPr>
              <a:t>Расходы  бюджета на реализацию муниципальной программы 08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endParaRPr lang="ru-RU" sz="2000" dirty="0">
              <a:solidFill>
                <a:srgbClr val="FF0066"/>
              </a:solidFill>
            </a:endParaRPr>
          </a:p>
        </p:txBody>
      </p:sp>
      <p:graphicFrame>
        <p:nvGraphicFramePr>
          <p:cNvPr id="4" name="Содержимое 3"/>
          <p:cNvGraphicFramePr>
            <a:graphicFrameLocks noGrp="1"/>
          </p:cNvGraphicFramePr>
          <p:nvPr>
            <p:ph idx="1"/>
          </p:nvPr>
        </p:nvGraphicFramePr>
        <p:xfrm>
          <a:off x="285720" y="1714488"/>
          <a:ext cx="8686800" cy="4088755"/>
        </p:xfrm>
        <a:graphic>
          <a:graphicData uri="http://schemas.openxmlformats.org/drawingml/2006/table">
            <a:tbl>
              <a:tblPr firstRow="1" bandRow="1">
                <a:tableStyleId>{5C22544A-7EE6-4342-B048-85BDC9FD1C3A}</a:tableStyleId>
              </a:tblPr>
              <a:tblGrid>
                <a:gridCol w="1552556"/>
                <a:gridCol w="3643338"/>
                <a:gridCol w="1214446"/>
                <a:gridCol w="1143008"/>
                <a:gridCol w="1133452"/>
              </a:tblGrid>
              <a:tr h="517515">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tc>
                <a:tc>
                  <a:txBody>
                    <a:bodyPr/>
                    <a:lstStyle/>
                    <a:p>
                      <a:pPr algn="ctr" fontAlgn="ctr"/>
                      <a:r>
                        <a:rPr lang="ru-RU" sz="1400" b="1" i="0" u="none" strike="noStrike">
                          <a:solidFill>
                            <a:srgbClr val="000000"/>
                          </a:solidFill>
                          <a:latin typeface="Times New Roman"/>
                        </a:rPr>
                        <a:t>Наименование программы (подпрограммы)</a:t>
                      </a:r>
                    </a:p>
                  </a:txBody>
                  <a:tcPr marL="9525" marR="9525" marT="9525" marB="0" anchor="ctr"/>
                </a:tc>
                <a:tc>
                  <a:txBody>
                    <a:bodyPr/>
                    <a:lstStyle/>
                    <a:p>
                      <a:pPr algn="ctr" fontAlgn="ctr"/>
                      <a:r>
                        <a:rPr lang="ru-RU" sz="1400" b="1" i="0" u="none" strike="noStrike">
                          <a:solidFill>
                            <a:srgbClr val="000000"/>
                          </a:solidFill>
                          <a:latin typeface="Times New Roman"/>
                        </a:rPr>
                        <a:t>Плановое назначение</a:t>
                      </a:r>
                    </a:p>
                  </a:txBody>
                  <a:tcPr marL="9525" marR="9525" marT="9525" marB="0" anchor="ctr"/>
                </a:tc>
                <a:tc>
                  <a:txBody>
                    <a:bodyPr/>
                    <a:lstStyle/>
                    <a:p>
                      <a:pPr algn="ctr" fontAlgn="ctr"/>
                      <a:r>
                        <a:rPr lang="ru-RU" sz="1400" b="1" i="0" u="none" strike="noStrike">
                          <a:solidFill>
                            <a:srgbClr val="000000"/>
                          </a:solidFill>
                          <a:latin typeface="Times New Roman"/>
                        </a:rPr>
                        <a:t>Исполнено</a:t>
                      </a:r>
                    </a:p>
                  </a:txBody>
                  <a:tcPr marL="9525" marR="9525" marT="9525" marB="0" anchor="ctr"/>
                </a:tc>
                <a:tc>
                  <a:txBody>
                    <a:bodyPr/>
                    <a:lstStyle/>
                    <a:p>
                      <a:pPr algn="ctr" fontAlgn="ctr"/>
                      <a:r>
                        <a:rPr lang="ru-RU" sz="1400" b="1" i="0" u="none" strike="noStrike">
                          <a:solidFill>
                            <a:srgbClr val="000000"/>
                          </a:solidFill>
                          <a:latin typeface="Times New Roman"/>
                        </a:rPr>
                        <a:t>% исполнения</a:t>
                      </a:r>
                    </a:p>
                  </a:txBody>
                  <a:tcPr marL="9525" marR="9525" marT="9525" marB="0" anchor="ctr"/>
                </a:tc>
              </a:tr>
              <a:tr h="370840">
                <a:tc>
                  <a:txBody>
                    <a:bodyPr/>
                    <a:lstStyle/>
                    <a:p>
                      <a:pPr algn="ctr" fontAlgn="ctr"/>
                      <a:r>
                        <a:rPr lang="ru-RU" sz="1600" b="1" i="0" u="none" strike="noStrike">
                          <a:solidFill>
                            <a:srgbClr val="000000"/>
                          </a:solidFill>
                          <a:latin typeface="Times New Roman"/>
                        </a:rPr>
                        <a:t>08</a:t>
                      </a:r>
                    </a:p>
                  </a:txBody>
                  <a:tcPr marL="7620" marR="7620" marT="7620" marB="0" anchor="ctr"/>
                </a:tc>
                <a:tc>
                  <a:txBody>
                    <a:bodyPr/>
                    <a:lstStyle/>
                    <a:p>
                      <a:pPr algn="l" fontAlgn="b"/>
                      <a:r>
                        <a:rPr lang="ru-RU" sz="1600" b="0" i="0" u="none" strike="noStrike">
                          <a:solidFill>
                            <a:srgbClr val="000000"/>
                          </a:solidFill>
                          <a:latin typeface="Times New Roman"/>
                        </a:rPr>
                        <a:t>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a:t>
                      </a:r>
                    </a:p>
                  </a:txBody>
                  <a:tcPr marL="7620" marR="7620" marT="7620" marB="0" anchor="b"/>
                </a:tc>
                <a:tc>
                  <a:txBody>
                    <a:bodyPr/>
                    <a:lstStyle/>
                    <a:p>
                      <a:pPr algn="ctr" fontAlgn="ctr"/>
                      <a:r>
                        <a:rPr lang="ru-RU" sz="1400" b="1" i="0" u="none" strike="noStrike">
                          <a:solidFill>
                            <a:srgbClr val="000000"/>
                          </a:solidFill>
                          <a:latin typeface="Times New Roman"/>
                        </a:rPr>
                        <a:t>4 116 724,00</a:t>
                      </a:r>
                    </a:p>
                  </a:txBody>
                  <a:tcPr marL="7620" marR="7620" marT="7620" marB="0" anchor="ctr"/>
                </a:tc>
                <a:tc>
                  <a:txBody>
                    <a:bodyPr/>
                    <a:lstStyle/>
                    <a:p>
                      <a:pPr algn="ctr" fontAlgn="ctr"/>
                      <a:r>
                        <a:rPr lang="ru-RU" sz="1400" b="1" i="0" u="none" strike="noStrike">
                          <a:solidFill>
                            <a:srgbClr val="000000"/>
                          </a:solidFill>
                          <a:latin typeface="Times New Roman"/>
                        </a:rPr>
                        <a:t>3 455 250,34</a:t>
                      </a:r>
                    </a:p>
                  </a:txBody>
                  <a:tcPr marL="7620" marR="7620" marT="7620" marB="0" anchor="ctr"/>
                </a:tc>
                <a:tc>
                  <a:txBody>
                    <a:bodyPr/>
                    <a:lstStyle/>
                    <a:p>
                      <a:pPr algn="ctr" fontAlgn="ctr"/>
                      <a:r>
                        <a:rPr lang="ru-RU" sz="1400" b="1" i="0" u="none" strike="noStrike">
                          <a:solidFill>
                            <a:srgbClr val="000000"/>
                          </a:solidFill>
                          <a:latin typeface="Times New Roman"/>
                        </a:rPr>
                        <a:t>83,9</a:t>
                      </a:r>
                    </a:p>
                  </a:txBody>
                  <a:tcPr marL="7620" marR="7620" marT="7620" marB="0" anchor="ctr"/>
                </a:tc>
              </a:tr>
              <a:tr h="370840">
                <a:tc>
                  <a:txBody>
                    <a:bodyPr/>
                    <a:lstStyle/>
                    <a:p>
                      <a:pPr algn="ctr" fontAlgn="ctr"/>
                      <a:r>
                        <a:rPr lang="ru-RU" sz="1600" b="1" i="1" u="none" strike="noStrike">
                          <a:solidFill>
                            <a:srgbClr val="000000"/>
                          </a:solidFill>
                          <a:latin typeface="Times New Roman"/>
                        </a:rPr>
                        <a:t> </a:t>
                      </a:r>
                    </a:p>
                  </a:txBody>
                  <a:tcPr marL="7620" marR="7620" marT="7620" marB="0" anchor="ctr"/>
                </a:tc>
                <a:tc>
                  <a:txBody>
                    <a:bodyPr/>
                    <a:lstStyle/>
                    <a:p>
                      <a:pPr algn="l" fontAlgn="b"/>
                      <a:r>
                        <a:rPr lang="ru-RU" sz="1600" b="0" i="1" u="none" strike="noStrike">
                          <a:solidFill>
                            <a:srgbClr val="000000"/>
                          </a:solidFill>
                          <a:latin typeface="Times New Roman"/>
                        </a:rPr>
                        <a:t>из них:</a:t>
                      </a:r>
                    </a:p>
                  </a:txBody>
                  <a:tcPr marL="7620" marR="7620" marT="7620" marB="0" anchor="b"/>
                </a:tc>
                <a:tc>
                  <a:txBody>
                    <a:bodyPr/>
                    <a:lstStyle/>
                    <a:p>
                      <a:pPr algn="l" fontAlgn="b"/>
                      <a:r>
                        <a:rPr lang="ru-RU" sz="1400" b="0" i="1" u="none" strike="noStrike">
                          <a:solidFill>
                            <a:srgbClr val="000000"/>
                          </a:solidFill>
                          <a:latin typeface="Times New Roman"/>
                        </a:rPr>
                        <a:t> </a:t>
                      </a:r>
                    </a:p>
                  </a:txBody>
                  <a:tcPr marL="7620" marR="7620" marT="7620" marB="0" anchor="b"/>
                </a:tc>
                <a:tc>
                  <a:txBody>
                    <a:bodyPr/>
                    <a:lstStyle/>
                    <a:p>
                      <a:pPr algn="ctr" fontAlgn="ctr"/>
                      <a:r>
                        <a:rPr lang="ru-RU" sz="1400" b="0" i="0"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r>
              <a:tr h="370840">
                <a:tc>
                  <a:txBody>
                    <a:bodyPr/>
                    <a:lstStyle/>
                    <a:p>
                      <a:pPr algn="ctr" fontAlgn="ctr"/>
                      <a:r>
                        <a:rPr lang="ru-RU" sz="1600" b="1" i="0" u="none" strike="noStrike">
                          <a:solidFill>
                            <a:srgbClr val="000000"/>
                          </a:solidFill>
                          <a:latin typeface="Times New Roman"/>
                        </a:rPr>
                        <a:t>08 2</a:t>
                      </a:r>
                    </a:p>
                  </a:txBody>
                  <a:tcPr marL="7620" marR="7620" marT="7620" marB="0" anchor="ctr"/>
                </a:tc>
                <a:tc>
                  <a:txBody>
                    <a:bodyPr/>
                    <a:lstStyle/>
                    <a:p>
                      <a:pPr algn="l" fontAlgn="b"/>
                      <a:r>
                        <a:rPr lang="ru-RU" sz="1600" b="0" i="0" u="none" strike="noStrike">
                          <a:solidFill>
                            <a:srgbClr val="000000"/>
                          </a:solidFill>
                          <a:latin typeface="Times New Roman"/>
                        </a:rPr>
                        <a:t>Подпрограмма  "Повышение эффективности реализации молодежной политики"</a:t>
                      </a:r>
                    </a:p>
                  </a:txBody>
                  <a:tcPr marL="7620" marR="7620" marT="7620" marB="0" anchor="b"/>
                </a:tc>
                <a:tc>
                  <a:txBody>
                    <a:bodyPr/>
                    <a:lstStyle/>
                    <a:p>
                      <a:pPr algn="ctr" fontAlgn="ctr"/>
                      <a:r>
                        <a:rPr lang="ru-RU" sz="1400" b="0" i="0" u="none" strike="noStrike">
                          <a:solidFill>
                            <a:srgbClr val="000000"/>
                          </a:solidFill>
                          <a:latin typeface="Times New Roman"/>
                        </a:rPr>
                        <a:t>137 000,00</a:t>
                      </a:r>
                    </a:p>
                  </a:txBody>
                  <a:tcPr marL="7620" marR="7620" marT="7620" marB="0" anchor="ctr"/>
                </a:tc>
                <a:tc>
                  <a:txBody>
                    <a:bodyPr/>
                    <a:lstStyle/>
                    <a:p>
                      <a:pPr algn="ctr" fontAlgn="ctr"/>
                      <a:r>
                        <a:rPr lang="ru-RU" sz="1400" b="0" i="0" u="none" strike="noStrike">
                          <a:solidFill>
                            <a:srgbClr val="000000"/>
                          </a:solidFill>
                          <a:latin typeface="Times New Roman"/>
                        </a:rPr>
                        <a:t>66 340,00</a:t>
                      </a:r>
                    </a:p>
                  </a:txBody>
                  <a:tcPr marL="7620" marR="7620" marT="7620" marB="0" anchor="ctr"/>
                </a:tc>
                <a:tc>
                  <a:txBody>
                    <a:bodyPr/>
                    <a:lstStyle/>
                    <a:p>
                      <a:pPr algn="ctr" fontAlgn="ctr"/>
                      <a:r>
                        <a:rPr lang="ru-RU" sz="1400" b="0" i="0" u="none" strike="noStrike">
                          <a:solidFill>
                            <a:srgbClr val="000000"/>
                          </a:solidFill>
                          <a:latin typeface="Times New Roman"/>
                        </a:rPr>
                        <a:t>48,4</a:t>
                      </a:r>
                    </a:p>
                  </a:txBody>
                  <a:tcPr marL="7620" marR="7620" marT="7620" marB="0" anchor="ctr"/>
                </a:tc>
              </a:tr>
              <a:tr h="370840">
                <a:tc>
                  <a:txBody>
                    <a:bodyPr/>
                    <a:lstStyle/>
                    <a:p>
                      <a:pPr algn="ctr" fontAlgn="ctr"/>
                      <a:r>
                        <a:rPr lang="ru-RU" sz="1600" b="1" i="0" u="none" strike="noStrike">
                          <a:solidFill>
                            <a:srgbClr val="000000"/>
                          </a:solidFill>
                          <a:latin typeface="Times New Roman"/>
                        </a:rPr>
                        <a:t>08 3</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"Реализация муниципальной политики в сфере физической культуры и спорта"</a:t>
                      </a:r>
                    </a:p>
                  </a:txBody>
                  <a:tcPr marL="7620" marR="7620" marT="7620" marB="0" anchor="b"/>
                </a:tc>
                <a:tc>
                  <a:txBody>
                    <a:bodyPr/>
                    <a:lstStyle/>
                    <a:p>
                      <a:pPr algn="ctr" fontAlgn="ctr"/>
                      <a:r>
                        <a:rPr lang="ru-RU" sz="1400" b="0" i="0" u="none" strike="noStrike">
                          <a:solidFill>
                            <a:srgbClr val="000000"/>
                          </a:solidFill>
                          <a:latin typeface="Times New Roman"/>
                        </a:rPr>
                        <a:t>300 000,00</a:t>
                      </a:r>
                    </a:p>
                  </a:txBody>
                  <a:tcPr marL="7620" marR="7620" marT="7620" marB="0" anchor="ctr"/>
                </a:tc>
                <a:tc>
                  <a:txBody>
                    <a:bodyPr/>
                    <a:lstStyle/>
                    <a:p>
                      <a:pPr algn="ctr" fontAlgn="ctr"/>
                      <a:r>
                        <a:rPr lang="ru-RU" sz="1400" b="0" i="0" u="none" strike="noStrike">
                          <a:solidFill>
                            <a:srgbClr val="000000"/>
                          </a:solidFill>
                          <a:latin typeface="Times New Roman"/>
                        </a:rPr>
                        <a:t>84 850,00</a:t>
                      </a:r>
                    </a:p>
                  </a:txBody>
                  <a:tcPr marL="7620" marR="7620" marT="7620" marB="0" anchor="ctr"/>
                </a:tc>
                <a:tc>
                  <a:txBody>
                    <a:bodyPr/>
                    <a:lstStyle/>
                    <a:p>
                      <a:pPr algn="ctr" fontAlgn="ctr"/>
                      <a:r>
                        <a:rPr lang="ru-RU" sz="1400" b="0" i="0" u="none" strike="noStrike">
                          <a:solidFill>
                            <a:srgbClr val="000000"/>
                          </a:solidFill>
                          <a:latin typeface="Times New Roman"/>
                        </a:rPr>
                        <a:t>28,3</a:t>
                      </a:r>
                    </a:p>
                  </a:txBody>
                  <a:tcPr marL="7620" marR="7620" marT="7620" marB="0" anchor="ctr"/>
                </a:tc>
              </a:tr>
              <a:tr h="370840">
                <a:tc>
                  <a:txBody>
                    <a:bodyPr/>
                    <a:lstStyle/>
                    <a:p>
                      <a:pPr algn="ctr" fontAlgn="ctr"/>
                      <a:r>
                        <a:rPr lang="ru-RU" sz="1600" b="1" i="0" u="none" strike="noStrike">
                          <a:solidFill>
                            <a:srgbClr val="000000"/>
                          </a:solidFill>
                          <a:latin typeface="Times New Roman"/>
                        </a:rPr>
                        <a:t>08 4</a:t>
                      </a:r>
                    </a:p>
                  </a:txBody>
                  <a:tcPr marL="7620" marR="7620" marT="7620" marB="0" anchor="ctr"/>
                </a:tc>
                <a:tc>
                  <a:txBody>
                    <a:bodyPr/>
                    <a:lstStyle/>
                    <a:p>
                      <a:pPr algn="l" fontAlgn="b"/>
                      <a:r>
                        <a:rPr lang="ru-RU" sz="1600" b="0" i="0" u="none" strike="noStrike">
                          <a:solidFill>
                            <a:srgbClr val="000000"/>
                          </a:solidFill>
                          <a:latin typeface="Times New Roman"/>
                        </a:rPr>
                        <a:t>Подпрограмма "Оздоровление и отдых детей"</a:t>
                      </a:r>
                    </a:p>
                  </a:txBody>
                  <a:tcPr marL="7620" marR="7620" marT="7620" marB="0" anchor="b"/>
                </a:tc>
                <a:tc>
                  <a:txBody>
                    <a:bodyPr/>
                    <a:lstStyle/>
                    <a:p>
                      <a:pPr algn="ctr" fontAlgn="ctr"/>
                      <a:r>
                        <a:rPr lang="ru-RU" sz="1400" b="0" i="0" u="none" strike="noStrike">
                          <a:solidFill>
                            <a:srgbClr val="000000"/>
                          </a:solidFill>
                          <a:latin typeface="Times New Roman"/>
                        </a:rPr>
                        <a:t>3 679 724,00</a:t>
                      </a:r>
                    </a:p>
                  </a:txBody>
                  <a:tcPr marL="7620" marR="7620" marT="7620" marB="0" anchor="ctr"/>
                </a:tc>
                <a:tc>
                  <a:txBody>
                    <a:bodyPr/>
                    <a:lstStyle/>
                    <a:p>
                      <a:pPr algn="ctr" fontAlgn="ctr"/>
                      <a:r>
                        <a:rPr lang="ru-RU" sz="1400" b="0" i="0" u="none" strike="noStrike">
                          <a:solidFill>
                            <a:srgbClr val="000000"/>
                          </a:solidFill>
                          <a:latin typeface="Times New Roman"/>
                        </a:rPr>
                        <a:t>3 304 060,34</a:t>
                      </a:r>
                    </a:p>
                  </a:txBody>
                  <a:tcPr marL="7620" marR="7620" marT="7620" marB="0" anchor="ctr"/>
                </a:tc>
                <a:tc>
                  <a:txBody>
                    <a:bodyPr/>
                    <a:lstStyle/>
                    <a:p>
                      <a:pPr algn="ctr" fontAlgn="ctr"/>
                      <a:r>
                        <a:rPr lang="ru-RU" sz="1400" b="0" i="0" u="none" strike="noStrike" dirty="0">
                          <a:solidFill>
                            <a:srgbClr val="000000"/>
                          </a:solidFill>
                          <a:latin typeface="Times New Roman"/>
                        </a:rPr>
                        <a:t>89,8</a:t>
                      </a:r>
                    </a:p>
                  </a:txBody>
                  <a:tcPr marL="7620" marR="7620" marT="7620" marB="0" anchor="ctr"/>
                </a:tc>
              </a:tr>
            </a:tbl>
          </a:graphicData>
        </a:graphic>
      </p:graphicFrame>
      <p:sp>
        <p:nvSpPr>
          <p:cNvPr id="5" name="Прямоугольник 4"/>
          <p:cNvSpPr/>
          <p:nvPr/>
        </p:nvSpPr>
        <p:spPr>
          <a:xfrm>
            <a:off x="8289565" y="1428736"/>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pic>
        <p:nvPicPr>
          <p:cNvPr id="7" name="Рисунок 6" descr="015707.1.jpg"/>
          <p:cNvPicPr>
            <a:picLocks noChangeAspect="1"/>
          </p:cNvPicPr>
          <p:nvPr/>
        </p:nvPicPr>
        <p:blipFill>
          <a:blip r:embed="rId3" cstate="print"/>
          <a:stretch>
            <a:fillRect/>
          </a:stretch>
        </p:blipFill>
        <p:spPr>
          <a:xfrm>
            <a:off x="1214414" y="5459472"/>
            <a:ext cx="2428892" cy="1398528"/>
          </a:xfrm>
          <a:prstGeom prst="rect">
            <a:avLst/>
          </a:prstGeom>
          <a:ln>
            <a:noFill/>
          </a:ln>
          <a:effectLst>
            <a:softEdge rad="112500"/>
          </a:effectLst>
        </p:spPr>
      </p:pic>
      <p:pic>
        <p:nvPicPr>
          <p:cNvPr id="8" name="Рисунок 8" descr="Ozdorovlenie_images_2017_03_thumbs_large1000_0.jpg"/>
          <p:cNvPicPr>
            <a:picLocks noChangeAspect="1"/>
          </p:cNvPicPr>
          <p:nvPr/>
        </p:nvPicPr>
        <p:blipFill>
          <a:blip r:embed="rId4" cstate="print"/>
          <a:srcRect/>
          <a:stretch>
            <a:fillRect/>
          </a:stretch>
        </p:blipFill>
        <p:spPr bwMode="auto">
          <a:xfrm>
            <a:off x="3929059" y="5639648"/>
            <a:ext cx="2000263" cy="1218351"/>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357166"/>
            <a:ext cx="8686800" cy="838200"/>
          </a:xfrm>
        </p:spPr>
        <p:txBody>
          <a:bodyPr>
            <a:normAutofit fontScale="90000"/>
          </a:bodyPr>
          <a:lstStyle/>
          <a:p>
            <a:pPr algn="ctr"/>
            <a:r>
              <a:rPr lang="ru-RU" sz="2000" dirty="0" smtClean="0">
                <a:solidFill>
                  <a:srgbClr val="00B050"/>
                </a:solidFill>
                <a:effectLst>
                  <a:outerShdw blurRad="38100" dist="38100" dir="2700000" algn="tl">
                    <a:srgbClr val="000000">
                      <a:alpha val="43137"/>
                    </a:srgbClr>
                  </a:outerShdw>
                </a:effectLst>
              </a:rPr>
              <a:t>Расходы  бюджета на реализацию муниципальной программы 11 «Развитие транспортной системы, обеспечение перевозки пассажиров в Льговском районе Курской области и безопасности дорожного движения»</a:t>
            </a:r>
            <a:endParaRPr lang="ru-RU" sz="2000" dirty="0">
              <a:solidFill>
                <a:srgbClr val="00B050"/>
              </a:solidFill>
            </a:endParaRPr>
          </a:p>
        </p:txBody>
      </p:sp>
      <p:graphicFrame>
        <p:nvGraphicFramePr>
          <p:cNvPr id="4" name="Содержимое 3"/>
          <p:cNvGraphicFramePr>
            <a:graphicFrameLocks noGrp="1"/>
          </p:cNvGraphicFramePr>
          <p:nvPr>
            <p:ph idx="1"/>
          </p:nvPr>
        </p:nvGraphicFramePr>
        <p:xfrm>
          <a:off x="304800" y="1554163"/>
          <a:ext cx="8686800" cy="2612072"/>
        </p:xfrm>
        <a:graphic>
          <a:graphicData uri="http://schemas.openxmlformats.org/drawingml/2006/table">
            <a:tbl>
              <a:tblPr firstRow="1" bandRow="1">
                <a:tableStyleId>{306799F8-075E-4A3A-A7F6-7FBC6576F1A4}</a:tableStyleId>
              </a:tblPr>
              <a:tblGrid>
                <a:gridCol w="1737360"/>
                <a:gridCol w="3387096"/>
                <a:gridCol w="1285884"/>
                <a:gridCol w="1143008"/>
                <a:gridCol w="1133452"/>
              </a:tblGrid>
              <a:tr h="588953">
                <a:tc>
                  <a:txBody>
                    <a:bodyPr/>
                    <a:lstStyle/>
                    <a:p>
                      <a:pPr algn="ctr" fontAlgn="ctr"/>
                      <a:r>
                        <a:rPr lang="ru-RU" sz="1400" u="none" strike="noStrike" dirty="0">
                          <a:solidFill>
                            <a:srgbClr val="002060"/>
                          </a:solidFill>
                        </a:rPr>
                        <a:t>Код программы (подпрограммы)</a:t>
                      </a:r>
                      <a:endParaRPr lang="ru-RU" sz="1400" b="1" i="0" u="none" strike="noStrike" dirty="0">
                        <a:solidFill>
                          <a:srgbClr val="002060"/>
                        </a:solidFill>
                        <a:latin typeface="Times New Roman"/>
                      </a:endParaRPr>
                    </a:p>
                  </a:txBody>
                  <a:tcPr marL="9525" marR="9525" marT="9525" marB="0" anchor="ctr"/>
                </a:tc>
                <a:tc>
                  <a:txBody>
                    <a:bodyPr/>
                    <a:lstStyle/>
                    <a:p>
                      <a:pPr algn="ctr" fontAlgn="ctr"/>
                      <a:r>
                        <a:rPr lang="ru-RU" sz="1400" u="none" strike="noStrike" dirty="0">
                          <a:solidFill>
                            <a:srgbClr val="002060"/>
                          </a:solidFill>
                        </a:rPr>
                        <a:t>Наименование программы (подпрограммы)</a:t>
                      </a:r>
                      <a:endParaRPr lang="ru-RU" sz="1400" b="1" i="0" u="none" strike="noStrike" dirty="0">
                        <a:solidFill>
                          <a:srgbClr val="002060"/>
                        </a:solidFill>
                        <a:latin typeface="Times New Roman"/>
                      </a:endParaRPr>
                    </a:p>
                  </a:txBody>
                  <a:tcPr marL="9525" marR="9525" marT="9525" marB="0" anchor="ctr"/>
                </a:tc>
                <a:tc>
                  <a:txBody>
                    <a:bodyPr/>
                    <a:lstStyle/>
                    <a:p>
                      <a:pPr algn="ctr" fontAlgn="ctr"/>
                      <a:r>
                        <a:rPr lang="ru-RU" sz="1400" u="none" strike="noStrike">
                          <a:solidFill>
                            <a:srgbClr val="002060"/>
                          </a:solidFill>
                        </a:rPr>
                        <a:t>Плановое назначение</a:t>
                      </a:r>
                      <a:endParaRPr lang="ru-RU" sz="1400" b="1" i="0" u="none" strike="noStrike">
                        <a:solidFill>
                          <a:srgbClr val="002060"/>
                        </a:solidFill>
                        <a:latin typeface="Times New Roman"/>
                      </a:endParaRPr>
                    </a:p>
                  </a:txBody>
                  <a:tcPr marL="9525" marR="9525" marT="9525" marB="0" anchor="ctr"/>
                </a:tc>
                <a:tc>
                  <a:txBody>
                    <a:bodyPr/>
                    <a:lstStyle/>
                    <a:p>
                      <a:pPr algn="ctr" fontAlgn="ctr"/>
                      <a:r>
                        <a:rPr lang="ru-RU" sz="1400" u="none" strike="noStrike">
                          <a:solidFill>
                            <a:srgbClr val="002060"/>
                          </a:solidFill>
                        </a:rPr>
                        <a:t>Исполнено</a:t>
                      </a:r>
                      <a:endParaRPr lang="ru-RU" sz="1400" b="1" i="0" u="none" strike="noStrike">
                        <a:solidFill>
                          <a:srgbClr val="002060"/>
                        </a:solidFill>
                        <a:latin typeface="Times New Roman"/>
                      </a:endParaRPr>
                    </a:p>
                  </a:txBody>
                  <a:tcPr marL="9525" marR="9525" marT="9525" marB="0" anchor="ctr"/>
                </a:tc>
                <a:tc>
                  <a:txBody>
                    <a:bodyPr/>
                    <a:lstStyle/>
                    <a:p>
                      <a:pPr algn="ctr" fontAlgn="ctr"/>
                      <a:r>
                        <a:rPr lang="ru-RU" sz="1400" u="none" strike="noStrike">
                          <a:solidFill>
                            <a:srgbClr val="002060"/>
                          </a:solidFill>
                        </a:rPr>
                        <a:t>% исполнения</a:t>
                      </a:r>
                      <a:endParaRPr lang="ru-RU" sz="1400" b="1" i="0" u="none" strike="noStrike">
                        <a:solidFill>
                          <a:srgbClr val="002060"/>
                        </a:solidFill>
                        <a:latin typeface="Times New Roman"/>
                      </a:endParaRPr>
                    </a:p>
                  </a:txBody>
                  <a:tcPr marL="9525" marR="9525" marT="9525" marB="0" anchor="ctr"/>
                </a:tc>
              </a:tr>
              <a:tr h="370840">
                <a:tc>
                  <a:txBody>
                    <a:bodyPr/>
                    <a:lstStyle/>
                    <a:p>
                      <a:pPr algn="ctr" fontAlgn="ctr"/>
                      <a:r>
                        <a:rPr lang="ru-RU" sz="1600" b="1" i="0" u="none" strike="noStrike">
                          <a:solidFill>
                            <a:srgbClr val="000000"/>
                          </a:solidFill>
                          <a:latin typeface="Times New Roman"/>
                        </a:rPr>
                        <a:t>11</a:t>
                      </a:r>
                    </a:p>
                  </a:txBody>
                  <a:tcPr marL="7620" marR="7620" marT="7620" marB="0" anchor="ctr"/>
                </a:tc>
                <a:tc>
                  <a:txBody>
                    <a:bodyPr/>
                    <a:lstStyle/>
                    <a:p>
                      <a:pPr algn="l" fontAlgn="b"/>
                      <a:r>
                        <a:rPr lang="ru-RU" sz="1600" b="0" i="0" u="none" strike="noStrike">
                          <a:solidFill>
                            <a:srgbClr val="000000"/>
                          </a:solidFill>
                          <a:latin typeface="Times New Roman"/>
                        </a:rPr>
                        <a:t>"Развитие транспортной системы, обеспечение перевозки пассижиров в Льговском районе Курской области и безопасности дорожного движения"</a:t>
                      </a:r>
                    </a:p>
                  </a:txBody>
                  <a:tcPr marL="7620" marR="7620" marT="7620" marB="0" anchor="b"/>
                </a:tc>
                <a:tc>
                  <a:txBody>
                    <a:bodyPr/>
                    <a:lstStyle/>
                    <a:p>
                      <a:pPr algn="ctr" fontAlgn="ctr"/>
                      <a:r>
                        <a:rPr lang="ru-RU" sz="1400" b="1" i="0" u="none" strike="noStrike">
                          <a:solidFill>
                            <a:srgbClr val="000000"/>
                          </a:solidFill>
                          <a:latin typeface="Times New Roman"/>
                        </a:rPr>
                        <a:t>19 685 750,36</a:t>
                      </a:r>
                    </a:p>
                  </a:txBody>
                  <a:tcPr marL="7620" marR="7620" marT="7620" marB="0" anchor="ctr"/>
                </a:tc>
                <a:tc>
                  <a:txBody>
                    <a:bodyPr/>
                    <a:lstStyle/>
                    <a:p>
                      <a:pPr algn="ctr" fontAlgn="ctr"/>
                      <a:r>
                        <a:rPr lang="ru-RU" sz="1400" b="1" i="0" u="none" strike="noStrike">
                          <a:solidFill>
                            <a:srgbClr val="000000"/>
                          </a:solidFill>
                          <a:latin typeface="Times New Roman"/>
                        </a:rPr>
                        <a:t>4 843 410,76</a:t>
                      </a:r>
                    </a:p>
                  </a:txBody>
                  <a:tcPr marL="7620" marR="7620" marT="7620" marB="0" anchor="ctr"/>
                </a:tc>
                <a:tc>
                  <a:txBody>
                    <a:bodyPr/>
                    <a:lstStyle/>
                    <a:p>
                      <a:pPr algn="ctr" fontAlgn="ctr"/>
                      <a:r>
                        <a:rPr lang="ru-RU" sz="1400" b="1" i="0" u="none" strike="noStrike">
                          <a:solidFill>
                            <a:srgbClr val="000000"/>
                          </a:solidFill>
                          <a:latin typeface="Times New Roman"/>
                        </a:rPr>
                        <a:t>24,6</a:t>
                      </a:r>
                    </a:p>
                  </a:txBody>
                  <a:tcPr marL="7620" marR="7620" marT="7620" marB="0" anchor="ctr"/>
                </a:tc>
              </a:tr>
              <a:tr h="300999">
                <a:tc>
                  <a:txBody>
                    <a:bodyPr/>
                    <a:lstStyle/>
                    <a:p>
                      <a:pPr algn="ctr" fontAlgn="ctr"/>
                      <a:r>
                        <a:rPr lang="ru-RU" sz="1600" b="1" i="1" u="none" strike="noStrike">
                          <a:solidFill>
                            <a:srgbClr val="000000"/>
                          </a:solidFill>
                          <a:latin typeface="Times New Roman"/>
                        </a:rPr>
                        <a:t> </a:t>
                      </a:r>
                    </a:p>
                  </a:txBody>
                  <a:tcPr marL="7620" marR="7620" marT="7620" marB="0" anchor="ctr"/>
                </a:tc>
                <a:tc>
                  <a:txBody>
                    <a:bodyPr/>
                    <a:lstStyle/>
                    <a:p>
                      <a:pPr algn="l" fontAlgn="b"/>
                      <a:r>
                        <a:rPr lang="ru-RU" sz="1600" b="0" i="1" u="none" strike="noStrike">
                          <a:solidFill>
                            <a:srgbClr val="000000"/>
                          </a:solidFill>
                          <a:latin typeface="Times New Roman"/>
                        </a:rPr>
                        <a:t>из них:</a:t>
                      </a:r>
                    </a:p>
                  </a:txBody>
                  <a:tcPr marL="7620" marR="7620" marT="7620" marB="0" anchor="b"/>
                </a:tc>
                <a:tc>
                  <a:txBody>
                    <a:bodyPr/>
                    <a:lstStyle/>
                    <a:p>
                      <a:pPr algn="ctr" fontAlgn="ctr"/>
                      <a:r>
                        <a:rPr lang="ru-RU" sz="1400" b="0" i="1"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c>
                  <a:txBody>
                    <a:bodyPr/>
                    <a:lstStyle/>
                    <a:p>
                      <a:pPr algn="ctr" fontAlgn="ctr"/>
                      <a:r>
                        <a:rPr lang="ru-RU" sz="1400" b="0" i="0" u="none" strike="noStrike">
                          <a:solidFill>
                            <a:srgbClr val="000000"/>
                          </a:solidFill>
                          <a:latin typeface="Times New Roman"/>
                        </a:rPr>
                        <a:t> </a:t>
                      </a:r>
                    </a:p>
                  </a:txBody>
                  <a:tcPr marL="7620" marR="7620" marT="7620" marB="0" anchor="ctr"/>
                </a:tc>
              </a:tr>
              <a:tr h="370840">
                <a:tc>
                  <a:txBody>
                    <a:bodyPr/>
                    <a:lstStyle/>
                    <a:p>
                      <a:pPr algn="ctr" fontAlgn="ctr"/>
                      <a:r>
                        <a:rPr lang="ru-RU" sz="1600" b="1" i="0" u="none" strike="noStrike">
                          <a:solidFill>
                            <a:srgbClr val="000000"/>
                          </a:solidFill>
                          <a:latin typeface="Times New Roman"/>
                        </a:rPr>
                        <a:t>11 2</a:t>
                      </a:r>
                    </a:p>
                  </a:txBody>
                  <a:tcPr marL="7620" marR="7620" marT="7620" marB="0" anchor="ctr"/>
                </a:tc>
                <a:tc>
                  <a:txBody>
                    <a:bodyPr/>
                    <a:lstStyle/>
                    <a:p>
                      <a:pPr algn="l" fontAlgn="b"/>
                      <a:r>
                        <a:rPr lang="ru-RU" sz="1600" b="0" i="0" u="none" strike="noStrike">
                          <a:solidFill>
                            <a:srgbClr val="000000"/>
                          </a:solidFill>
                          <a:latin typeface="Times New Roman"/>
                        </a:rPr>
                        <a:t>Подпрограмма  "Развитие сети автомобильных дорог в Льговском районе Курской области"</a:t>
                      </a:r>
                    </a:p>
                  </a:txBody>
                  <a:tcPr marL="7620" marR="7620" marT="7620" marB="0" anchor="b"/>
                </a:tc>
                <a:tc>
                  <a:txBody>
                    <a:bodyPr/>
                    <a:lstStyle/>
                    <a:p>
                      <a:pPr algn="ctr" fontAlgn="ctr"/>
                      <a:r>
                        <a:rPr lang="ru-RU" sz="1400" b="0" i="0" u="none" strike="noStrike">
                          <a:solidFill>
                            <a:srgbClr val="000000"/>
                          </a:solidFill>
                          <a:latin typeface="Times New Roman"/>
                        </a:rPr>
                        <a:t>19 685 750,36</a:t>
                      </a:r>
                    </a:p>
                  </a:txBody>
                  <a:tcPr marL="7620" marR="7620" marT="7620" marB="0" anchor="ctr"/>
                </a:tc>
                <a:tc>
                  <a:txBody>
                    <a:bodyPr/>
                    <a:lstStyle/>
                    <a:p>
                      <a:pPr algn="ctr" fontAlgn="ctr"/>
                      <a:r>
                        <a:rPr lang="ru-RU" sz="1400" b="0" i="0" u="none" strike="noStrike">
                          <a:solidFill>
                            <a:srgbClr val="000000"/>
                          </a:solidFill>
                          <a:latin typeface="Times New Roman"/>
                        </a:rPr>
                        <a:t>4 843 410,76</a:t>
                      </a:r>
                    </a:p>
                  </a:txBody>
                  <a:tcPr marL="7620" marR="7620" marT="7620" marB="0" anchor="ctr"/>
                </a:tc>
                <a:tc>
                  <a:txBody>
                    <a:bodyPr/>
                    <a:lstStyle/>
                    <a:p>
                      <a:pPr algn="ctr" fontAlgn="ctr"/>
                      <a:r>
                        <a:rPr lang="ru-RU" sz="1400" b="0" i="0" u="none" strike="noStrike" dirty="0">
                          <a:solidFill>
                            <a:srgbClr val="000000"/>
                          </a:solidFill>
                          <a:latin typeface="Times New Roman"/>
                        </a:rPr>
                        <a:t>24,6</a:t>
                      </a:r>
                    </a:p>
                  </a:txBody>
                  <a:tcPr marL="7620" marR="7620" marT="7620" marB="0" anchor="ctr"/>
                </a:tc>
              </a:tr>
            </a:tbl>
          </a:graphicData>
        </a:graphic>
      </p:graphicFrame>
      <p:pic>
        <p:nvPicPr>
          <p:cNvPr id="5" name="Рисунок 4" descr="122723.jpg"/>
          <p:cNvPicPr>
            <a:picLocks noChangeAspect="1"/>
          </p:cNvPicPr>
          <p:nvPr/>
        </p:nvPicPr>
        <p:blipFill>
          <a:blip r:embed="rId2" cstate="print"/>
          <a:stretch>
            <a:fillRect/>
          </a:stretch>
        </p:blipFill>
        <p:spPr>
          <a:xfrm rot="600000">
            <a:off x="5634868" y="4640770"/>
            <a:ext cx="2665074" cy="2051739"/>
          </a:xfrm>
          <a:prstGeom prst="rect">
            <a:avLst/>
          </a:prstGeom>
          <a:ln>
            <a:noFill/>
          </a:ln>
          <a:effectLst>
            <a:softEdge rad="112500"/>
          </a:effectLst>
        </p:spPr>
      </p:pic>
      <p:pic>
        <p:nvPicPr>
          <p:cNvPr id="6" name="Рисунок 5" descr="knf091fa06aaeb10b5477c95d1ad588950e_800.jpg"/>
          <p:cNvPicPr>
            <a:picLocks noChangeAspect="1"/>
          </p:cNvPicPr>
          <p:nvPr/>
        </p:nvPicPr>
        <p:blipFill>
          <a:blip r:embed="rId3" cstate="print"/>
          <a:stretch>
            <a:fillRect/>
          </a:stretch>
        </p:blipFill>
        <p:spPr>
          <a:xfrm>
            <a:off x="714348" y="4429132"/>
            <a:ext cx="3357586" cy="2232588"/>
          </a:xfrm>
          <a:prstGeom prst="rect">
            <a:avLst/>
          </a:prstGeom>
          <a:ln>
            <a:noFill/>
          </a:ln>
          <a:effectLst>
            <a:outerShdw blurRad="292100" dist="139700" dir="2700000" algn="tl" rotWithShape="0">
              <a:srgbClr val="333333">
                <a:alpha val="65000"/>
              </a:srgbClr>
            </a:outerShdw>
          </a:effectLst>
        </p:spPr>
      </p:pic>
      <p:sp>
        <p:nvSpPr>
          <p:cNvPr id="7" name="Прямоугольник 6"/>
          <p:cNvSpPr/>
          <p:nvPr/>
        </p:nvSpPr>
        <p:spPr>
          <a:xfrm>
            <a:off x="8289566" y="1214422"/>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ruo.ch-adm.ru/sites/default/files/112.jpg"/>
          <p:cNvPicPr>
            <a:picLocks noChangeAspect="1" noChangeArrowheads="1"/>
          </p:cNvPicPr>
          <p:nvPr/>
        </p:nvPicPr>
        <p:blipFill>
          <a:blip r:embed="rId2"/>
          <a:srcRect/>
          <a:stretch>
            <a:fillRect/>
          </a:stretch>
        </p:blipFill>
        <p:spPr bwMode="auto">
          <a:xfrm>
            <a:off x="4572000" y="4719033"/>
            <a:ext cx="3834428" cy="2138967"/>
          </a:xfrm>
          <a:prstGeom prst="rect">
            <a:avLst/>
          </a:prstGeom>
          <a:ln>
            <a:noFill/>
          </a:ln>
          <a:effectLst>
            <a:softEdge rad="112500"/>
          </a:effectLst>
        </p:spPr>
      </p:pic>
      <p:sp>
        <p:nvSpPr>
          <p:cNvPr id="2" name="Заголовок 1"/>
          <p:cNvSpPr>
            <a:spLocks noGrp="1"/>
          </p:cNvSpPr>
          <p:nvPr>
            <p:ph type="title"/>
          </p:nvPr>
        </p:nvSpPr>
        <p:spPr/>
        <p:txBody>
          <a:bodyPr>
            <a:noAutofit/>
          </a:bodyPr>
          <a:lstStyle/>
          <a:p>
            <a:pPr algn="ctr"/>
            <a:r>
              <a:rPr lang="ru-RU" sz="2000" dirty="0" smtClean="0">
                <a:solidFill>
                  <a:schemeClr val="tx1"/>
                </a:solidFill>
                <a:effectLst>
                  <a:outerShdw blurRad="38100" dist="38100" dir="2700000" algn="tl">
                    <a:srgbClr val="000000">
                      <a:alpha val="43137"/>
                    </a:srgbClr>
                  </a:outerShdw>
                </a:effectLst>
              </a:rPr>
              <a:t>Расходы  бюджета на реализацию муниципальной программы 13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endParaRPr lang="ru-RU" sz="2000" dirty="0">
              <a:solidFill>
                <a:schemeClr val="tx1"/>
              </a:solidFill>
            </a:endParaRPr>
          </a:p>
        </p:txBody>
      </p:sp>
      <p:graphicFrame>
        <p:nvGraphicFramePr>
          <p:cNvPr id="4" name="Содержимое 3"/>
          <p:cNvGraphicFramePr>
            <a:graphicFrameLocks noGrp="1"/>
          </p:cNvGraphicFramePr>
          <p:nvPr>
            <p:ph idx="1"/>
          </p:nvPr>
        </p:nvGraphicFramePr>
        <p:xfrm>
          <a:off x="214282" y="1714488"/>
          <a:ext cx="8686800" cy="2535571"/>
        </p:xfrm>
        <a:graphic>
          <a:graphicData uri="http://schemas.openxmlformats.org/drawingml/2006/table">
            <a:tbl>
              <a:tblPr firstRow="1" bandRow="1">
                <a:tableStyleId>{5C22544A-7EE6-4342-B048-85BDC9FD1C3A}</a:tableStyleId>
              </a:tblPr>
              <a:tblGrid>
                <a:gridCol w="1571636"/>
                <a:gridCol w="3714776"/>
                <a:gridCol w="1214446"/>
                <a:gridCol w="1071570"/>
                <a:gridCol w="1114372"/>
              </a:tblGrid>
              <a:tr h="571504">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solidFill>
                      <a:srgbClr val="CCECFF"/>
                    </a:solidFill>
                  </a:tcP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solidFill>
                      <a:srgbClr val="CCECFF"/>
                    </a:solidFill>
                  </a:tcPr>
                </a:tc>
                <a:tc>
                  <a:txBody>
                    <a:bodyPr/>
                    <a:lstStyle/>
                    <a:p>
                      <a:pPr algn="ctr" fontAlgn="ctr"/>
                      <a:r>
                        <a:rPr lang="ru-RU" sz="1400" b="1" i="0" u="none" strike="noStrike">
                          <a:solidFill>
                            <a:srgbClr val="000000"/>
                          </a:solidFill>
                          <a:latin typeface="Times New Roman"/>
                        </a:rPr>
                        <a:t>Плановое назначение</a:t>
                      </a:r>
                    </a:p>
                  </a:txBody>
                  <a:tcPr marL="9525" marR="9525" marT="9525" marB="0" anchor="ctr">
                    <a:solidFill>
                      <a:srgbClr val="CCECFF"/>
                    </a:solidFill>
                  </a:tcPr>
                </a:tc>
                <a:tc>
                  <a:txBody>
                    <a:bodyPr/>
                    <a:lstStyle/>
                    <a:p>
                      <a:pPr algn="ctr" fontAlgn="ctr"/>
                      <a:r>
                        <a:rPr lang="ru-RU" sz="1400" b="1" i="0" u="none" strike="noStrike">
                          <a:solidFill>
                            <a:srgbClr val="000000"/>
                          </a:solidFill>
                          <a:latin typeface="Times New Roman"/>
                        </a:rPr>
                        <a:t>Исполнено</a:t>
                      </a:r>
                    </a:p>
                  </a:txBody>
                  <a:tcPr marL="9525" marR="9525" marT="9525" marB="0" anchor="ctr">
                    <a:solidFill>
                      <a:srgbClr val="CCECFF"/>
                    </a:solidFill>
                  </a:tcP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solidFill>
                      <a:srgbClr val="CCECFF"/>
                    </a:solidFill>
                  </a:tcPr>
                </a:tc>
              </a:tr>
              <a:tr h="370840">
                <a:tc>
                  <a:txBody>
                    <a:bodyPr/>
                    <a:lstStyle/>
                    <a:p>
                      <a:pPr algn="ctr" fontAlgn="ctr"/>
                      <a:r>
                        <a:rPr lang="ru-RU" sz="1400" b="1" i="0" u="none" strike="noStrike" dirty="0">
                          <a:solidFill>
                            <a:srgbClr val="000000"/>
                          </a:solidFill>
                          <a:latin typeface="Times New Roman"/>
                        </a:rPr>
                        <a:t>13</a:t>
                      </a:r>
                    </a:p>
                  </a:txBody>
                  <a:tcPr marL="7620" marR="7620" marT="7620" marB="0" anchor="ctr">
                    <a:solidFill>
                      <a:srgbClr val="FFFF66"/>
                    </a:solidFill>
                  </a:tcPr>
                </a:tc>
                <a:tc>
                  <a:txBody>
                    <a:bodyPr/>
                    <a:lstStyle/>
                    <a:p>
                      <a:pPr algn="l" fontAlgn="b"/>
                      <a:r>
                        <a:rPr lang="ru-RU" sz="1400" b="0" i="0" u="none" strike="noStrike">
                          <a:solidFill>
                            <a:srgbClr val="000000"/>
                          </a:solidFill>
                          <a:latin typeface="Times New Roman"/>
                        </a:rPr>
                        <a:t>"Защита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a:t>
                      </a:r>
                    </a:p>
                  </a:txBody>
                  <a:tcPr marL="7620" marR="7620" marT="7620" marB="0" anchor="b">
                    <a:solidFill>
                      <a:srgbClr val="FFFF66"/>
                    </a:solidFill>
                  </a:tcPr>
                </a:tc>
                <a:tc>
                  <a:txBody>
                    <a:bodyPr/>
                    <a:lstStyle/>
                    <a:p>
                      <a:pPr algn="ctr" fontAlgn="ctr"/>
                      <a:r>
                        <a:rPr lang="ru-RU" sz="1400" b="1" i="0" u="none" strike="noStrike">
                          <a:solidFill>
                            <a:srgbClr val="000000"/>
                          </a:solidFill>
                          <a:latin typeface="Times New Roman"/>
                        </a:rPr>
                        <a:t>6 608 591,00</a:t>
                      </a:r>
                    </a:p>
                  </a:txBody>
                  <a:tcPr marL="7620" marR="7620" marT="7620" marB="0" anchor="ctr">
                    <a:solidFill>
                      <a:srgbClr val="FFFF66"/>
                    </a:solidFill>
                  </a:tcPr>
                </a:tc>
                <a:tc>
                  <a:txBody>
                    <a:bodyPr/>
                    <a:lstStyle/>
                    <a:p>
                      <a:pPr algn="ctr" fontAlgn="ctr"/>
                      <a:r>
                        <a:rPr lang="ru-RU" sz="1400" b="1" i="0" u="none" strike="noStrike">
                          <a:solidFill>
                            <a:srgbClr val="000000"/>
                          </a:solidFill>
                          <a:latin typeface="Times New Roman"/>
                        </a:rPr>
                        <a:t>2 318 134,98</a:t>
                      </a:r>
                    </a:p>
                  </a:txBody>
                  <a:tcPr marL="7620" marR="7620" marT="7620" marB="0" anchor="ctr">
                    <a:solidFill>
                      <a:srgbClr val="FFFF66"/>
                    </a:solidFill>
                  </a:tcPr>
                </a:tc>
                <a:tc>
                  <a:txBody>
                    <a:bodyPr/>
                    <a:lstStyle/>
                    <a:p>
                      <a:pPr algn="ctr" fontAlgn="ctr"/>
                      <a:r>
                        <a:rPr lang="ru-RU" sz="1400" b="1" i="0" u="none" strike="noStrike">
                          <a:solidFill>
                            <a:srgbClr val="000000"/>
                          </a:solidFill>
                          <a:latin typeface="Times New Roman"/>
                        </a:rPr>
                        <a:t>35,1</a:t>
                      </a:r>
                    </a:p>
                  </a:txBody>
                  <a:tcPr marL="7620" marR="7620" marT="7620" marB="0" anchor="ctr">
                    <a:solidFill>
                      <a:srgbClr val="FFFF66"/>
                    </a:solidFill>
                  </a:tcPr>
                </a:tc>
              </a:tr>
              <a:tr h="241947">
                <a:tc>
                  <a:txBody>
                    <a:bodyPr/>
                    <a:lstStyle/>
                    <a:p>
                      <a:pPr algn="ctr" fontAlgn="ctr"/>
                      <a:r>
                        <a:rPr lang="ru-RU" sz="1400" b="1" i="1" u="none" strike="noStrike">
                          <a:solidFill>
                            <a:srgbClr val="000000"/>
                          </a:solidFill>
                          <a:latin typeface="Times New Roman"/>
                        </a:rPr>
                        <a:t> </a:t>
                      </a:r>
                    </a:p>
                  </a:txBody>
                  <a:tcPr marL="7620" marR="7620" marT="7620" marB="0" anchor="ctr">
                    <a:lnB w="12700" cap="flat" cmpd="sng" algn="ctr">
                      <a:solidFill>
                        <a:schemeClr val="tx1"/>
                      </a:solidFill>
                      <a:prstDash val="solid"/>
                      <a:round/>
                      <a:headEnd type="none" w="med" len="med"/>
                      <a:tailEnd type="none" w="med" len="med"/>
                    </a:lnB>
                    <a:solidFill>
                      <a:srgbClr val="FFFF66"/>
                    </a:solidFill>
                  </a:tcPr>
                </a:tc>
                <a:tc>
                  <a:txBody>
                    <a:bodyPr/>
                    <a:lstStyle/>
                    <a:p>
                      <a:pPr algn="l" fontAlgn="b"/>
                      <a:r>
                        <a:rPr lang="ru-RU" sz="1400" b="0" i="1" u="none" strike="noStrike" dirty="0">
                          <a:solidFill>
                            <a:srgbClr val="000000"/>
                          </a:solidFill>
                          <a:latin typeface="Times New Roman"/>
                        </a:rPr>
                        <a:t>из них:</a:t>
                      </a:r>
                    </a:p>
                  </a:txBody>
                  <a:tcPr marL="7620" marR="7620" marT="7620" marB="0" anchor="b">
                    <a:lnB w="12700" cap="flat" cmpd="sng" algn="ctr">
                      <a:solidFill>
                        <a:schemeClr val="tx1"/>
                      </a:solidFill>
                      <a:prstDash val="solid"/>
                      <a:round/>
                      <a:headEnd type="none" w="med" len="med"/>
                      <a:tailEnd type="none" w="med" len="med"/>
                    </a:lnB>
                    <a:solidFill>
                      <a:srgbClr val="FFFF66"/>
                    </a:solidFill>
                  </a:tcPr>
                </a:tc>
                <a:tc>
                  <a:txBody>
                    <a:bodyPr/>
                    <a:lstStyle/>
                    <a:p>
                      <a:pPr algn="ctr" fontAlgn="ctr"/>
                      <a:endParaRPr lang="ru-RU" sz="1400" b="1" i="0" u="none" strike="noStrike" dirty="0">
                        <a:solidFill>
                          <a:srgbClr val="000000"/>
                        </a:solidFill>
                        <a:latin typeface="Times New Roman"/>
                      </a:endParaRPr>
                    </a:p>
                  </a:txBody>
                  <a:tcPr marL="7620" marR="7620" marT="7620" marB="0" anchor="ctr">
                    <a:lnB w="12700" cap="flat" cmpd="sng" algn="ctr">
                      <a:solidFill>
                        <a:schemeClr val="tx1"/>
                      </a:solidFill>
                      <a:prstDash val="solid"/>
                      <a:round/>
                      <a:headEnd type="none" w="med" len="med"/>
                      <a:tailEnd type="none" w="med" len="med"/>
                    </a:lnB>
                    <a:solidFill>
                      <a:srgbClr val="FFFF66"/>
                    </a:solidFill>
                  </a:tcPr>
                </a:tc>
                <a:tc>
                  <a:txBody>
                    <a:bodyPr/>
                    <a:lstStyle/>
                    <a:p>
                      <a:pPr algn="ctr" fontAlgn="ctr"/>
                      <a:endParaRPr lang="ru-RU" sz="1400" b="1" i="0" u="none" strike="noStrike" dirty="0">
                        <a:solidFill>
                          <a:srgbClr val="000000"/>
                        </a:solidFill>
                        <a:latin typeface="Times New Roman"/>
                      </a:endParaRPr>
                    </a:p>
                  </a:txBody>
                  <a:tcPr marL="7620" marR="7620" marT="7620" marB="0" anchor="ctr">
                    <a:lnB w="12700" cap="flat" cmpd="sng" algn="ctr">
                      <a:solidFill>
                        <a:schemeClr val="tx1"/>
                      </a:solidFill>
                      <a:prstDash val="solid"/>
                      <a:round/>
                      <a:headEnd type="none" w="med" len="med"/>
                      <a:tailEnd type="none" w="med" len="med"/>
                    </a:lnB>
                    <a:solidFill>
                      <a:srgbClr val="FFFF66"/>
                    </a:solidFill>
                  </a:tcPr>
                </a:tc>
                <a:tc>
                  <a:txBody>
                    <a:bodyPr/>
                    <a:lstStyle/>
                    <a:p>
                      <a:pPr algn="ctr" fontAlgn="ctr"/>
                      <a:endParaRPr lang="ru-RU" sz="1400" b="1" i="0" u="none" strike="noStrike" dirty="0">
                        <a:solidFill>
                          <a:srgbClr val="000000"/>
                        </a:solidFill>
                        <a:latin typeface="Times New Roman"/>
                      </a:endParaRPr>
                    </a:p>
                  </a:txBody>
                  <a:tcPr marL="7620" marR="7620" marT="7620" marB="0" anchor="ctr">
                    <a:lnB w="12700" cap="flat" cmpd="sng" algn="ctr">
                      <a:solidFill>
                        <a:schemeClr val="tx1"/>
                      </a:solidFill>
                      <a:prstDash val="solid"/>
                      <a:round/>
                      <a:headEnd type="none" w="med" len="med"/>
                      <a:tailEnd type="none" w="med" len="med"/>
                    </a:lnB>
                    <a:solidFill>
                      <a:srgbClr val="FFFF66"/>
                    </a:solidFill>
                  </a:tcPr>
                </a:tc>
              </a:tr>
              <a:tr h="370840">
                <a:tc>
                  <a:txBody>
                    <a:bodyPr/>
                    <a:lstStyle/>
                    <a:p>
                      <a:pPr algn="ctr" fontAlgn="ctr"/>
                      <a:r>
                        <a:rPr lang="ru-RU" sz="1400" b="1" i="0" u="none" strike="noStrike" dirty="0">
                          <a:solidFill>
                            <a:srgbClr val="000000"/>
                          </a:solidFill>
                          <a:latin typeface="Times New Roman"/>
                        </a:rPr>
                        <a:t>13 2</a:t>
                      </a:r>
                    </a:p>
                  </a:txBody>
                  <a:tcPr marL="7620" marR="7620" marT="7620" marB="0" anchor="ctr">
                    <a:lnT w="12700" cap="flat" cmpd="sng" algn="ctr">
                      <a:solidFill>
                        <a:schemeClr val="tx1"/>
                      </a:solidFill>
                      <a:prstDash val="solid"/>
                      <a:round/>
                      <a:headEnd type="none" w="med" len="med"/>
                      <a:tailEnd type="none" w="med" len="med"/>
                    </a:lnT>
                    <a:solidFill>
                      <a:srgbClr val="FFFF66"/>
                    </a:solidFill>
                  </a:tcPr>
                </a:tc>
                <a:tc>
                  <a:txBody>
                    <a:bodyPr/>
                    <a:lstStyle/>
                    <a:p>
                      <a:pPr algn="l" fontAlgn="b"/>
                      <a:r>
                        <a:rPr lang="ru-RU" sz="1400" b="0" i="0" u="none" strike="noStrike" dirty="0">
                          <a:solidFill>
                            <a:srgbClr val="000000"/>
                          </a:solidFill>
                          <a:latin typeface="Times New Roman"/>
                        </a:rPr>
                        <a:t>Подпрограмма  "Снижение рисков и смягчение последствий чрезвычайных ситуаций природного и техногенного характера в Льговском районе Курской области"</a:t>
                      </a:r>
                    </a:p>
                  </a:txBody>
                  <a:tcPr marL="7620" marR="7620" marT="7620" marB="0" anchor="b">
                    <a:lnT w="12700" cap="flat" cmpd="sng" algn="ctr">
                      <a:solidFill>
                        <a:schemeClr val="tx1"/>
                      </a:solidFill>
                      <a:prstDash val="solid"/>
                      <a:round/>
                      <a:headEnd type="none" w="med" len="med"/>
                      <a:tailEnd type="none" w="med" len="med"/>
                    </a:lnT>
                    <a:solidFill>
                      <a:srgbClr val="FFFF66"/>
                    </a:solidFill>
                  </a:tcPr>
                </a:tc>
                <a:tc>
                  <a:txBody>
                    <a:bodyPr/>
                    <a:lstStyle/>
                    <a:p>
                      <a:pPr algn="ctr" fontAlgn="ctr"/>
                      <a:r>
                        <a:rPr lang="ru-RU" sz="1400" b="0" i="0" u="none" strike="noStrike" dirty="0">
                          <a:solidFill>
                            <a:srgbClr val="000000"/>
                          </a:solidFill>
                          <a:latin typeface="Times New Roman"/>
                        </a:rPr>
                        <a:t>6 608 591,00</a:t>
                      </a:r>
                    </a:p>
                  </a:txBody>
                  <a:tcPr marL="7620" marR="7620" marT="7620" marB="0" anchor="ctr">
                    <a:lnT w="12700" cap="flat" cmpd="sng" algn="ctr">
                      <a:solidFill>
                        <a:schemeClr val="tx1"/>
                      </a:solidFill>
                      <a:prstDash val="solid"/>
                      <a:round/>
                      <a:headEnd type="none" w="med" len="med"/>
                      <a:tailEnd type="none" w="med" len="med"/>
                    </a:lnT>
                    <a:solidFill>
                      <a:srgbClr val="FFFF66"/>
                    </a:solidFill>
                  </a:tcPr>
                </a:tc>
                <a:tc>
                  <a:txBody>
                    <a:bodyPr/>
                    <a:lstStyle/>
                    <a:p>
                      <a:pPr algn="ctr" fontAlgn="ctr"/>
                      <a:r>
                        <a:rPr lang="ru-RU" sz="1400" b="0" i="0" u="none" strike="noStrike" dirty="0">
                          <a:solidFill>
                            <a:srgbClr val="000000"/>
                          </a:solidFill>
                          <a:latin typeface="Times New Roman"/>
                        </a:rPr>
                        <a:t>2 318 134,98</a:t>
                      </a:r>
                    </a:p>
                  </a:txBody>
                  <a:tcPr marL="7620" marR="7620" marT="7620" marB="0" anchor="ctr">
                    <a:lnT w="12700" cap="flat" cmpd="sng" algn="ctr">
                      <a:solidFill>
                        <a:schemeClr val="tx1"/>
                      </a:solidFill>
                      <a:prstDash val="solid"/>
                      <a:round/>
                      <a:headEnd type="none" w="med" len="med"/>
                      <a:tailEnd type="none" w="med" len="med"/>
                    </a:lnT>
                    <a:solidFill>
                      <a:srgbClr val="FFFF66"/>
                    </a:solidFill>
                  </a:tcPr>
                </a:tc>
                <a:tc>
                  <a:txBody>
                    <a:bodyPr/>
                    <a:lstStyle/>
                    <a:p>
                      <a:pPr algn="ctr" fontAlgn="ctr"/>
                      <a:r>
                        <a:rPr lang="ru-RU" sz="1400" b="0" i="0" u="none" strike="noStrike" dirty="0">
                          <a:solidFill>
                            <a:srgbClr val="000000"/>
                          </a:solidFill>
                          <a:latin typeface="Times New Roman"/>
                        </a:rPr>
                        <a:t>35,1</a:t>
                      </a:r>
                    </a:p>
                  </a:txBody>
                  <a:tcPr marL="7620" marR="7620" marT="7620" marB="0" anchor="ctr">
                    <a:lnT w="12700" cap="flat" cmpd="sng" algn="ctr">
                      <a:solidFill>
                        <a:schemeClr val="tx1"/>
                      </a:solidFill>
                      <a:prstDash val="solid"/>
                      <a:round/>
                      <a:headEnd type="none" w="med" len="med"/>
                      <a:tailEnd type="none" w="med" len="med"/>
                    </a:lnT>
                    <a:solidFill>
                      <a:srgbClr val="FFFF66"/>
                    </a:solidFill>
                  </a:tcPr>
                </a:tc>
              </a:tr>
            </a:tbl>
          </a:graphicData>
        </a:graphic>
      </p:graphicFrame>
      <p:sp>
        <p:nvSpPr>
          <p:cNvPr id="5" name="Прямоугольник 4"/>
          <p:cNvSpPr/>
          <p:nvPr/>
        </p:nvSpPr>
        <p:spPr>
          <a:xfrm>
            <a:off x="8289567" y="1428736"/>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pic>
        <p:nvPicPr>
          <p:cNvPr id="6" name="Picture 3" descr="J:\Фото смотр\P9220747.JPG"/>
          <p:cNvPicPr>
            <a:picLocks noChangeAspect="1" noChangeArrowheads="1"/>
          </p:cNvPicPr>
          <p:nvPr/>
        </p:nvPicPr>
        <p:blipFill>
          <a:blip r:embed="rId3" cstate="print"/>
          <a:srcRect/>
          <a:stretch>
            <a:fillRect/>
          </a:stretch>
        </p:blipFill>
        <p:spPr bwMode="auto">
          <a:xfrm>
            <a:off x="857224" y="4500570"/>
            <a:ext cx="2336797" cy="1643074"/>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85720" y="357166"/>
            <a:ext cx="2428892" cy="1145918"/>
          </a:xfrm>
          <a:prstGeom prst="rect">
            <a:avLst/>
          </a:prstGeom>
        </p:spPr>
      </p:pic>
      <p:sp>
        <p:nvSpPr>
          <p:cNvPr id="2" name="Заголовок 1"/>
          <p:cNvSpPr>
            <a:spLocks noGrp="1"/>
          </p:cNvSpPr>
          <p:nvPr>
            <p:ph type="title"/>
          </p:nvPr>
        </p:nvSpPr>
        <p:spPr/>
        <p:txBody>
          <a:bodyPr>
            <a:noAutofit/>
          </a:bodyPr>
          <a:lstStyle/>
          <a:p>
            <a:pPr algn="ctr"/>
            <a:r>
              <a:rPr lang="ru-RU" sz="2000" dirty="0" smtClean="0">
                <a:solidFill>
                  <a:srgbClr val="0070C0"/>
                </a:solidFill>
                <a:effectLst>
                  <a:outerShdw blurRad="38100" dist="38100" dir="2700000" algn="tl">
                    <a:srgbClr val="000000">
                      <a:alpha val="43137"/>
                    </a:srgbClr>
                  </a:outerShdw>
                </a:effectLst>
              </a:rPr>
              <a:t>Расходы  бюджета на реализацию муниципальной программы 14 «Повышение эффективности управления муниципальными финансами в Льговском районе Курской области»</a:t>
            </a:r>
            <a:endParaRPr lang="ru-RU" sz="2000" dirty="0">
              <a:solidFill>
                <a:srgbClr val="0070C0"/>
              </a:solidFill>
            </a:endParaRPr>
          </a:p>
        </p:txBody>
      </p:sp>
      <p:graphicFrame>
        <p:nvGraphicFramePr>
          <p:cNvPr id="5" name="Содержимое 4"/>
          <p:cNvGraphicFramePr>
            <a:graphicFrameLocks noGrp="1"/>
          </p:cNvGraphicFramePr>
          <p:nvPr>
            <p:ph idx="1"/>
          </p:nvPr>
        </p:nvGraphicFramePr>
        <p:xfrm>
          <a:off x="285720" y="1785926"/>
          <a:ext cx="8686800" cy="3071833"/>
        </p:xfrm>
        <a:graphic>
          <a:graphicData uri="http://schemas.openxmlformats.org/drawingml/2006/table">
            <a:tbl>
              <a:tblPr firstRow="1" bandRow="1">
                <a:tableStyleId>{5C22544A-7EE6-4342-B048-85BDC9FD1C3A}</a:tableStyleId>
              </a:tblPr>
              <a:tblGrid>
                <a:gridCol w="1737360"/>
                <a:gridCol w="3406176"/>
                <a:gridCol w="1285884"/>
                <a:gridCol w="1071570"/>
                <a:gridCol w="1185810"/>
              </a:tblGrid>
              <a:tr h="626055">
                <a:tc>
                  <a:txBody>
                    <a:bodyPr/>
                    <a:lstStyle/>
                    <a:p>
                      <a:pPr algn="ctr" fontAlgn="ctr"/>
                      <a:r>
                        <a:rPr lang="ru-RU" sz="1400" b="1" i="0" u="none" strike="noStrike" dirty="0">
                          <a:solidFill>
                            <a:srgbClr val="000000"/>
                          </a:solidFill>
                          <a:latin typeface="Times New Roman"/>
                        </a:rPr>
                        <a:t>Код программы (подпрограммы)</a:t>
                      </a:r>
                    </a:p>
                  </a:txBody>
                  <a:tcPr marL="9525" marR="9525" marT="9525" marB="0" anchor="ctr">
                    <a:solidFill>
                      <a:srgbClr val="FFFF66"/>
                    </a:solidFill>
                  </a:tcPr>
                </a:tc>
                <a:tc>
                  <a:txBody>
                    <a:bodyPr/>
                    <a:lstStyle/>
                    <a:p>
                      <a:pPr algn="ctr" fontAlgn="ctr"/>
                      <a:r>
                        <a:rPr lang="ru-RU" sz="1400" b="1" i="0" u="none" strike="noStrike" dirty="0">
                          <a:solidFill>
                            <a:srgbClr val="000000"/>
                          </a:solidFill>
                          <a:latin typeface="Times New Roman"/>
                        </a:rPr>
                        <a:t>Наименование программы (подпрограммы)</a:t>
                      </a:r>
                    </a:p>
                  </a:txBody>
                  <a:tcPr marL="9525" marR="9525" marT="9525" marB="0" anchor="ctr">
                    <a:solidFill>
                      <a:srgbClr val="FFFF66"/>
                    </a:solidFill>
                  </a:tcPr>
                </a:tc>
                <a:tc>
                  <a:txBody>
                    <a:bodyPr/>
                    <a:lstStyle/>
                    <a:p>
                      <a:pPr algn="ctr" fontAlgn="ctr"/>
                      <a:r>
                        <a:rPr lang="ru-RU" sz="1400" b="1" i="0" u="none" strike="noStrike" dirty="0">
                          <a:solidFill>
                            <a:srgbClr val="000000"/>
                          </a:solidFill>
                          <a:latin typeface="Times New Roman"/>
                        </a:rPr>
                        <a:t>Плановое назначение</a:t>
                      </a:r>
                    </a:p>
                  </a:txBody>
                  <a:tcPr marL="9525" marR="9525" marT="9525" marB="0" anchor="ctr">
                    <a:solidFill>
                      <a:srgbClr val="FFFF66"/>
                    </a:solidFill>
                  </a:tcPr>
                </a:tc>
                <a:tc>
                  <a:txBody>
                    <a:bodyPr/>
                    <a:lstStyle/>
                    <a:p>
                      <a:pPr algn="ctr" fontAlgn="ctr"/>
                      <a:r>
                        <a:rPr lang="ru-RU" sz="1400" b="1" i="0" u="none" strike="noStrike" dirty="0">
                          <a:solidFill>
                            <a:srgbClr val="000000"/>
                          </a:solidFill>
                          <a:latin typeface="Times New Roman"/>
                        </a:rPr>
                        <a:t>Исполнено</a:t>
                      </a:r>
                    </a:p>
                  </a:txBody>
                  <a:tcPr marL="9525" marR="9525" marT="9525" marB="0" anchor="ctr">
                    <a:solidFill>
                      <a:srgbClr val="FFFF66"/>
                    </a:solidFill>
                  </a:tcPr>
                </a:tc>
                <a:tc>
                  <a:txBody>
                    <a:bodyPr/>
                    <a:lstStyle/>
                    <a:p>
                      <a:pPr algn="ctr" fontAlgn="ctr"/>
                      <a:r>
                        <a:rPr lang="ru-RU" sz="1400" b="1" i="0" u="none" strike="noStrike" dirty="0">
                          <a:solidFill>
                            <a:srgbClr val="000000"/>
                          </a:solidFill>
                          <a:latin typeface="Times New Roman"/>
                        </a:rPr>
                        <a:t>% исполнения</a:t>
                      </a:r>
                    </a:p>
                  </a:txBody>
                  <a:tcPr marL="9525" marR="9525" marT="9525" marB="0" anchor="ctr">
                    <a:solidFill>
                      <a:srgbClr val="FFFF66"/>
                    </a:solidFill>
                  </a:tcPr>
                </a:tc>
              </a:tr>
              <a:tr h="809692">
                <a:tc>
                  <a:txBody>
                    <a:bodyPr/>
                    <a:lstStyle/>
                    <a:p>
                      <a:pPr algn="ctr" fontAlgn="ctr"/>
                      <a:r>
                        <a:rPr lang="ru-RU" sz="1600" b="1" i="0" u="none" strike="noStrike">
                          <a:solidFill>
                            <a:srgbClr val="000000"/>
                          </a:solidFill>
                          <a:latin typeface="Times New Roman"/>
                        </a:rPr>
                        <a:t>14</a:t>
                      </a:r>
                    </a:p>
                  </a:txBody>
                  <a:tcPr marL="7620" marR="7620" marT="7620" marB="0" anchor="ctr">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"Повышение эффективности управления муниципальными финансами"</a:t>
                      </a:r>
                    </a:p>
                  </a:txBody>
                  <a:tcPr marL="7620" marR="7620" marT="7620" marB="0" anchor="b">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12 823 934,00</a:t>
                      </a:r>
                    </a:p>
                  </a:txBody>
                  <a:tcPr marL="7620" marR="7620" marT="7620" marB="0" anchor="ctr">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12 094 045,07</a:t>
                      </a:r>
                    </a:p>
                  </a:txBody>
                  <a:tcPr marL="7620" marR="7620" marT="7620" marB="0" anchor="ctr">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1" i="0" u="none" strike="noStrike">
                          <a:solidFill>
                            <a:srgbClr val="000000"/>
                          </a:solidFill>
                          <a:latin typeface="Times New Roman"/>
                        </a:rPr>
                        <a:t>94,3</a:t>
                      </a:r>
                    </a:p>
                  </a:txBody>
                  <a:tcPr marL="7620" marR="7620" marT="7620" marB="0" anchor="ctr">
                    <a:lnB w="12700" cap="flat" cmpd="sng" algn="ctr">
                      <a:solidFill>
                        <a:schemeClr val="tx1"/>
                      </a:solidFill>
                      <a:prstDash val="solid"/>
                      <a:round/>
                      <a:headEnd type="none" w="med" len="med"/>
                      <a:tailEnd type="none" w="med" len="med"/>
                    </a:lnB>
                    <a:solidFill>
                      <a:srgbClr val="FFFFCC"/>
                    </a:solidFill>
                  </a:tcPr>
                </a:tc>
              </a:tr>
              <a:tr h="283817">
                <a:tc>
                  <a:txBody>
                    <a:bodyPr/>
                    <a:lstStyle/>
                    <a:p>
                      <a:pPr algn="ctr" fontAlgn="ctr"/>
                      <a:r>
                        <a:rPr lang="ru-RU" sz="1600" b="1" i="1" u="none" strike="noStrike">
                          <a:solidFill>
                            <a:srgbClr val="000000"/>
                          </a:solidFill>
                          <a:latin typeface="Times New Roman"/>
                        </a:rPr>
                        <a:t> </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1" u="none" strike="noStrike">
                          <a:solidFill>
                            <a:srgbClr val="000000"/>
                          </a:solidFill>
                          <a:latin typeface="Times New Roman"/>
                        </a:rPr>
                        <a:t>из них:</a:t>
                      </a:r>
                    </a:p>
                  </a:txBody>
                  <a:tcPr marL="7620" marR="7620" marT="762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400" b="0" i="1" u="none" strike="noStrike">
                          <a:solidFill>
                            <a:srgbClr val="000000"/>
                          </a:solidFill>
                          <a:latin typeface="Times New Roman"/>
                        </a:rPr>
                        <a:t> </a:t>
                      </a:r>
                    </a:p>
                  </a:txBody>
                  <a:tcPr marL="7620" marR="7620" marT="762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 </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542577">
                <a:tc>
                  <a:txBody>
                    <a:bodyPr/>
                    <a:lstStyle/>
                    <a:p>
                      <a:pPr algn="ctr" fontAlgn="ctr"/>
                      <a:r>
                        <a:rPr lang="ru-RU" sz="1600" b="1" i="0" u="none" strike="noStrike">
                          <a:solidFill>
                            <a:srgbClr val="000000"/>
                          </a:solidFill>
                          <a:latin typeface="Times New Roman"/>
                        </a:rPr>
                        <a:t>14 2</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l" fontAlgn="b"/>
                      <a:r>
                        <a:rPr lang="ru-RU" sz="1600" b="0" i="0" u="none" strike="noStrike">
                          <a:solidFill>
                            <a:srgbClr val="000000"/>
                          </a:solidFill>
                          <a:latin typeface="Times New Roman"/>
                        </a:rPr>
                        <a:t>Подпрограмма  "Эффективная система межбюджетных отношений"</a:t>
                      </a:r>
                    </a:p>
                  </a:txBody>
                  <a:tcPr marL="7620" marR="7620" marT="7620" marB="0" anchor="b">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7 494 135,00</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7 494 135,00</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c>
                  <a:txBody>
                    <a:bodyPr/>
                    <a:lstStyle/>
                    <a:p>
                      <a:pPr algn="ctr" fontAlgn="ctr"/>
                      <a:r>
                        <a:rPr lang="ru-RU" sz="1400" b="0" i="0" u="none" strike="noStrike">
                          <a:solidFill>
                            <a:srgbClr val="000000"/>
                          </a:solidFill>
                          <a:latin typeface="Times New Roman"/>
                        </a:rPr>
                        <a:t>100,0</a:t>
                      </a:r>
                    </a:p>
                  </a:txBody>
                  <a:tcPr marL="7620" marR="7620" marT="762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CC"/>
                    </a:solidFill>
                  </a:tcPr>
                </a:tc>
              </a:tr>
              <a:tr h="809692">
                <a:tc>
                  <a:txBody>
                    <a:bodyPr/>
                    <a:lstStyle/>
                    <a:p>
                      <a:pPr algn="ctr" fontAlgn="ctr"/>
                      <a:r>
                        <a:rPr lang="ru-RU" sz="1600" b="1" i="0" u="none" strike="noStrike">
                          <a:solidFill>
                            <a:srgbClr val="000000"/>
                          </a:solidFill>
                          <a:latin typeface="Times New Roman"/>
                        </a:rPr>
                        <a:t>14 3</a:t>
                      </a:r>
                    </a:p>
                  </a:txBody>
                  <a:tcPr marL="7620" marR="7620" marT="7620" marB="0" anchor="ctr">
                    <a:lnT w="12700" cap="flat" cmpd="sng" algn="ctr">
                      <a:solidFill>
                        <a:schemeClr val="tx1"/>
                      </a:solidFill>
                      <a:prstDash val="solid"/>
                      <a:round/>
                      <a:headEnd type="none" w="med" len="med"/>
                      <a:tailEnd type="none" w="med" len="med"/>
                    </a:lnT>
                    <a:solidFill>
                      <a:srgbClr val="FFFFCC"/>
                    </a:solidFill>
                  </a:tcPr>
                </a:tc>
                <a:tc>
                  <a:txBody>
                    <a:bodyPr/>
                    <a:lstStyle/>
                    <a:p>
                      <a:pPr algn="l" fontAlgn="b"/>
                      <a:r>
                        <a:rPr lang="ru-RU" sz="1600" b="0" i="0" u="none" strike="noStrike">
                          <a:solidFill>
                            <a:srgbClr val="000000"/>
                          </a:solidFill>
                          <a:latin typeface="Times New Roman"/>
                        </a:rPr>
                        <a:t>Подпрограмма "Управление муниципальной программой и обеспечение условий реализации"</a:t>
                      </a:r>
                    </a:p>
                  </a:txBody>
                  <a:tcPr marL="7620" marR="7620" marT="7620" marB="0" anchor="b">
                    <a:lnT w="12700" cap="flat" cmpd="sng" algn="ctr">
                      <a:solidFill>
                        <a:schemeClr val="tx1"/>
                      </a:solidFill>
                      <a:prstDash val="solid"/>
                      <a:round/>
                      <a:headEnd type="none" w="med" len="med"/>
                      <a:tailEnd type="none" w="med" len="med"/>
                    </a:lnT>
                    <a:solidFill>
                      <a:srgbClr val="FFFFCC"/>
                    </a:solidFill>
                  </a:tcPr>
                </a:tc>
                <a:tc>
                  <a:txBody>
                    <a:bodyPr/>
                    <a:lstStyle/>
                    <a:p>
                      <a:pPr algn="ctr" fontAlgn="ctr"/>
                      <a:r>
                        <a:rPr lang="ru-RU" sz="1400" b="0" i="0" u="none" strike="noStrike">
                          <a:solidFill>
                            <a:srgbClr val="000000"/>
                          </a:solidFill>
                          <a:latin typeface="Times New Roman"/>
                        </a:rPr>
                        <a:t>5 329 799,00</a:t>
                      </a:r>
                    </a:p>
                  </a:txBody>
                  <a:tcPr marL="7620" marR="7620" marT="7620" marB="0" anchor="ctr">
                    <a:lnT w="12700" cap="flat" cmpd="sng" algn="ctr">
                      <a:solidFill>
                        <a:schemeClr val="tx1"/>
                      </a:solidFill>
                      <a:prstDash val="solid"/>
                      <a:round/>
                      <a:headEnd type="none" w="med" len="med"/>
                      <a:tailEnd type="none" w="med" len="med"/>
                    </a:lnT>
                    <a:solidFill>
                      <a:srgbClr val="FFFFCC"/>
                    </a:solidFill>
                  </a:tcPr>
                </a:tc>
                <a:tc>
                  <a:txBody>
                    <a:bodyPr/>
                    <a:lstStyle/>
                    <a:p>
                      <a:pPr algn="ctr" fontAlgn="ctr"/>
                      <a:r>
                        <a:rPr lang="ru-RU" sz="1400" b="0" i="0" u="none" strike="noStrike">
                          <a:solidFill>
                            <a:srgbClr val="000000"/>
                          </a:solidFill>
                          <a:latin typeface="Times New Roman"/>
                        </a:rPr>
                        <a:t>4 599 910,07</a:t>
                      </a:r>
                    </a:p>
                  </a:txBody>
                  <a:tcPr marL="7620" marR="7620" marT="7620" marB="0" anchor="ctr">
                    <a:lnT w="12700" cap="flat" cmpd="sng" algn="ctr">
                      <a:solidFill>
                        <a:schemeClr val="tx1"/>
                      </a:solidFill>
                      <a:prstDash val="solid"/>
                      <a:round/>
                      <a:headEnd type="none" w="med" len="med"/>
                      <a:tailEnd type="none" w="med" len="med"/>
                    </a:lnT>
                    <a:solidFill>
                      <a:srgbClr val="FFFFCC"/>
                    </a:solidFill>
                  </a:tcPr>
                </a:tc>
                <a:tc>
                  <a:txBody>
                    <a:bodyPr/>
                    <a:lstStyle/>
                    <a:p>
                      <a:pPr algn="ctr" fontAlgn="ctr"/>
                      <a:r>
                        <a:rPr lang="ru-RU" sz="1400" b="0" i="0" u="none" strike="noStrike" dirty="0">
                          <a:solidFill>
                            <a:srgbClr val="000000"/>
                          </a:solidFill>
                          <a:latin typeface="Times New Roman"/>
                        </a:rPr>
                        <a:t>86,3</a:t>
                      </a:r>
                    </a:p>
                  </a:txBody>
                  <a:tcPr marL="7620" marR="7620" marT="7620" marB="0" anchor="ctr">
                    <a:lnT w="12700" cap="flat" cmpd="sng" algn="ctr">
                      <a:solidFill>
                        <a:schemeClr val="tx1"/>
                      </a:solidFill>
                      <a:prstDash val="solid"/>
                      <a:round/>
                      <a:headEnd type="none" w="med" len="med"/>
                      <a:tailEnd type="none" w="med" len="med"/>
                    </a:lnT>
                    <a:solidFill>
                      <a:srgbClr val="FFFFCC"/>
                    </a:solidFill>
                  </a:tcPr>
                </a:tc>
              </a:tr>
            </a:tbl>
          </a:graphicData>
        </a:graphic>
      </p:graphicFrame>
      <p:sp>
        <p:nvSpPr>
          <p:cNvPr id="6" name="Прямоугольник 5"/>
          <p:cNvSpPr/>
          <p:nvPr/>
        </p:nvSpPr>
        <p:spPr>
          <a:xfrm>
            <a:off x="8289566" y="1428736"/>
            <a:ext cx="606255" cy="261610"/>
          </a:xfrm>
          <a:prstGeom prst="rect">
            <a:avLst/>
          </a:prstGeom>
        </p:spPr>
        <p:txBody>
          <a:bodyPr wrap="non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pic>
        <p:nvPicPr>
          <p:cNvPr id="8" name="Picture 3" descr="F:\Obmen\Безуглова\Инна\бюджет.jpg"/>
          <p:cNvPicPr>
            <a:picLocks noChangeAspect="1" noChangeArrowheads="1"/>
          </p:cNvPicPr>
          <p:nvPr/>
        </p:nvPicPr>
        <p:blipFill>
          <a:blip r:embed="rId3" cstate="print"/>
          <a:srcRect/>
          <a:stretch>
            <a:fillRect/>
          </a:stretch>
        </p:blipFill>
        <p:spPr bwMode="auto">
          <a:xfrm>
            <a:off x="2214546" y="4714884"/>
            <a:ext cx="3571900" cy="194421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2200" dirty="0" smtClean="0">
                <a:solidFill>
                  <a:srgbClr val="0070C0"/>
                </a:solidFill>
                <a:effectLst>
                  <a:outerShdw blurRad="38100" dist="38100" dir="2700000" algn="tl">
                    <a:srgbClr val="000000">
                      <a:alpha val="43137"/>
                    </a:srgbClr>
                  </a:outerShdw>
                </a:effectLst>
                <a:cs typeface="Arial" pitchFamily="34" charset="0"/>
              </a:rPr>
              <a:t>Межбюджетные трансферты </a:t>
            </a:r>
            <a:r>
              <a:rPr lang="ru-RU" sz="2200" i="1" dirty="0" smtClean="0">
                <a:solidFill>
                  <a:srgbClr val="0070C0"/>
                </a:solidFill>
                <a:effectLst>
                  <a:outerShdw blurRad="38100" dist="38100" dir="2700000" algn="tl">
                    <a:srgbClr val="000000">
                      <a:alpha val="43137"/>
                    </a:srgbClr>
                  </a:outerShdw>
                </a:effectLst>
                <a:cs typeface="Arial" pitchFamily="34" charset="0"/>
              </a:rPr>
              <a:t>– </a:t>
            </a:r>
            <a:r>
              <a:rPr lang="ru-RU" sz="2200" dirty="0" smtClean="0">
                <a:solidFill>
                  <a:srgbClr val="0070C0"/>
                </a:solidFill>
                <a:effectLst>
                  <a:outerShdw blurRad="38100" dist="38100" dir="2700000" algn="tl">
                    <a:srgbClr val="000000">
                      <a:alpha val="43137"/>
                    </a:srgbClr>
                  </a:outerShdw>
                </a:effectLst>
                <a:cs typeface="Arial" pitchFamily="34" charset="0"/>
              </a:rPr>
              <a:t>это денежные средства, передаваемые из одного бюджета бюджетной системы Российской Федерации другому</a:t>
            </a:r>
            <a:r>
              <a:rPr lang="ru-RU" dirty="0" smtClean="0">
                <a:solidFill>
                  <a:prstClr val="black"/>
                </a:solidFill>
                <a:effectLst>
                  <a:outerShdw blurRad="38100" dist="38100" dir="2700000" algn="tl">
                    <a:srgbClr val="000000">
                      <a:alpha val="43137"/>
                    </a:srgbClr>
                  </a:outerShdw>
                </a:effectLst>
                <a:cs typeface="Arial" pitchFamily="34" charset="0"/>
              </a:rPr>
              <a:t/>
            </a:r>
            <a:br>
              <a:rPr lang="ru-RU" dirty="0" smtClean="0">
                <a:solidFill>
                  <a:prstClr val="black"/>
                </a:solidFill>
                <a:effectLst>
                  <a:outerShdw blurRad="38100" dist="38100" dir="2700000" algn="tl">
                    <a:srgbClr val="000000">
                      <a:alpha val="43137"/>
                    </a:srgbClr>
                  </a:outerShdw>
                </a:effectLst>
                <a:cs typeface="Arial" pitchFamily="34" charset="0"/>
              </a:rPr>
            </a:br>
            <a:endParaRPr lang="ru-RU" dirty="0"/>
          </a:p>
        </p:txBody>
      </p:sp>
      <p:pic>
        <p:nvPicPr>
          <p:cNvPr id="4" name="Рисунок 2"/>
          <p:cNvPicPr preferRelativeResize="0">
            <a:picLocks noGrp="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4282" y="1142984"/>
            <a:ext cx="8715436" cy="57150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Прямоугольник 4"/>
          <p:cNvSpPr/>
          <p:nvPr/>
        </p:nvSpPr>
        <p:spPr>
          <a:xfrm>
            <a:off x="214282" y="1000108"/>
            <a:ext cx="2580188" cy="2376834"/>
          </a:xfrm>
          <a:prstGeom prst="rect">
            <a:avLst/>
          </a:prstGeom>
          <a:blipFill>
            <a:blip r:embed="rId3" cstate="print">
              <a:extLst/>
            </a:blip>
            <a:stretch>
              <a:fillRect/>
            </a:stretch>
          </a:blip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sz="1600" dirty="0">
              <a:solidFill>
                <a:prstClr val="black"/>
              </a:solidFill>
            </a:endParaRPr>
          </a:p>
        </p:txBody>
      </p:sp>
      <p:sp>
        <p:nvSpPr>
          <p:cNvPr id="6" name="WordArt 5"/>
          <p:cNvSpPr>
            <a:spLocks noChangeArrowheads="1" noChangeShapeType="1" noTextEdit="1"/>
          </p:cNvSpPr>
          <p:nvPr/>
        </p:nvSpPr>
        <p:spPr bwMode="auto">
          <a:xfrm>
            <a:off x="642910" y="2000240"/>
            <a:ext cx="1371627" cy="438888"/>
          </a:xfrm>
          <a:prstGeom prst="rect">
            <a:avLst/>
          </a:prstGeom>
        </p:spPr>
        <p:txBody>
          <a:bodyPr wrap="none" fromWordArt="1">
            <a:prstTxWarp prst="textInflate">
              <a:avLst>
                <a:gd name="adj" fmla="val 18750"/>
              </a:avLst>
            </a:prstTxWarp>
          </a:bodyPr>
          <a:lstStyle/>
          <a:p>
            <a:pPr algn="ctr"/>
            <a:r>
              <a:rPr lang="ru-RU" sz="3600" b="1" kern="10" dirty="0">
                <a:ln w="6600">
                  <a:solidFill>
                    <a:srgbClr val="17375E"/>
                  </a:solidFill>
                  <a:round/>
                  <a:headEnd/>
                  <a:tailEnd/>
                </a:ln>
                <a:solidFill>
                  <a:srgbClr val="6699FF"/>
                </a:solidFill>
                <a:effectLst>
                  <a:outerShdw dist="38100" dir="2700000" algn="tl" rotWithShape="0">
                    <a:srgbClr val="C0504D"/>
                  </a:outerShdw>
                </a:effectLst>
                <a:latin typeface="Times New Roman" panose="02020603050405020304" pitchFamily="18" charset="0"/>
                <a:cs typeface="Times New Roman" panose="02020603050405020304" pitchFamily="18" charset="0"/>
              </a:rPr>
              <a:t>Бюджет</a:t>
            </a:r>
          </a:p>
        </p:txBody>
      </p:sp>
      <p:sp>
        <p:nvSpPr>
          <p:cNvPr id="7" name="Shape 6"/>
          <p:cNvSpPr/>
          <p:nvPr/>
        </p:nvSpPr>
        <p:spPr>
          <a:xfrm rot="2042629">
            <a:off x="2879498" y="343688"/>
            <a:ext cx="3674625" cy="2990118"/>
          </a:xfrm>
          <a:prstGeom prst="swooshArrow">
            <a:avLst>
              <a:gd name="adj1" fmla="val 25000"/>
              <a:gd name="adj2" fmla="val 25000"/>
            </a:avLst>
          </a:prstGeom>
          <a:solidFill>
            <a:srgbClr val="0070C0"/>
          </a:solidFill>
          <a:ln>
            <a:solidFill>
              <a:schemeClr val="bg1"/>
            </a:solidFill>
          </a:ln>
          <a:effectLst/>
          <a:scene3d>
            <a:camera prst="orthographicFront">
              <a:rot lat="0" lon="0" rev="0"/>
            </a:camera>
            <a:lightRig rig="glow" dir="t">
              <a:rot lat="0" lon="0" rev="14100000"/>
            </a:lightRig>
          </a:scene3d>
          <a:sp3d prstMaterial="softEdge">
            <a:bevelT w="127000" prst="artDeco"/>
          </a:sp3d>
        </p:spPr>
        <p:style>
          <a:lnRef idx="3">
            <a:schemeClr val="lt1"/>
          </a:lnRef>
          <a:fillRef idx="1">
            <a:schemeClr val="accent3"/>
          </a:fillRef>
          <a:effectRef idx="1">
            <a:schemeClr val="accent3"/>
          </a:effectRef>
          <a:fontRef idx="minor">
            <a:schemeClr val="lt1"/>
          </a:fontRef>
        </p:style>
      </p:sp>
      <p:pic>
        <p:nvPicPr>
          <p:cNvPr id="8" name="Рисунок 7"/>
          <p:cNvPicPr>
            <a:picLocks noChangeAspect="1"/>
          </p:cNvPicPr>
          <p:nvPr/>
        </p:nvPicPr>
        <p:blipFill rotWithShape="1">
          <a:blip r:embed="rId4" cstate="print"/>
          <a:srcRect l="38300" t="55600" r="41503" b="499"/>
          <a:stretch/>
        </p:blipFill>
        <p:spPr>
          <a:xfrm>
            <a:off x="6357950" y="1571612"/>
            <a:ext cx="2232247" cy="2520280"/>
          </a:xfrm>
          <a:prstGeom prst="rect">
            <a:avLst/>
          </a:prstGeom>
          <a:effectLst>
            <a:reflection blurRad="6350" stA="50000" endA="300" endPos="90000" dir="5400000" sy="-100000" algn="bl" rotWithShape="0"/>
          </a:effectLst>
        </p:spPr>
      </p:pic>
      <p:sp>
        <p:nvSpPr>
          <p:cNvPr id="9" name="AutoShape 31"/>
          <p:cNvSpPr>
            <a:spLocks noChangeArrowheads="1"/>
          </p:cNvSpPr>
          <p:nvPr/>
        </p:nvSpPr>
        <p:spPr bwMode="auto">
          <a:xfrm rot="3129697">
            <a:off x="3486964" y="2823022"/>
            <a:ext cx="3492062" cy="794982"/>
          </a:xfrm>
          <a:prstGeom prst="notchedRightArrow">
            <a:avLst>
              <a:gd name="adj1" fmla="val 50000"/>
              <a:gd name="adj2" fmla="val 153718"/>
            </a:avLst>
          </a:prstGeom>
          <a:solidFill>
            <a:srgbClr val="FF9999"/>
          </a:solidFill>
          <a:ln w="15875">
            <a:solidFill>
              <a:schemeClr val="tx2"/>
            </a:solid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sz="1100">
                <a:solidFill>
                  <a:schemeClr val="tx1"/>
                </a:solidFill>
                <a:latin typeface="Calibri" panose="020F0502020204030204" pitchFamily="34" charset="0"/>
              </a:defRPr>
            </a:lvl1pPr>
            <a:lvl2pPr marL="742950" indent="-285750" eaLnBrk="0" hangingPunct="0">
              <a:defRPr sz="1100">
                <a:solidFill>
                  <a:schemeClr val="tx1"/>
                </a:solidFill>
                <a:latin typeface="Calibri" panose="020F0502020204030204" pitchFamily="34" charset="0"/>
              </a:defRPr>
            </a:lvl2pPr>
            <a:lvl3pPr marL="1143000" indent="-228600" eaLnBrk="0" hangingPunct="0">
              <a:defRPr sz="1100">
                <a:solidFill>
                  <a:schemeClr val="tx1"/>
                </a:solidFill>
                <a:latin typeface="Calibri" panose="020F0502020204030204" pitchFamily="34" charset="0"/>
              </a:defRPr>
            </a:lvl3pPr>
            <a:lvl4pPr marL="1600200" indent="-228600" eaLnBrk="0" hangingPunct="0">
              <a:defRPr sz="1100">
                <a:solidFill>
                  <a:schemeClr val="tx1"/>
                </a:solidFill>
                <a:latin typeface="Calibri" panose="020F0502020204030204" pitchFamily="34" charset="0"/>
              </a:defRPr>
            </a:lvl4pPr>
            <a:lvl5pPr marL="2057400" indent="-228600" eaLnBrk="0" hangingPunct="0">
              <a:defRPr sz="1100">
                <a:solidFill>
                  <a:schemeClr val="tx1"/>
                </a:solidFill>
                <a:latin typeface="Calibri" panose="020F0502020204030204" pitchFamily="34" charset="0"/>
              </a:defRPr>
            </a:lvl5pPr>
            <a:lvl6pPr marL="2514600" indent="-228600" eaLnBrk="0" fontAlgn="base" hangingPunct="0">
              <a:spcBef>
                <a:spcPct val="0"/>
              </a:spcBef>
              <a:spcAft>
                <a:spcPct val="0"/>
              </a:spcAft>
              <a:defRPr sz="1100">
                <a:solidFill>
                  <a:schemeClr val="tx1"/>
                </a:solidFill>
                <a:latin typeface="Calibri" panose="020F0502020204030204" pitchFamily="34" charset="0"/>
              </a:defRPr>
            </a:lvl6pPr>
            <a:lvl7pPr marL="2971800" indent="-228600" eaLnBrk="0" fontAlgn="base" hangingPunct="0">
              <a:spcBef>
                <a:spcPct val="0"/>
              </a:spcBef>
              <a:spcAft>
                <a:spcPct val="0"/>
              </a:spcAft>
              <a:defRPr sz="1100">
                <a:solidFill>
                  <a:schemeClr val="tx1"/>
                </a:solidFill>
                <a:latin typeface="Calibri" panose="020F0502020204030204" pitchFamily="34" charset="0"/>
              </a:defRPr>
            </a:lvl7pPr>
            <a:lvl8pPr marL="3429000" indent="-228600" eaLnBrk="0" fontAlgn="base" hangingPunct="0">
              <a:spcBef>
                <a:spcPct val="0"/>
              </a:spcBef>
              <a:spcAft>
                <a:spcPct val="0"/>
              </a:spcAft>
              <a:defRPr sz="1100">
                <a:solidFill>
                  <a:schemeClr val="tx1"/>
                </a:solidFill>
                <a:latin typeface="Calibri" panose="020F0502020204030204" pitchFamily="34" charset="0"/>
              </a:defRPr>
            </a:lvl8pPr>
            <a:lvl9pPr marL="3886200" indent="-228600" eaLnBrk="0" fontAlgn="base" hangingPunct="0">
              <a:spcBef>
                <a:spcPct val="0"/>
              </a:spcBef>
              <a:spcAft>
                <a:spcPct val="0"/>
              </a:spcAft>
              <a:defRPr sz="1100">
                <a:solidFill>
                  <a:schemeClr val="tx1"/>
                </a:solidFill>
                <a:latin typeface="Calibri" panose="020F0502020204030204" pitchFamily="34" charset="0"/>
              </a:defRPr>
            </a:lvl9pPr>
          </a:lstStyle>
          <a:p>
            <a:pPr eaLnBrk="1" hangingPunct="1">
              <a:defRPr/>
            </a:pPr>
            <a:endParaRPr lang="ru-RU">
              <a:solidFill>
                <a:prstClr val="black"/>
              </a:solidFill>
            </a:endParaRPr>
          </a:p>
        </p:txBody>
      </p:sp>
      <p:sp>
        <p:nvSpPr>
          <p:cNvPr id="10" name="Скругленный прямоугольник 9"/>
          <p:cNvSpPr/>
          <p:nvPr/>
        </p:nvSpPr>
        <p:spPr>
          <a:xfrm>
            <a:off x="5214942" y="4714884"/>
            <a:ext cx="3143272" cy="1769966"/>
          </a:xfrm>
          <a:prstGeom prst="roundRect">
            <a:avLst/>
          </a:prstGeom>
          <a:solidFill>
            <a:schemeClr val="accent5">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0" tIns="0" rIns="0" bIns="0" anchor="ctr"/>
          <a:lstStyle/>
          <a:p>
            <a:pPr algn="ctr" eaLnBrk="1" fontAlgn="auto" hangingPunct="1">
              <a:spcBef>
                <a:spcPts val="0"/>
              </a:spcBef>
              <a:spcAft>
                <a:spcPts val="0"/>
              </a:spcAft>
              <a:defRPr/>
            </a:pPr>
            <a:r>
              <a:rPr lang="ru-RU" sz="1400" b="1" kern="0" dirty="0">
                <a:solidFill>
                  <a:srgbClr val="7030A0"/>
                </a:solidFill>
                <a:effectLst>
                  <a:outerShdw blurRad="38100" dist="38100" dir="2700000" algn="tl">
                    <a:srgbClr val="000000">
                      <a:alpha val="43137"/>
                    </a:srgbClr>
                  </a:outerShdw>
                </a:effectLst>
                <a:latin typeface="+mn-lt"/>
              </a:rPr>
              <a:t>Иные межбюджетные трансферты </a:t>
            </a:r>
            <a:r>
              <a:rPr lang="ru-RU" sz="1400" b="1" kern="0" dirty="0">
                <a:solidFill>
                  <a:srgbClr val="7030A0"/>
                </a:solidFill>
                <a:effectLst>
                  <a:outerShdw blurRad="38100" dist="38100" dir="2700000" algn="tl">
                    <a:srgbClr val="000000">
                      <a:alpha val="43137"/>
                    </a:srgbClr>
                  </a:outerShdw>
                </a:effectLst>
                <a:latin typeface="+mn-lt"/>
                <a:cs typeface="+mn-cs"/>
              </a:rPr>
              <a:t> </a:t>
            </a:r>
            <a:r>
              <a:rPr lang="ru-RU" sz="1400" b="1" i="1" kern="0" dirty="0">
                <a:solidFill>
                  <a:srgbClr val="7030A0"/>
                </a:solidFill>
                <a:effectLst>
                  <a:outerShdw blurRad="38100" dist="38100" dir="2700000" algn="tl">
                    <a:srgbClr val="000000">
                      <a:alpha val="43137"/>
                    </a:srgbClr>
                  </a:outerShdw>
                </a:effectLst>
                <a:latin typeface="+mn-lt"/>
              </a:rPr>
              <a:t> –</a:t>
            </a:r>
            <a:r>
              <a:rPr lang="ru-RU" sz="1400" b="1" kern="0" dirty="0">
                <a:solidFill>
                  <a:srgbClr val="7030A0"/>
                </a:solidFill>
                <a:effectLst>
                  <a:outerShdw blurRad="38100" dist="38100" dir="2700000" algn="tl">
                    <a:srgbClr val="000000">
                      <a:alpha val="43137"/>
                    </a:srgbClr>
                  </a:outerShdw>
                </a:effectLst>
                <a:latin typeface="+mn-lt"/>
                <a:cs typeface="+mn-cs"/>
              </a:rPr>
              <a:t> </a:t>
            </a:r>
          </a:p>
          <a:p>
            <a:pPr algn="ctr" eaLnBrk="1" fontAlgn="auto" hangingPunct="1">
              <a:spcBef>
                <a:spcPts val="0"/>
              </a:spcBef>
              <a:spcAft>
                <a:spcPts val="0"/>
              </a:spcAft>
              <a:defRPr/>
            </a:pPr>
            <a:r>
              <a:rPr lang="ru-RU" sz="1400" b="1" dirty="0">
                <a:solidFill>
                  <a:srgbClr val="7030A0"/>
                </a:solidFill>
                <a:latin typeface="+mn-lt"/>
              </a:rPr>
              <a:t>предоставляются в случаях и порядке, предусмотренных законами и иными нормативными правовыми актами</a:t>
            </a:r>
            <a:endParaRPr lang="ru-RU" sz="1400" b="1" i="1" kern="0" dirty="0">
              <a:solidFill>
                <a:srgbClr val="7030A0"/>
              </a:solidFill>
              <a:effectLst>
                <a:outerShdw blurRad="38100" dist="38100" dir="2700000" algn="tl">
                  <a:srgbClr val="000000">
                    <a:alpha val="43137"/>
                  </a:srgbClr>
                </a:outerShdw>
              </a:effectLst>
              <a:latin typeface="+mn-lt"/>
            </a:endParaRPr>
          </a:p>
        </p:txBody>
      </p:sp>
      <p:sp>
        <p:nvSpPr>
          <p:cNvPr id="11" name="AutoShape 31"/>
          <p:cNvSpPr>
            <a:spLocks noChangeArrowheads="1"/>
          </p:cNvSpPr>
          <p:nvPr/>
        </p:nvSpPr>
        <p:spPr bwMode="auto">
          <a:xfrm rot="6977214">
            <a:off x="1701858" y="2830510"/>
            <a:ext cx="3003029" cy="826430"/>
          </a:xfrm>
          <a:prstGeom prst="notchedRightArrow">
            <a:avLst>
              <a:gd name="adj1" fmla="val 50000"/>
              <a:gd name="adj2" fmla="val 76312"/>
            </a:avLst>
          </a:prstGeom>
          <a:solidFill>
            <a:srgbClr val="FF9999"/>
          </a:solidFill>
          <a:ln w="15875">
            <a:solidFill>
              <a:schemeClr val="tx2"/>
            </a:solidFill>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sz="1100">
                <a:solidFill>
                  <a:schemeClr val="tx1"/>
                </a:solidFill>
                <a:latin typeface="Calibri" panose="020F0502020204030204" pitchFamily="34" charset="0"/>
              </a:defRPr>
            </a:lvl1pPr>
            <a:lvl2pPr marL="742950" indent="-285750" eaLnBrk="0" hangingPunct="0">
              <a:defRPr sz="1100">
                <a:solidFill>
                  <a:schemeClr val="tx1"/>
                </a:solidFill>
                <a:latin typeface="Calibri" panose="020F0502020204030204" pitchFamily="34" charset="0"/>
              </a:defRPr>
            </a:lvl2pPr>
            <a:lvl3pPr marL="1143000" indent="-228600" eaLnBrk="0" hangingPunct="0">
              <a:defRPr sz="1100">
                <a:solidFill>
                  <a:schemeClr val="tx1"/>
                </a:solidFill>
                <a:latin typeface="Calibri" panose="020F0502020204030204" pitchFamily="34" charset="0"/>
              </a:defRPr>
            </a:lvl3pPr>
            <a:lvl4pPr marL="1600200" indent="-228600" eaLnBrk="0" hangingPunct="0">
              <a:defRPr sz="1100">
                <a:solidFill>
                  <a:schemeClr val="tx1"/>
                </a:solidFill>
                <a:latin typeface="Calibri" panose="020F0502020204030204" pitchFamily="34" charset="0"/>
              </a:defRPr>
            </a:lvl4pPr>
            <a:lvl5pPr marL="2057400" indent="-228600" eaLnBrk="0" hangingPunct="0">
              <a:defRPr sz="1100">
                <a:solidFill>
                  <a:schemeClr val="tx1"/>
                </a:solidFill>
                <a:latin typeface="Calibri" panose="020F0502020204030204" pitchFamily="34" charset="0"/>
              </a:defRPr>
            </a:lvl5pPr>
            <a:lvl6pPr marL="2514600" indent="-228600" eaLnBrk="0" fontAlgn="base" hangingPunct="0">
              <a:spcBef>
                <a:spcPct val="0"/>
              </a:spcBef>
              <a:spcAft>
                <a:spcPct val="0"/>
              </a:spcAft>
              <a:defRPr sz="1100">
                <a:solidFill>
                  <a:schemeClr val="tx1"/>
                </a:solidFill>
                <a:latin typeface="Calibri" panose="020F0502020204030204" pitchFamily="34" charset="0"/>
              </a:defRPr>
            </a:lvl6pPr>
            <a:lvl7pPr marL="2971800" indent="-228600" eaLnBrk="0" fontAlgn="base" hangingPunct="0">
              <a:spcBef>
                <a:spcPct val="0"/>
              </a:spcBef>
              <a:spcAft>
                <a:spcPct val="0"/>
              </a:spcAft>
              <a:defRPr sz="1100">
                <a:solidFill>
                  <a:schemeClr val="tx1"/>
                </a:solidFill>
                <a:latin typeface="Calibri" panose="020F0502020204030204" pitchFamily="34" charset="0"/>
              </a:defRPr>
            </a:lvl7pPr>
            <a:lvl8pPr marL="3429000" indent="-228600" eaLnBrk="0" fontAlgn="base" hangingPunct="0">
              <a:spcBef>
                <a:spcPct val="0"/>
              </a:spcBef>
              <a:spcAft>
                <a:spcPct val="0"/>
              </a:spcAft>
              <a:defRPr sz="1100">
                <a:solidFill>
                  <a:schemeClr val="tx1"/>
                </a:solidFill>
                <a:latin typeface="Calibri" panose="020F0502020204030204" pitchFamily="34" charset="0"/>
              </a:defRPr>
            </a:lvl8pPr>
            <a:lvl9pPr marL="3886200" indent="-228600" eaLnBrk="0" fontAlgn="base" hangingPunct="0">
              <a:spcBef>
                <a:spcPct val="0"/>
              </a:spcBef>
              <a:spcAft>
                <a:spcPct val="0"/>
              </a:spcAft>
              <a:defRPr sz="1100">
                <a:solidFill>
                  <a:schemeClr val="tx1"/>
                </a:solidFill>
                <a:latin typeface="Calibri" panose="020F0502020204030204" pitchFamily="34" charset="0"/>
              </a:defRPr>
            </a:lvl9pPr>
          </a:lstStyle>
          <a:p>
            <a:pPr eaLnBrk="1" hangingPunct="1">
              <a:defRPr/>
            </a:pPr>
            <a:endParaRPr lang="ru-RU">
              <a:solidFill>
                <a:prstClr val="black"/>
              </a:solidFill>
            </a:endParaRPr>
          </a:p>
        </p:txBody>
      </p:sp>
      <p:sp>
        <p:nvSpPr>
          <p:cNvPr id="13" name="Скругленный прямоугольник 12"/>
          <p:cNvSpPr/>
          <p:nvPr/>
        </p:nvSpPr>
        <p:spPr>
          <a:xfrm>
            <a:off x="571472" y="4786322"/>
            <a:ext cx="3112280" cy="1643074"/>
          </a:xfrm>
          <a:prstGeom prst="roundRect">
            <a:avLst/>
          </a:prstGeom>
          <a:solidFill>
            <a:schemeClr val="accent5">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eaLnBrk="1" fontAlgn="auto" hangingPunct="1">
              <a:lnSpc>
                <a:spcPts val="1680"/>
              </a:lnSpc>
              <a:spcBef>
                <a:spcPts val="0"/>
              </a:spcBef>
              <a:spcAft>
                <a:spcPts val="0"/>
              </a:spcAft>
              <a:defRPr/>
            </a:pPr>
            <a:endParaRPr lang="ru-RU" sz="1600" b="1" kern="0" dirty="0">
              <a:solidFill>
                <a:prstClr val="black"/>
              </a:solidFill>
              <a:effectLst>
                <a:outerShdw blurRad="38100" dist="38100" dir="2700000" algn="tl">
                  <a:srgbClr val="000000">
                    <a:alpha val="43137"/>
                  </a:srgbClr>
                </a:outerShdw>
              </a:effectLst>
              <a:latin typeface="+mn-lt"/>
            </a:endParaRPr>
          </a:p>
          <a:p>
            <a:pPr algn="ctr" eaLnBrk="1" fontAlgn="auto" hangingPunct="1">
              <a:lnSpc>
                <a:spcPts val="1680"/>
              </a:lnSpc>
              <a:spcBef>
                <a:spcPts val="0"/>
              </a:spcBef>
              <a:spcAft>
                <a:spcPts val="0"/>
              </a:spcAft>
              <a:defRPr/>
            </a:pPr>
            <a:r>
              <a:rPr lang="ru-RU" sz="1400" b="1" kern="0" dirty="0">
                <a:solidFill>
                  <a:srgbClr val="7030A0"/>
                </a:solidFill>
                <a:effectLst>
                  <a:outerShdw blurRad="38100" dist="38100" dir="2700000" algn="tl">
                    <a:srgbClr val="000000">
                      <a:alpha val="43137"/>
                    </a:srgbClr>
                  </a:outerShdw>
                </a:effectLst>
                <a:latin typeface="+mn-lt"/>
              </a:rPr>
              <a:t>Дотации </a:t>
            </a:r>
            <a:r>
              <a:rPr lang="ru-RU" sz="1400" b="1" i="1" kern="0" dirty="0">
                <a:solidFill>
                  <a:srgbClr val="7030A0"/>
                </a:solidFill>
                <a:effectLst>
                  <a:outerShdw blurRad="38100" dist="38100" dir="2700000" algn="tl">
                    <a:srgbClr val="000000">
                      <a:alpha val="43137"/>
                    </a:srgbClr>
                  </a:outerShdw>
                </a:effectLst>
                <a:latin typeface="+mn-lt"/>
              </a:rPr>
              <a:t>–</a:t>
            </a:r>
          </a:p>
          <a:p>
            <a:pPr algn="ctr" eaLnBrk="1" fontAlgn="auto" hangingPunct="1">
              <a:lnSpc>
                <a:spcPts val="1680"/>
              </a:lnSpc>
              <a:spcBef>
                <a:spcPts val="0"/>
              </a:spcBef>
              <a:spcAft>
                <a:spcPts val="0"/>
              </a:spcAft>
              <a:defRPr/>
            </a:pPr>
            <a:r>
              <a:rPr lang="ru-RU" sz="1400" b="1" dirty="0">
                <a:solidFill>
                  <a:srgbClr val="7030A0"/>
                </a:solidFill>
                <a:latin typeface="+mn-lt"/>
              </a:rPr>
              <a:t>предоставляются на безвозмездной и безвозвратной основе без установления направлений и условий их использования</a:t>
            </a:r>
          </a:p>
          <a:p>
            <a:pPr algn="ctr" eaLnBrk="1" fontAlgn="auto" hangingPunct="1">
              <a:spcBef>
                <a:spcPts val="0"/>
              </a:spcBef>
              <a:spcAft>
                <a:spcPts val="0"/>
              </a:spcAft>
              <a:defRPr/>
            </a:pPr>
            <a:endParaRPr lang="ru-RU" sz="1400" kern="0" dirty="0">
              <a:solidFill>
                <a:srgbClr val="7030A0"/>
              </a:solidFill>
              <a:latin typeface="+mn-lt"/>
              <a:cs typeface="+mn-c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2400" b="1" dirty="0" smtClean="0">
                <a:solidFill>
                  <a:srgbClr val="003366"/>
                </a:solidFill>
                <a:effectLst>
                  <a:outerShdw blurRad="38100" dist="38100" dir="2700000" algn="tl">
                    <a:srgbClr val="C0C0C0"/>
                  </a:outerShdw>
                </a:effectLst>
                <a:latin typeface="Times New Roman" pitchFamily="18" charset="0"/>
              </a:rPr>
              <a:t>Оказание финансовой помощи в виде </a:t>
            </a:r>
            <a:br>
              <a:rPr lang="ru-RU" sz="2400" b="1" dirty="0" smtClean="0">
                <a:solidFill>
                  <a:srgbClr val="003366"/>
                </a:solidFill>
                <a:effectLst>
                  <a:outerShdw blurRad="38100" dist="38100" dir="2700000" algn="tl">
                    <a:srgbClr val="C0C0C0"/>
                  </a:outerShdw>
                </a:effectLst>
                <a:latin typeface="Times New Roman" pitchFamily="18" charset="0"/>
              </a:rPr>
            </a:br>
            <a:r>
              <a:rPr lang="ru-RU" sz="2400" b="1" dirty="0" smtClean="0">
                <a:solidFill>
                  <a:srgbClr val="003366"/>
                </a:solidFill>
                <a:effectLst>
                  <a:outerShdw blurRad="38100" dist="38100" dir="2700000" algn="tl">
                    <a:srgbClr val="C0C0C0"/>
                  </a:outerShdw>
                </a:effectLst>
                <a:latin typeface="Times New Roman" pitchFamily="18" charset="0"/>
              </a:rPr>
              <a:t>межбюджетных трансфертов в 2025 году</a:t>
            </a:r>
            <a:endParaRPr lang="ru-RU" sz="2400" dirty="0"/>
          </a:p>
        </p:txBody>
      </p:sp>
      <p:graphicFrame>
        <p:nvGraphicFramePr>
          <p:cNvPr id="4" name="Содержимое 3"/>
          <p:cNvGraphicFramePr>
            <a:graphicFrameLocks noGrp="1"/>
          </p:cNvGraphicFramePr>
          <p:nvPr>
            <p:ph idx="1"/>
          </p:nvPr>
        </p:nvGraphicFramePr>
        <p:xfrm>
          <a:off x="304800" y="1545593"/>
          <a:ext cx="5767398" cy="2245355"/>
        </p:xfrm>
        <a:graphic>
          <a:graphicData uri="http://schemas.openxmlformats.org/drawingml/2006/table">
            <a:tbl>
              <a:tblPr firstRow="1" bandRow="1">
                <a:tableStyleId>{5C22544A-7EE6-4342-B048-85BDC9FD1C3A}</a:tableStyleId>
              </a:tblPr>
              <a:tblGrid>
                <a:gridCol w="4294443"/>
                <a:gridCol w="1472955"/>
              </a:tblGrid>
              <a:tr h="609826">
                <a:tc>
                  <a:txBody>
                    <a:bodyPr/>
                    <a:lstStyle/>
                    <a:p>
                      <a:pPr algn="ctr" rtl="0" fontAlgn="ctr"/>
                      <a:r>
                        <a:rPr lang="ru-RU" sz="1500" b="1" i="0" u="none" strike="noStrike" dirty="0">
                          <a:solidFill>
                            <a:srgbClr val="000000"/>
                          </a:solidFill>
                          <a:latin typeface="Times New Roman"/>
                        </a:rPr>
                        <a:t>Показатель</a:t>
                      </a:r>
                    </a:p>
                  </a:txBody>
                  <a:tcPr marL="7620" marR="7620" marT="7620" marB="0" anchor="ctr"/>
                </a:tc>
                <a:tc>
                  <a:txBody>
                    <a:bodyPr/>
                    <a:lstStyle/>
                    <a:p>
                      <a:pPr algn="ctr" rtl="0" fontAlgn="ctr"/>
                      <a:r>
                        <a:rPr lang="ru-RU" sz="1500" b="1" i="0" u="none" strike="noStrike">
                          <a:solidFill>
                            <a:srgbClr val="000000"/>
                          </a:solidFill>
                          <a:latin typeface="Times New Roman"/>
                        </a:rPr>
                        <a:t>Сумма, тыс.рублей</a:t>
                      </a:r>
                    </a:p>
                  </a:txBody>
                  <a:tcPr marL="7620" marR="7620" marT="7620" marB="0" anchor="ctr"/>
                </a:tc>
              </a:tr>
              <a:tr h="273449">
                <a:tc>
                  <a:txBody>
                    <a:bodyPr/>
                    <a:lstStyle/>
                    <a:p>
                      <a:pPr algn="l" rtl="0" fontAlgn="t"/>
                      <a:r>
                        <a:rPr lang="ru-RU" sz="1400" b="1" i="0" u="none" strike="noStrike" dirty="0">
                          <a:solidFill>
                            <a:srgbClr val="000000"/>
                          </a:solidFill>
                          <a:latin typeface="Times New Roman"/>
                        </a:rPr>
                        <a:t>Всего, </a:t>
                      </a:r>
                      <a:r>
                        <a:rPr lang="ru-RU" sz="1400" b="1" i="1" u="none" strike="noStrike" dirty="0">
                          <a:solidFill>
                            <a:srgbClr val="000000"/>
                          </a:solidFill>
                          <a:latin typeface="Times New Roman"/>
                        </a:rPr>
                        <a:t>из</a:t>
                      </a:r>
                      <a:r>
                        <a:rPr lang="ru-RU" sz="1400" b="1" i="0" u="none" strike="noStrike" dirty="0">
                          <a:solidFill>
                            <a:srgbClr val="000000"/>
                          </a:solidFill>
                          <a:latin typeface="Times New Roman"/>
                        </a:rPr>
                        <a:t> </a:t>
                      </a:r>
                      <a:r>
                        <a:rPr lang="ru-RU" sz="1400" b="1" i="1" u="none" strike="noStrike" dirty="0">
                          <a:solidFill>
                            <a:srgbClr val="000000"/>
                          </a:solidFill>
                          <a:latin typeface="Times New Roman"/>
                        </a:rPr>
                        <a:t>них</a:t>
                      </a:r>
                      <a:r>
                        <a:rPr lang="ru-RU" sz="1400" b="1" i="0" u="none" strike="noStrike" dirty="0">
                          <a:solidFill>
                            <a:srgbClr val="000000"/>
                          </a:solidFill>
                          <a:latin typeface="Times New Roman"/>
                        </a:rPr>
                        <a:t>:</a:t>
                      </a:r>
                    </a:p>
                  </a:txBody>
                  <a:tcPr marL="7620" marR="7620" marT="7620" marB="0"/>
                </a:tc>
                <a:tc>
                  <a:txBody>
                    <a:bodyPr/>
                    <a:lstStyle/>
                    <a:p>
                      <a:pPr algn="ctr" rtl="0" fontAlgn="ctr"/>
                      <a:r>
                        <a:rPr lang="ru-RU" sz="1400" b="1" i="0" u="none" strike="noStrike">
                          <a:solidFill>
                            <a:srgbClr val="000000"/>
                          </a:solidFill>
                          <a:latin typeface="Times New Roman"/>
                        </a:rPr>
                        <a:t>6 812 168,00</a:t>
                      </a:r>
                    </a:p>
                  </a:txBody>
                  <a:tcPr marL="7620" marR="7620" marT="7620" marB="0" anchor="ctr"/>
                </a:tc>
              </a:tr>
              <a:tr h="214314">
                <a:tc>
                  <a:txBody>
                    <a:bodyPr/>
                    <a:lstStyle/>
                    <a:p>
                      <a:pPr algn="l" rtl="0" fontAlgn="t"/>
                      <a:r>
                        <a:rPr lang="ru-RU" sz="1400" b="1" i="1" u="none" strike="noStrike">
                          <a:solidFill>
                            <a:srgbClr val="000000"/>
                          </a:solidFill>
                          <a:latin typeface="Times New Roman"/>
                        </a:rPr>
                        <a:t>Финансовая помощь местным бюджетам – всего,</a:t>
                      </a:r>
                    </a:p>
                  </a:txBody>
                  <a:tcPr marL="7620" marR="7620" marT="7620" marB="0"/>
                </a:tc>
                <a:tc rowSpan="2">
                  <a:txBody>
                    <a:bodyPr/>
                    <a:lstStyle/>
                    <a:p>
                      <a:pPr algn="ctr" fontAlgn="ctr"/>
                      <a:r>
                        <a:rPr lang="ru-RU" sz="1400" b="1" i="1" u="none" strike="noStrike">
                          <a:solidFill>
                            <a:srgbClr val="000000"/>
                          </a:solidFill>
                          <a:latin typeface="Times New Roman"/>
                        </a:rPr>
                        <a:t>6 812 168,00</a:t>
                      </a:r>
                    </a:p>
                  </a:txBody>
                  <a:tcPr marL="7620" marR="7620" marT="7620" marB="0" anchor="ctr"/>
                </a:tc>
              </a:tr>
              <a:tr h="207648">
                <a:tc>
                  <a:txBody>
                    <a:bodyPr/>
                    <a:lstStyle/>
                    <a:p>
                      <a:pPr algn="l" rtl="0" fontAlgn="t"/>
                      <a:r>
                        <a:rPr lang="ru-RU" sz="1400" b="1" i="1" u="none" strike="noStrike">
                          <a:solidFill>
                            <a:srgbClr val="000000"/>
                          </a:solidFill>
                          <a:latin typeface="Times New Roman"/>
                        </a:rPr>
                        <a:t>в том числе:</a:t>
                      </a:r>
                    </a:p>
                  </a:txBody>
                  <a:tcPr marL="7620" marR="7620" marT="7620" marB="0"/>
                </a:tc>
                <a:tc vMerge="1">
                  <a:txBody>
                    <a:bodyPr/>
                    <a:lstStyle/>
                    <a:p>
                      <a:endParaRPr lang="ru-RU"/>
                    </a:p>
                  </a:txBody>
                  <a:tcPr/>
                </a:tc>
              </a:tr>
              <a:tr h="272420">
                <a:tc>
                  <a:txBody>
                    <a:bodyPr/>
                    <a:lstStyle/>
                    <a:p>
                      <a:pPr algn="l" rtl="0" fontAlgn="t"/>
                      <a:r>
                        <a:rPr lang="ru-RU" sz="1400" b="0" i="0" u="none" strike="noStrike" dirty="0">
                          <a:solidFill>
                            <a:srgbClr val="000000"/>
                          </a:solidFill>
                          <a:latin typeface="Times New Roman"/>
                        </a:rPr>
                        <a:t>Дотации</a:t>
                      </a:r>
                    </a:p>
                  </a:txBody>
                  <a:tcPr marL="7620" marR="7620" marT="7620" marB="0"/>
                </a:tc>
                <a:tc>
                  <a:txBody>
                    <a:bodyPr/>
                    <a:lstStyle/>
                    <a:p>
                      <a:pPr algn="ctr" rtl="0" fontAlgn="ctr"/>
                      <a:r>
                        <a:rPr lang="ru-RU" sz="1400" b="0" i="0" u="none" strike="noStrike">
                          <a:solidFill>
                            <a:srgbClr val="000000"/>
                          </a:solidFill>
                          <a:latin typeface="Times New Roman"/>
                        </a:rPr>
                        <a:t>7 494 135,00</a:t>
                      </a:r>
                    </a:p>
                  </a:txBody>
                  <a:tcPr marL="7620" marR="7620" marT="7620" marB="0" anchor="ctr"/>
                </a:tc>
              </a:tr>
              <a:tr h="358641">
                <a:tc>
                  <a:txBody>
                    <a:bodyPr/>
                    <a:lstStyle/>
                    <a:p>
                      <a:pPr algn="l" fontAlgn="b"/>
                      <a:r>
                        <a:rPr lang="ru-RU" sz="1400" b="0" i="0" u="none" strike="noStrike" dirty="0">
                          <a:solidFill>
                            <a:srgbClr val="000000"/>
                          </a:solidFill>
                          <a:latin typeface="Times New Roman"/>
                        </a:rPr>
                        <a:t>Иные межбюджетные трансферты на содержание работника, осуществляющего выполнение переданных полномочий</a:t>
                      </a:r>
                    </a:p>
                  </a:txBody>
                  <a:tcPr marL="7620" marR="7620" marT="7620" marB="0" anchor="b"/>
                </a:tc>
                <a:tc>
                  <a:txBody>
                    <a:bodyPr/>
                    <a:lstStyle/>
                    <a:p>
                      <a:pPr algn="ctr" fontAlgn="ctr"/>
                      <a:r>
                        <a:rPr lang="ru-RU" sz="1400" b="0" i="0" u="none" strike="noStrike" dirty="0">
                          <a:solidFill>
                            <a:srgbClr val="000000"/>
                          </a:solidFill>
                          <a:latin typeface="Times New Roman"/>
                        </a:rPr>
                        <a:t>151 477,00</a:t>
                      </a:r>
                    </a:p>
                  </a:txBody>
                  <a:tcPr marL="7620" marR="7620" marT="7620" marB="0" anchor="ctr"/>
                </a:tc>
              </a:tr>
            </a:tbl>
          </a:graphicData>
        </a:graphic>
      </p:graphicFrame>
      <p:grpSp>
        <p:nvGrpSpPr>
          <p:cNvPr id="5" name="Group 213"/>
          <p:cNvGrpSpPr>
            <a:grpSpLocks/>
          </p:cNvGrpSpPr>
          <p:nvPr/>
        </p:nvGrpSpPr>
        <p:grpSpPr bwMode="auto">
          <a:xfrm>
            <a:off x="3571403" y="4215571"/>
            <a:ext cx="5061811" cy="2183747"/>
            <a:chOff x="2256" y="4005"/>
            <a:chExt cx="2223" cy="726"/>
          </a:xfrm>
        </p:grpSpPr>
        <p:sp>
          <p:nvSpPr>
            <p:cNvPr id="7" name="Oval 200"/>
            <p:cNvSpPr>
              <a:spLocks noChangeAspect="1" noChangeArrowheads="1"/>
            </p:cNvSpPr>
            <p:nvPr/>
          </p:nvSpPr>
          <p:spPr bwMode="auto">
            <a:xfrm>
              <a:off x="3637" y="4100"/>
              <a:ext cx="842" cy="631"/>
            </a:xfrm>
            <a:prstGeom prst="ellipse">
              <a:avLst/>
            </a:prstGeom>
            <a:gradFill rotWithShape="1">
              <a:gsLst>
                <a:gs pos="0">
                  <a:srgbClr val="00FF00"/>
                </a:gs>
                <a:gs pos="50000">
                  <a:srgbClr val="90FF90"/>
                </a:gs>
                <a:gs pos="100000">
                  <a:srgbClr val="00FF00"/>
                </a:gs>
              </a:gsLst>
              <a:lin ang="18900000" scaled="1"/>
            </a:gradFill>
            <a:ln w="9525">
              <a:solidFill>
                <a:srgbClr val="000000"/>
              </a:solidFill>
              <a:round/>
              <a:headEnd/>
              <a:tailEnd/>
            </a:ln>
          </p:spPr>
          <p:txBody>
            <a:bodyPr lIns="36000" tIns="54132" rIns="36000" bIns="54132" anchor="ctr" anchorCtr="1"/>
            <a:lstStyle/>
            <a:p>
              <a:pPr algn="ctr" defTabSz="935038">
                <a:defRPr/>
              </a:pPr>
              <a:r>
                <a:rPr lang="ru-RU" sz="1200" dirty="0" smtClean="0">
                  <a:solidFill>
                    <a:srgbClr val="000000"/>
                  </a:solidFill>
                </a:rPr>
                <a:t>Бюджеты сельских поселений</a:t>
              </a:r>
              <a:endParaRPr lang="ru-RU" sz="1200" dirty="0"/>
            </a:p>
          </p:txBody>
        </p:sp>
        <p:sp>
          <p:nvSpPr>
            <p:cNvPr id="12" name="Oval 205"/>
            <p:cNvSpPr>
              <a:spLocks noChangeAspect="1" noChangeArrowheads="1"/>
            </p:cNvSpPr>
            <p:nvPr/>
          </p:nvSpPr>
          <p:spPr bwMode="auto">
            <a:xfrm>
              <a:off x="2256" y="4005"/>
              <a:ext cx="1015" cy="647"/>
            </a:xfrm>
            <a:prstGeom prst="ellipse">
              <a:avLst/>
            </a:prstGeom>
            <a:gradFill rotWithShape="1">
              <a:gsLst>
                <a:gs pos="0">
                  <a:srgbClr val="CC99FF"/>
                </a:gs>
                <a:gs pos="50000">
                  <a:srgbClr val="FFCCFF"/>
                </a:gs>
                <a:gs pos="100000">
                  <a:srgbClr val="CC99FF"/>
                </a:gs>
              </a:gsLst>
              <a:lin ang="18900000" scaled="1"/>
            </a:gradFill>
            <a:ln w="9525">
              <a:solidFill>
                <a:srgbClr val="000000"/>
              </a:solidFill>
              <a:round/>
              <a:headEnd/>
              <a:tailEnd/>
            </a:ln>
          </p:spPr>
          <p:txBody>
            <a:bodyPr lIns="108265" tIns="54132" rIns="108265" bIns="54132" anchor="ctr" anchorCtr="1"/>
            <a:lstStyle/>
            <a:p>
              <a:pPr algn="ctr" defTabSz="935038"/>
              <a:r>
                <a:rPr lang="ru-RU" sz="1200" u="sng" dirty="0">
                  <a:solidFill>
                    <a:srgbClr val="000000"/>
                  </a:solidFill>
                </a:rPr>
                <a:t>Бюджет</a:t>
              </a:r>
            </a:p>
            <a:p>
              <a:pPr algn="ctr" defTabSz="935038"/>
              <a:r>
                <a:rPr lang="ru-RU" sz="1200" u="sng" dirty="0" smtClean="0">
                  <a:solidFill>
                    <a:srgbClr val="000000"/>
                  </a:solidFill>
                </a:rPr>
                <a:t>муниципального района</a:t>
              </a:r>
              <a:endParaRPr lang="ru-RU" sz="1200" u="sng" dirty="0"/>
            </a:p>
          </p:txBody>
        </p:sp>
      </p:grpSp>
      <p:pic>
        <p:nvPicPr>
          <p:cNvPr id="14" name="Рисунок 15" descr="1untitled(33).jpg"/>
          <p:cNvPicPr>
            <a:picLocks noChangeAspect="1"/>
          </p:cNvPicPr>
          <p:nvPr/>
        </p:nvPicPr>
        <p:blipFill>
          <a:blip r:embed="rId2" cstate="print"/>
          <a:srcRect/>
          <a:stretch>
            <a:fillRect/>
          </a:stretch>
        </p:blipFill>
        <p:spPr bwMode="auto">
          <a:xfrm>
            <a:off x="6357950" y="1571612"/>
            <a:ext cx="2160240" cy="2088232"/>
          </a:xfrm>
          <a:prstGeom prst="rect">
            <a:avLst/>
          </a:prstGeom>
          <a:noFill/>
          <a:ln w="9525">
            <a:noFill/>
            <a:miter lim="800000"/>
            <a:headEnd/>
            <a:tailEnd/>
          </a:ln>
        </p:spPr>
      </p:pic>
      <p:sp>
        <p:nvSpPr>
          <p:cNvPr id="9" name="AutoShape 43"/>
          <p:cNvSpPr>
            <a:spLocks noChangeAspect="1" noChangeArrowheads="1"/>
          </p:cNvSpPr>
          <p:nvPr/>
        </p:nvSpPr>
        <p:spPr bwMode="auto">
          <a:xfrm rot="1218298">
            <a:off x="5203791" y="3774435"/>
            <a:ext cx="2971858" cy="879640"/>
          </a:xfrm>
          <a:prstGeom prst="curvedDownArrow">
            <a:avLst>
              <a:gd name="adj1" fmla="val 31595"/>
              <a:gd name="adj2" fmla="val 84416"/>
              <a:gd name="adj3" fmla="val 33333"/>
            </a:avLst>
          </a:prstGeom>
          <a:solidFill>
            <a:srgbClr val="99CCFF">
              <a:alpha val="65097"/>
            </a:srgbClr>
          </a:solidFill>
          <a:ln w="9525">
            <a:solidFill>
              <a:srgbClr val="000000"/>
            </a:solidFill>
            <a:miter lim="800000"/>
            <a:headEnd/>
            <a:tailEnd/>
          </a:ln>
        </p:spPr>
        <p:txBody>
          <a:bodyPr lIns="91359" tIns="45678" rIns="91359" bIns="45678"/>
          <a:lstStyle/>
          <a:p>
            <a:pPr algn="ctr" defTabSz="912813" eaLnBrk="1" hangingPunct="1"/>
            <a:endParaRPr lang="ru-RU" altLang="ru-RU"/>
          </a:p>
        </p:txBody>
      </p:sp>
      <p:pic>
        <p:nvPicPr>
          <p:cNvPr id="10" name="Рисунок 9" descr="Помощь-малому-бизнесу.jpg"/>
          <p:cNvPicPr>
            <a:picLocks noChangeAspect="1"/>
          </p:cNvPicPr>
          <p:nvPr/>
        </p:nvPicPr>
        <p:blipFill>
          <a:blip r:embed="rId3"/>
          <a:stretch>
            <a:fillRect/>
          </a:stretch>
        </p:blipFill>
        <p:spPr>
          <a:xfrm>
            <a:off x="142844" y="4500570"/>
            <a:ext cx="3143272" cy="1928826"/>
          </a:xfrm>
          <a:prstGeom prst="rect">
            <a:avLst/>
          </a:prstGeom>
          <a:ln>
            <a:noFill/>
          </a:ln>
          <a:effectLst>
            <a:softEdge rad="112500"/>
          </a:effec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6" descr="dolg1.jpg"/>
          <p:cNvPicPr>
            <a:picLocks noChangeAspect="1"/>
          </p:cNvPicPr>
          <p:nvPr/>
        </p:nvPicPr>
        <p:blipFill>
          <a:blip r:embed="rId2" cstate="print"/>
          <a:srcRect/>
          <a:stretch>
            <a:fillRect/>
          </a:stretch>
        </p:blipFill>
        <p:spPr bwMode="auto">
          <a:xfrm>
            <a:off x="285720" y="214290"/>
            <a:ext cx="2106758" cy="1370009"/>
          </a:xfrm>
          <a:prstGeom prst="rect">
            <a:avLst/>
          </a:prstGeom>
          <a:noFill/>
          <a:ln w="9525">
            <a:noFill/>
            <a:miter lim="800000"/>
            <a:headEnd/>
            <a:tailEnd/>
          </a:ln>
        </p:spPr>
      </p:pic>
      <p:sp>
        <p:nvSpPr>
          <p:cNvPr id="2" name="Заголовок 1"/>
          <p:cNvSpPr>
            <a:spLocks noGrp="1"/>
          </p:cNvSpPr>
          <p:nvPr>
            <p:ph type="title"/>
          </p:nvPr>
        </p:nvSpPr>
        <p:spPr>
          <a:xfrm>
            <a:off x="2143108" y="142852"/>
            <a:ext cx="4714908" cy="1285884"/>
          </a:xfrm>
        </p:spPr>
        <p:txBody>
          <a:bodyPr>
            <a:normAutofit fontScale="90000"/>
          </a:bodyPr>
          <a:lstStyle/>
          <a:p>
            <a:pPr algn="ctr"/>
            <a:r>
              <a:rPr lang="ru-RU" sz="2400" dirty="0" smtClean="0">
                <a:solidFill>
                  <a:srgbClr val="00B0F0"/>
                </a:solidFill>
              </a:rPr>
              <a:t>Муниципальный долг муниципального района «Льговский район» Курской области</a:t>
            </a:r>
            <a:endParaRPr lang="ru-RU" sz="2400" dirty="0">
              <a:solidFill>
                <a:srgbClr val="00B0F0"/>
              </a:solidFill>
            </a:endParaRPr>
          </a:p>
        </p:txBody>
      </p:sp>
      <p:sp>
        <p:nvSpPr>
          <p:cNvPr id="3" name="Содержимое 2"/>
          <p:cNvSpPr>
            <a:spLocks noGrp="1"/>
          </p:cNvSpPr>
          <p:nvPr>
            <p:ph idx="1"/>
          </p:nvPr>
        </p:nvSpPr>
        <p:spPr>
          <a:xfrm>
            <a:off x="304800" y="1554162"/>
            <a:ext cx="8686800" cy="5018110"/>
          </a:xfrm>
        </p:spPr>
        <p:txBody>
          <a:bodyPr>
            <a:normAutofit/>
          </a:bodyPr>
          <a:lstStyle/>
          <a:p>
            <a:pPr marL="92075" indent="11113">
              <a:buNone/>
            </a:pPr>
            <a:endParaRPr lang="ru-RU" sz="1800" i="1" u="sng" dirty="0" smtClean="0">
              <a:solidFill>
                <a:srgbClr val="00B050"/>
              </a:solidFill>
            </a:endParaRPr>
          </a:p>
          <a:p>
            <a:pPr marL="92075" indent="11113">
              <a:buNone/>
            </a:pPr>
            <a:endParaRPr lang="ru-RU" sz="1800" i="1" u="sng" dirty="0" smtClean="0">
              <a:solidFill>
                <a:srgbClr val="00B050"/>
              </a:solidFill>
            </a:endParaRPr>
          </a:p>
          <a:p>
            <a:pPr marL="92075" indent="11113">
              <a:buNone/>
            </a:pPr>
            <a:r>
              <a:rPr lang="ru-RU" sz="1800" i="1" u="sng" dirty="0" smtClean="0">
                <a:solidFill>
                  <a:srgbClr val="00B050"/>
                </a:solidFill>
              </a:rPr>
              <a:t>Муниципальный  долг </a:t>
            </a:r>
            <a:r>
              <a:rPr lang="ru-RU" sz="1800" dirty="0" smtClean="0"/>
              <a:t>-  </a:t>
            </a:r>
            <a:r>
              <a:rPr lang="ru-RU" sz="1800" dirty="0" smtClean="0">
                <a:solidFill>
                  <a:srgbClr val="7030A0"/>
                </a:solidFill>
              </a:rPr>
              <a:t>это обязательства, возникающие в результате муниципальных заимствований (т.е. кредитов, муниципальных ценных бумаг), гарантий по обязательствам третьих лиц, другие обязательства, принятые на себя муниципальным районам.</a:t>
            </a:r>
          </a:p>
          <a:p>
            <a:pPr marL="92075" indent="11113">
              <a:buNone/>
            </a:pPr>
            <a:endParaRPr lang="ru-RU" sz="1800" dirty="0" smtClean="0">
              <a:solidFill>
                <a:srgbClr val="7030A0"/>
              </a:solidFill>
            </a:endParaRPr>
          </a:p>
          <a:p>
            <a:pPr marL="92075" indent="11113">
              <a:buNone/>
            </a:pPr>
            <a:r>
              <a:rPr lang="ru-RU" sz="1800" dirty="0" smtClean="0">
                <a:solidFill>
                  <a:srgbClr val="7030A0"/>
                </a:solidFill>
              </a:rPr>
              <a:t>По состоянию на 01.01.2026 года муниципальный долг муниципального района «Льговский район» Курской области отсутствует.</a:t>
            </a:r>
          </a:p>
          <a:p>
            <a:pPr marL="92075" indent="11113">
              <a:buNone/>
            </a:pPr>
            <a:endParaRPr lang="ru-RU" sz="1800" dirty="0" smtClean="0"/>
          </a:p>
          <a:p>
            <a:pPr marL="92075" indent="11113">
              <a:buNone/>
            </a:pPr>
            <a:endParaRPr lang="ru-RU" sz="1800" dirty="0" smtClean="0">
              <a:solidFill>
                <a:srgbClr val="002060"/>
              </a:solidFill>
            </a:endParaRPr>
          </a:p>
        </p:txBody>
      </p:sp>
      <p:pic>
        <p:nvPicPr>
          <p:cNvPr id="4" name="Рисунок 7" descr="munipalmzniy dolg.png"/>
          <p:cNvPicPr>
            <a:picLocks noChangeAspect="1"/>
          </p:cNvPicPr>
          <p:nvPr/>
        </p:nvPicPr>
        <p:blipFill>
          <a:blip r:embed="rId3"/>
          <a:srcRect/>
          <a:stretch>
            <a:fillRect/>
          </a:stretch>
        </p:blipFill>
        <p:spPr bwMode="auto">
          <a:xfrm>
            <a:off x="7000892" y="428604"/>
            <a:ext cx="1913518" cy="1071570"/>
          </a:xfrm>
          <a:prstGeom prst="rect">
            <a:avLst/>
          </a:prstGeom>
          <a:noFill/>
          <a:ln w="9525">
            <a:noFill/>
            <a:miter lim="800000"/>
            <a:headEnd/>
            <a:tailEnd/>
          </a:ln>
        </p:spPr>
      </p:pic>
      <p:pic>
        <p:nvPicPr>
          <p:cNvPr id="6" name="Рисунок 5" descr="d2e4235df80037af28db3965943722fe.jpg"/>
          <p:cNvPicPr>
            <a:picLocks noChangeAspect="1"/>
          </p:cNvPicPr>
          <p:nvPr/>
        </p:nvPicPr>
        <p:blipFill>
          <a:blip r:embed="rId4" cstate="print">
            <a:duotone>
              <a:schemeClr val="accent6">
                <a:shade val="45000"/>
                <a:satMod val="135000"/>
              </a:schemeClr>
              <a:prstClr val="white"/>
            </a:duotone>
          </a:blip>
          <a:stretch>
            <a:fillRect/>
          </a:stretch>
        </p:blipFill>
        <p:spPr>
          <a:xfrm>
            <a:off x="6929454" y="4929198"/>
            <a:ext cx="2000263" cy="1785950"/>
          </a:xfrm>
          <a:prstGeom prst="rect">
            <a:avLst/>
          </a:prstGeom>
          <a:ln>
            <a:noFill/>
          </a:ln>
          <a:effectLst>
            <a:softEdge rad="112500"/>
          </a:effec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idx="1"/>
          </p:nvPr>
        </p:nvSpPr>
        <p:spPr>
          <a:xfrm>
            <a:off x="142844" y="357166"/>
            <a:ext cx="8848756" cy="5722959"/>
          </a:xfrm>
        </p:spPr>
        <p:style>
          <a:lnRef idx="1">
            <a:schemeClr val="accent4"/>
          </a:lnRef>
          <a:fillRef idx="2">
            <a:schemeClr val="accent4"/>
          </a:fillRef>
          <a:effectRef idx="1">
            <a:schemeClr val="accent4"/>
          </a:effectRef>
          <a:fontRef idx="minor">
            <a:schemeClr val="dk1"/>
          </a:fontRef>
        </p:style>
        <p:txBody>
          <a:bodyPr>
            <a:noAutofit/>
          </a:bodyPr>
          <a:lstStyle/>
          <a:p>
            <a:pPr algn="ctr">
              <a:buNone/>
            </a:pPr>
            <a:r>
              <a:rPr lang="ru-RU" b="1" dirty="0" smtClean="0">
                <a:solidFill>
                  <a:srgbClr val="7030A0"/>
                </a:solidFill>
              </a:rPr>
              <a:t>Контактная информация:</a:t>
            </a:r>
            <a:r>
              <a:rPr lang="ru-RU" sz="2400" dirty="0" smtClean="0">
                <a:solidFill>
                  <a:srgbClr val="7030A0"/>
                </a:solidFill>
              </a:rPr>
              <a:t/>
            </a:r>
            <a:br>
              <a:rPr lang="ru-RU" sz="2400" dirty="0" smtClean="0">
                <a:solidFill>
                  <a:srgbClr val="7030A0"/>
                </a:solidFill>
              </a:rPr>
            </a:br>
            <a:r>
              <a:rPr lang="ru-RU" sz="2400" dirty="0" smtClean="0">
                <a:solidFill>
                  <a:srgbClr val="7030A0"/>
                </a:solidFill>
              </a:rPr>
              <a:t> </a:t>
            </a:r>
            <a:br>
              <a:rPr lang="ru-RU" sz="2400" dirty="0" smtClean="0">
                <a:solidFill>
                  <a:srgbClr val="7030A0"/>
                </a:solidFill>
              </a:rPr>
            </a:br>
            <a:r>
              <a:rPr lang="ru-RU" sz="2400" dirty="0" smtClean="0">
                <a:solidFill>
                  <a:srgbClr val="7030A0"/>
                </a:solidFill>
              </a:rPr>
              <a:t>Начальник управления финансов администрации</a:t>
            </a:r>
            <a:br>
              <a:rPr lang="ru-RU" sz="2400" dirty="0" smtClean="0">
                <a:solidFill>
                  <a:srgbClr val="7030A0"/>
                </a:solidFill>
              </a:rPr>
            </a:br>
            <a:r>
              <a:rPr lang="ru-RU" sz="2400" dirty="0" smtClean="0">
                <a:solidFill>
                  <a:srgbClr val="7030A0"/>
                </a:solidFill>
              </a:rPr>
              <a:t>Льговского района Курской области – </a:t>
            </a:r>
            <a:br>
              <a:rPr lang="ru-RU" sz="2400" dirty="0" smtClean="0">
                <a:solidFill>
                  <a:srgbClr val="7030A0"/>
                </a:solidFill>
              </a:rPr>
            </a:br>
            <a:r>
              <a:rPr lang="ru-RU" sz="2400" dirty="0" smtClean="0">
                <a:solidFill>
                  <a:srgbClr val="7030A0"/>
                </a:solidFill>
              </a:rPr>
              <a:t>Алферова Татьяна Васильевна</a:t>
            </a:r>
            <a:br>
              <a:rPr lang="ru-RU" sz="2400" dirty="0" smtClean="0">
                <a:solidFill>
                  <a:srgbClr val="7030A0"/>
                </a:solidFill>
              </a:rPr>
            </a:br>
            <a:r>
              <a:rPr lang="ru-RU" sz="2400" dirty="0" smtClean="0">
                <a:solidFill>
                  <a:srgbClr val="7030A0"/>
                </a:solidFill>
              </a:rPr>
              <a:t/>
            </a:r>
            <a:br>
              <a:rPr lang="ru-RU" sz="2400" dirty="0" smtClean="0">
                <a:solidFill>
                  <a:srgbClr val="7030A0"/>
                </a:solidFill>
              </a:rPr>
            </a:br>
            <a:r>
              <a:rPr lang="ru-RU" sz="2400" dirty="0" smtClean="0">
                <a:solidFill>
                  <a:srgbClr val="7030A0"/>
                </a:solidFill>
              </a:rPr>
              <a:t> </a:t>
            </a:r>
            <a:br>
              <a:rPr lang="ru-RU" sz="2400" dirty="0" smtClean="0">
                <a:solidFill>
                  <a:srgbClr val="7030A0"/>
                </a:solidFill>
              </a:rPr>
            </a:br>
            <a:r>
              <a:rPr lang="ru-RU" sz="2400" dirty="0" smtClean="0">
                <a:solidFill>
                  <a:srgbClr val="7030A0"/>
                </a:solidFill>
              </a:rPr>
              <a:t>График работы с 8-00 до 17-00, перерыв с 12-00 до 13-00.</a:t>
            </a:r>
            <a:br>
              <a:rPr lang="ru-RU" sz="2400" dirty="0" smtClean="0">
                <a:solidFill>
                  <a:srgbClr val="7030A0"/>
                </a:solidFill>
              </a:rPr>
            </a:br>
            <a:r>
              <a:rPr lang="ru-RU" sz="2400" dirty="0" smtClean="0">
                <a:solidFill>
                  <a:srgbClr val="7030A0"/>
                </a:solidFill>
              </a:rPr>
              <a:t>Адрес:  307750, Курская область, г.Льгов,</a:t>
            </a:r>
          </a:p>
          <a:p>
            <a:pPr algn="ctr">
              <a:buNone/>
            </a:pPr>
            <a:r>
              <a:rPr lang="ru-RU" sz="2400" dirty="0" smtClean="0">
                <a:solidFill>
                  <a:srgbClr val="7030A0"/>
                </a:solidFill>
              </a:rPr>
              <a:t>Красная площадь 4б</a:t>
            </a:r>
            <a:br>
              <a:rPr lang="ru-RU" sz="2400" dirty="0" smtClean="0">
                <a:solidFill>
                  <a:srgbClr val="7030A0"/>
                </a:solidFill>
              </a:rPr>
            </a:br>
            <a:r>
              <a:rPr lang="ru-RU" sz="2400" dirty="0" smtClean="0">
                <a:solidFill>
                  <a:srgbClr val="7030A0"/>
                </a:solidFill>
              </a:rPr>
              <a:t> </a:t>
            </a:r>
            <a:br>
              <a:rPr lang="ru-RU" sz="2400" dirty="0" smtClean="0">
                <a:solidFill>
                  <a:srgbClr val="7030A0"/>
                </a:solidFill>
              </a:rPr>
            </a:br>
            <a:r>
              <a:rPr lang="ru-RU" sz="2400" dirty="0" smtClean="0">
                <a:solidFill>
                  <a:srgbClr val="7030A0"/>
                </a:solidFill>
              </a:rPr>
              <a:t>Телефоны  (8 47140) 2-40-69, 2-24-89 факс (8 47140) 2-24-89</a:t>
            </a:r>
            <a:br>
              <a:rPr lang="ru-RU" sz="2400" dirty="0" smtClean="0">
                <a:solidFill>
                  <a:srgbClr val="7030A0"/>
                </a:solidFill>
              </a:rPr>
            </a:br>
            <a:r>
              <a:rPr lang="ru-RU" sz="2400" dirty="0" smtClean="0">
                <a:solidFill>
                  <a:srgbClr val="7030A0"/>
                </a:solidFill>
              </a:rPr>
              <a:t>Электронная почта:   </a:t>
            </a:r>
            <a:r>
              <a:rPr lang="en-US" sz="2400" dirty="0" smtClean="0">
                <a:solidFill>
                  <a:srgbClr val="7030A0"/>
                </a:solidFill>
              </a:rPr>
              <a:t>ufinlgov@rambler.ru</a:t>
            </a:r>
            <a:endParaRPr lang="ru-RU" sz="2400" dirty="0">
              <a:solidFill>
                <a:srgbClr val="7030A0"/>
              </a:solidFill>
            </a:endParaRPr>
          </a:p>
        </p:txBody>
      </p:sp>
      <p:pic>
        <p:nvPicPr>
          <p:cNvPr id="3" name="Picture 2"/>
          <p:cNvPicPr>
            <a:picLocks noChangeAspect="1" noChangeArrowheads="1"/>
          </p:cNvPicPr>
          <p:nvPr/>
        </p:nvPicPr>
        <p:blipFill>
          <a:blip r:embed="rId2" cstate="print"/>
          <a:srcRect/>
          <a:stretch>
            <a:fillRect/>
          </a:stretch>
        </p:blipFill>
        <p:spPr bwMode="auto">
          <a:xfrm>
            <a:off x="428596" y="5429264"/>
            <a:ext cx="2179686" cy="1285884"/>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500042"/>
            <a:ext cx="5214942" cy="838200"/>
          </a:xfrm>
        </p:spPr>
        <p:txBody>
          <a:bodyPr>
            <a:normAutofit/>
          </a:bodyPr>
          <a:lstStyle/>
          <a:p>
            <a:pPr algn="ctr"/>
            <a:r>
              <a:rPr lang="ru-RU" sz="2400" b="1" dirty="0" smtClean="0">
                <a:solidFill>
                  <a:schemeClr val="tx2">
                    <a:lumMod val="50000"/>
                  </a:schemeClr>
                </a:solidFill>
                <a:effectLst>
                  <a:outerShdw blurRad="38100" dist="38100" dir="2700000" algn="tl">
                    <a:srgbClr val="C0C0C0"/>
                  </a:outerShdw>
                </a:effectLst>
                <a:latin typeface="Times New Roman" pitchFamily="18" charset="0"/>
              </a:rPr>
              <a:t>ОСНОВНЫЕ ХАРАКТЕРИСТИКИ БЮДЖЕТА</a:t>
            </a:r>
            <a:endParaRPr lang="ru-RU" sz="2400" dirty="0"/>
          </a:p>
        </p:txBody>
      </p:sp>
      <p:sp>
        <p:nvSpPr>
          <p:cNvPr id="3" name="Содержимое 2"/>
          <p:cNvSpPr>
            <a:spLocks noGrp="1"/>
          </p:cNvSpPr>
          <p:nvPr>
            <p:ph idx="1"/>
          </p:nvPr>
        </p:nvSpPr>
        <p:spPr/>
        <p:txBody>
          <a:bodyPr>
            <a:normAutofit fontScale="85000" lnSpcReduction="10000"/>
          </a:bodyPr>
          <a:lstStyle/>
          <a:p>
            <a:pPr algn="ctr">
              <a:buNone/>
            </a:pPr>
            <a:r>
              <a:rPr lang="ru-RU" b="1" dirty="0" smtClean="0">
                <a:solidFill>
                  <a:srgbClr val="7030A0"/>
                </a:solidFill>
                <a:latin typeface="Times New Roman" pitchFamily="18" charset="0"/>
              </a:rPr>
              <a:t>ДОХОДЫ</a:t>
            </a:r>
            <a:r>
              <a:rPr lang="ru-RU" b="1" dirty="0" smtClean="0">
                <a:solidFill>
                  <a:srgbClr val="003366"/>
                </a:solidFill>
                <a:latin typeface="Times New Roman" pitchFamily="18" charset="0"/>
              </a:rPr>
              <a:t> – </a:t>
            </a:r>
            <a:r>
              <a:rPr lang="ru-RU" b="1" dirty="0" smtClean="0">
                <a:solidFill>
                  <a:srgbClr val="FF0000"/>
                </a:solidFill>
                <a:latin typeface="Times New Roman" pitchFamily="18" charset="0"/>
              </a:rPr>
              <a:t>РАСХОДЫ</a:t>
            </a:r>
            <a:r>
              <a:rPr lang="ru-RU" b="1" dirty="0" smtClean="0">
                <a:solidFill>
                  <a:srgbClr val="003366"/>
                </a:solidFill>
                <a:latin typeface="Times New Roman" pitchFamily="18" charset="0"/>
              </a:rPr>
              <a:t> = </a:t>
            </a:r>
            <a:r>
              <a:rPr lang="ru-RU" b="1" dirty="0" smtClean="0">
                <a:solidFill>
                  <a:srgbClr val="FF0000"/>
                </a:solidFill>
                <a:latin typeface="Times New Roman" pitchFamily="18" charset="0"/>
              </a:rPr>
              <a:t>ДЕФИЦИТ</a:t>
            </a:r>
            <a:r>
              <a:rPr lang="ru-RU" b="1" dirty="0" smtClean="0">
                <a:solidFill>
                  <a:srgbClr val="003366"/>
                </a:solidFill>
                <a:latin typeface="Times New Roman" pitchFamily="18" charset="0"/>
              </a:rPr>
              <a:t> (</a:t>
            </a:r>
            <a:r>
              <a:rPr lang="ru-RU" b="1" dirty="0" smtClean="0">
                <a:solidFill>
                  <a:srgbClr val="7030A0"/>
                </a:solidFill>
                <a:latin typeface="Times New Roman" pitchFamily="18" charset="0"/>
              </a:rPr>
              <a:t>ПРОФИЦИТ)</a:t>
            </a:r>
          </a:p>
          <a:p>
            <a:pPr>
              <a:buNone/>
            </a:pPr>
            <a:endParaRPr lang="ru-RU" b="1" dirty="0" smtClean="0">
              <a:solidFill>
                <a:srgbClr val="003366"/>
              </a:solidFill>
              <a:latin typeface="Times New Roman" pitchFamily="18" charset="0"/>
            </a:endParaRPr>
          </a:p>
          <a:p>
            <a:pPr>
              <a:buNone/>
            </a:pPr>
            <a:r>
              <a:rPr lang="ru-RU" b="1" u="sng" dirty="0" smtClean="0">
                <a:solidFill>
                  <a:srgbClr val="FF0000"/>
                </a:solidFill>
                <a:latin typeface="Times New Roman" pitchFamily="18" charset="0"/>
              </a:rPr>
              <a:t>ДЕФИЦИТ</a:t>
            </a:r>
            <a:r>
              <a:rPr lang="ru-RU" b="1" dirty="0" smtClean="0">
                <a:solidFill>
                  <a:srgbClr val="FF0000"/>
                </a:solidFill>
                <a:latin typeface="Times New Roman" pitchFamily="18" charset="0"/>
              </a:rPr>
              <a:t> </a:t>
            </a:r>
            <a:r>
              <a:rPr lang="ru-RU" b="1" dirty="0" smtClean="0">
                <a:solidFill>
                  <a:srgbClr val="003366"/>
                </a:solidFill>
                <a:latin typeface="Times New Roman" pitchFamily="18" charset="0"/>
              </a:rPr>
              <a:t>– </a:t>
            </a:r>
            <a:r>
              <a:rPr lang="ru-RU" dirty="0" smtClean="0">
                <a:solidFill>
                  <a:srgbClr val="003366"/>
                </a:solidFill>
                <a:latin typeface="Times New Roman" pitchFamily="18" charset="0"/>
              </a:rPr>
              <a:t>превышение расходов над доходами</a:t>
            </a:r>
          </a:p>
          <a:p>
            <a:pPr>
              <a:buNone/>
            </a:pPr>
            <a:r>
              <a:rPr lang="ru-RU" dirty="0" smtClean="0">
                <a:solidFill>
                  <a:srgbClr val="003366"/>
                </a:solidFill>
                <a:latin typeface="Times New Roman" pitchFamily="18" charset="0"/>
              </a:rPr>
              <a:t>(принимается решение об источниках покрытия</a:t>
            </a:r>
          </a:p>
          <a:p>
            <a:pPr>
              <a:buNone/>
            </a:pPr>
            <a:r>
              <a:rPr lang="ru-RU" dirty="0" smtClean="0">
                <a:solidFill>
                  <a:srgbClr val="003366"/>
                </a:solidFill>
                <a:latin typeface="Times New Roman" pitchFamily="18" charset="0"/>
              </a:rPr>
              <a:t>дефицита – использовать остатки, взять в долг)</a:t>
            </a:r>
          </a:p>
          <a:p>
            <a:pPr>
              <a:buNone/>
            </a:pPr>
            <a:endParaRPr lang="ru-RU" dirty="0" smtClean="0">
              <a:solidFill>
                <a:srgbClr val="003366"/>
              </a:solidFill>
              <a:latin typeface="Times New Roman" pitchFamily="18" charset="0"/>
            </a:endParaRPr>
          </a:p>
          <a:p>
            <a:pPr>
              <a:buNone/>
            </a:pPr>
            <a:r>
              <a:rPr lang="ru-RU" b="1" u="sng" dirty="0" smtClean="0">
                <a:solidFill>
                  <a:srgbClr val="7030A0"/>
                </a:solidFill>
                <a:latin typeface="Times New Roman" pitchFamily="18" charset="0"/>
              </a:rPr>
              <a:t>ПРОФИЦИТ</a:t>
            </a:r>
            <a:r>
              <a:rPr lang="ru-RU" b="1" dirty="0" smtClean="0">
                <a:solidFill>
                  <a:srgbClr val="003366"/>
                </a:solidFill>
                <a:latin typeface="Times New Roman" pitchFamily="18" charset="0"/>
              </a:rPr>
              <a:t> – </a:t>
            </a:r>
            <a:r>
              <a:rPr lang="ru-RU" dirty="0" smtClean="0">
                <a:solidFill>
                  <a:srgbClr val="003366"/>
                </a:solidFill>
                <a:latin typeface="Times New Roman" pitchFamily="18" charset="0"/>
              </a:rPr>
              <a:t>превышение доходов над расходами</a:t>
            </a:r>
          </a:p>
          <a:p>
            <a:pPr>
              <a:buNone/>
            </a:pPr>
            <a:r>
              <a:rPr lang="ru-RU" dirty="0" smtClean="0">
                <a:solidFill>
                  <a:srgbClr val="003366"/>
                </a:solidFill>
                <a:latin typeface="Times New Roman" pitchFamily="18" charset="0"/>
              </a:rPr>
              <a:t>(принимается решение об использовании доходов – </a:t>
            </a:r>
          </a:p>
          <a:p>
            <a:pPr>
              <a:buNone/>
            </a:pPr>
            <a:r>
              <a:rPr lang="ru-RU" dirty="0" smtClean="0">
                <a:solidFill>
                  <a:srgbClr val="003366"/>
                </a:solidFill>
                <a:latin typeface="Times New Roman" pitchFamily="18" charset="0"/>
              </a:rPr>
              <a:t>накапливать резервы, остатки, погашать долг)</a:t>
            </a:r>
          </a:p>
        </p:txBody>
      </p:sp>
      <p:pic>
        <p:nvPicPr>
          <p:cNvPr id="4" name="Picture 2" descr="F:\Obmen\Безуглова\Инна\img_h8a8F3.jpg"/>
          <p:cNvPicPr>
            <a:picLocks noChangeAspect="1" noChangeArrowheads="1"/>
          </p:cNvPicPr>
          <p:nvPr/>
        </p:nvPicPr>
        <p:blipFill>
          <a:blip r:embed="rId2" cstate="print"/>
          <a:srcRect/>
          <a:stretch>
            <a:fillRect/>
          </a:stretch>
        </p:blipFill>
        <p:spPr bwMode="auto">
          <a:xfrm>
            <a:off x="6286512" y="142852"/>
            <a:ext cx="2097642" cy="1357298"/>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57200"/>
            <a:ext cx="8686800" cy="971536"/>
          </a:xfrm>
        </p:spPr>
        <p:txBody>
          <a:bodyPr>
            <a:noAutofit/>
          </a:bodyPr>
          <a:lstStyle/>
          <a:p>
            <a:pPr algn="ctr"/>
            <a:r>
              <a:rPr lang="ru-RU" sz="2000" dirty="0" smtClean="0">
                <a:ln w="1905"/>
                <a:solidFill>
                  <a:srgbClr val="C00000"/>
                </a:solidFill>
                <a:effectLst>
                  <a:innerShdw blurRad="69850" dist="43180" dir="5400000">
                    <a:srgbClr val="000000">
                      <a:alpha val="65000"/>
                    </a:srgbClr>
                  </a:innerShdw>
                </a:effectLst>
                <a:latin typeface="Times New Roman" pitchFamily="18" charset="0"/>
              </a:rPr>
              <a:t>ОСНОВНЫЕ ХАРАКТЕРИСТИКИ </a:t>
            </a:r>
            <a:br>
              <a:rPr lang="ru-RU" sz="2000" dirty="0" smtClean="0">
                <a:ln w="1905"/>
                <a:solidFill>
                  <a:srgbClr val="C00000"/>
                </a:solidFill>
                <a:effectLst>
                  <a:innerShdw blurRad="69850" dist="43180" dir="5400000">
                    <a:srgbClr val="000000">
                      <a:alpha val="65000"/>
                    </a:srgbClr>
                  </a:innerShdw>
                </a:effectLst>
                <a:latin typeface="Times New Roman" pitchFamily="18" charset="0"/>
              </a:rPr>
            </a:br>
            <a:r>
              <a:rPr lang="ru-RU" sz="2000" dirty="0" smtClean="0">
                <a:ln w="1905"/>
                <a:solidFill>
                  <a:srgbClr val="C00000"/>
                </a:solidFill>
                <a:effectLst>
                  <a:innerShdw blurRad="69850" dist="43180" dir="5400000">
                    <a:srgbClr val="000000">
                      <a:alpha val="65000"/>
                    </a:srgbClr>
                  </a:innerShdw>
                </a:effectLst>
                <a:latin typeface="Times New Roman" pitchFamily="18" charset="0"/>
              </a:rPr>
              <a:t> БЮДЖЕТА МУНИЦИПАЛЬНОГО РАЙОНА «ЛЬГОВСКИЙ РАЙОН»  КУРСКОЙ ОБЛАСТИ ЗА 2025 ГОД</a:t>
            </a:r>
            <a:endParaRPr lang="ru-RU" sz="2000" dirty="0"/>
          </a:p>
        </p:txBody>
      </p:sp>
      <p:graphicFrame>
        <p:nvGraphicFramePr>
          <p:cNvPr id="4" name="Содержимое 3"/>
          <p:cNvGraphicFramePr>
            <a:graphicFrameLocks noGrp="1"/>
          </p:cNvGraphicFramePr>
          <p:nvPr>
            <p:ph idx="1"/>
          </p:nvPr>
        </p:nvGraphicFramePr>
        <p:xfrm>
          <a:off x="1000100" y="2285992"/>
          <a:ext cx="7072362" cy="3017556"/>
        </p:xfrm>
        <a:graphic>
          <a:graphicData uri="http://schemas.openxmlformats.org/drawingml/2006/table">
            <a:tbl>
              <a:tblPr firstRow="1" bandRow="1">
                <a:tableStyleId>{21E4AEA4-8DFA-4A89-87EB-49C32662AFE0}</a:tableStyleId>
              </a:tblPr>
              <a:tblGrid>
                <a:gridCol w="4088709"/>
                <a:gridCol w="2983653"/>
              </a:tblGrid>
              <a:tr h="688641">
                <a:tc>
                  <a:txBody>
                    <a:bodyPr/>
                    <a:lstStyle/>
                    <a:p>
                      <a:pPr algn="ctr" fontAlgn="t"/>
                      <a:r>
                        <a:rPr lang="ru-RU" sz="1400" b="1" i="0" u="none" strike="noStrike" dirty="0" smtClean="0">
                          <a:solidFill>
                            <a:srgbClr val="FFFFFF"/>
                          </a:solidFill>
                          <a:latin typeface="Times New Roman" pitchFamily="18" charset="0"/>
                          <a:cs typeface="Times New Roman" pitchFamily="18" charset="0"/>
                        </a:rPr>
                        <a:t>Наименование</a:t>
                      </a:r>
                      <a:r>
                        <a:rPr lang="ru-RU" sz="1400" b="1" i="0" u="none" strike="noStrike" dirty="0">
                          <a:solidFill>
                            <a:srgbClr val="FFFFFF"/>
                          </a:solidFill>
                          <a:latin typeface="Times New Roman" pitchFamily="18" charset="0"/>
                          <a:cs typeface="Times New Roman" pitchFamily="18" charset="0"/>
                        </a:rPr>
                        <a:t> </a:t>
                      </a:r>
                    </a:p>
                  </a:txBody>
                  <a:tcPr marL="7620" marR="7620" marT="7620" marB="0" anchor="ctr"/>
                </a:tc>
                <a:tc>
                  <a:txBody>
                    <a:bodyPr/>
                    <a:lstStyle/>
                    <a:p>
                      <a:pPr algn="ctr" rtl="0" fontAlgn="b"/>
                      <a:r>
                        <a:rPr lang="ru-RU" sz="1400" b="1" i="0" u="none" strike="noStrike" dirty="0">
                          <a:solidFill>
                            <a:srgbClr val="FFFFFF"/>
                          </a:solidFill>
                          <a:latin typeface="Times New Roman" pitchFamily="18" charset="0"/>
                          <a:cs typeface="Times New Roman" pitchFamily="18" charset="0"/>
                        </a:rPr>
                        <a:t>Бюджет муниципального </a:t>
                      </a:r>
                      <a:r>
                        <a:rPr lang="ru-RU" sz="1400" b="1" i="0" u="none" strike="noStrike" dirty="0" smtClean="0">
                          <a:solidFill>
                            <a:srgbClr val="FFFFFF"/>
                          </a:solidFill>
                          <a:latin typeface="Times New Roman" pitchFamily="18" charset="0"/>
                          <a:cs typeface="Times New Roman" pitchFamily="18" charset="0"/>
                        </a:rPr>
                        <a:t>района</a:t>
                      </a:r>
                    </a:p>
                    <a:p>
                      <a:pPr algn="ctr" rtl="0" fontAlgn="b"/>
                      <a:endParaRPr lang="ru-RU" sz="1400" b="1" i="0" u="none" strike="noStrike" dirty="0">
                        <a:solidFill>
                          <a:srgbClr val="FFFFFF"/>
                        </a:solidFill>
                        <a:latin typeface="Times New Roman" pitchFamily="18" charset="0"/>
                        <a:cs typeface="Times New Roman" pitchFamily="18" charset="0"/>
                      </a:endParaRPr>
                    </a:p>
                  </a:txBody>
                  <a:tcPr marL="7620" marR="7620" marT="7620" marB="0" anchor="ctr"/>
                </a:tc>
              </a:tr>
              <a:tr h="397199">
                <a:tc>
                  <a:txBody>
                    <a:bodyPr/>
                    <a:lstStyle/>
                    <a:p>
                      <a:pPr algn="l" rtl="0" fontAlgn="ctr"/>
                      <a:r>
                        <a:rPr lang="ru-RU" sz="1600" b="1" i="0" u="none" strike="noStrike" dirty="0">
                          <a:solidFill>
                            <a:srgbClr val="002060"/>
                          </a:solidFill>
                          <a:effectLst>
                            <a:outerShdw blurRad="50800" dist="38100" algn="tr" rotWithShape="0">
                              <a:prstClr val="black">
                                <a:alpha val="40000"/>
                              </a:prstClr>
                            </a:outerShdw>
                          </a:effectLst>
                          <a:latin typeface="Times New Roman"/>
                        </a:rPr>
                        <a:t>Доходы – всего </a:t>
                      </a:r>
                    </a:p>
                  </a:txBody>
                  <a:tcPr marR="7620" marT="7620" marB="0" anchor="ctr"/>
                </a:tc>
                <a:tc>
                  <a:txBody>
                    <a:bodyPr/>
                    <a:lstStyle/>
                    <a:p>
                      <a:pPr algn="ctr">
                        <a:lnSpc>
                          <a:spcPct val="115000"/>
                        </a:lnSpc>
                        <a:spcAft>
                          <a:spcPts val="0"/>
                        </a:spcAft>
                      </a:pPr>
                      <a:r>
                        <a:rPr lang="ru-RU" sz="1600" b="1" dirty="0">
                          <a:solidFill>
                            <a:srgbClr val="002060"/>
                          </a:solidFill>
                          <a:effectLst>
                            <a:outerShdw blurRad="38100" dist="38100" dir="2700000" algn="tl">
                              <a:srgbClr val="000000">
                                <a:alpha val="43137"/>
                              </a:srgbClr>
                            </a:outerShdw>
                          </a:effectLst>
                          <a:latin typeface="Franklin Gothic Book"/>
                          <a:ea typeface="Times New Roman"/>
                          <a:cs typeface="Calibri"/>
                        </a:rPr>
                        <a:t>536 524 395,65</a:t>
                      </a:r>
                      <a:endParaRPr lang="ru-RU" sz="1100" b="1" dirty="0">
                        <a:solidFill>
                          <a:srgbClr val="002060"/>
                        </a:solidFill>
                        <a:effectLst>
                          <a:outerShdw blurRad="38100" dist="38100" dir="2700000" algn="tl">
                            <a:srgbClr val="000000">
                              <a:alpha val="43137"/>
                            </a:srgbClr>
                          </a:outerShdw>
                        </a:effectLst>
                        <a:latin typeface="Calibri"/>
                        <a:ea typeface="Times New Roman"/>
                        <a:cs typeface="Times New Roman"/>
                      </a:endParaRPr>
                    </a:p>
                  </a:txBody>
                  <a:tcPr marL="68580" marR="68580" marT="0" marB="0" anchor="ctr"/>
                </a:tc>
              </a:tr>
              <a:tr h="342920">
                <a:tc>
                  <a:txBody>
                    <a:bodyPr/>
                    <a:lstStyle/>
                    <a:p>
                      <a:pPr algn="l" rtl="0" fontAlgn="ctr"/>
                      <a:r>
                        <a:rPr lang="ru-RU" sz="1600" b="1" i="0" u="none" strike="noStrike" dirty="0">
                          <a:solidFill>
                            <a:srgbClr val="002060"/>
                          </a:solidFill>
                          <a:effectLst>
                            <a:outerShdw blurRad="50800" dist="38100" algn="tr" rotWithShape="0">
                              <a:prstClr val="black">
                                <a:alpha val="40000"/>
                              </a:prstClr>
                            </a:outerShdw>
                          </a:effectLst>
                          <a:latin typeface="Times New Roman"/>
                        </a:rPr>
                        <a:t>из них:</a:t>
                      </a:r>
                    </a:p>
                  </a:txBody>
                  <a:tcPr marR="7620" marT="7620" marB="0" anchor="ctr"/>
                </a:tc>
                <a:tc>
                  <a:txBody>
                    <a:bodyPr/>
                    <a:lstStyle/>
                    <a:p>
                      <a:pPr algn="ctr">
                        <a:lnSpc>
                          <a:spcPct val="115000"/>
                        </a:lnSpc>
                        <a:spcAft>
                          <a:spcPts val="0"/>
                        </a:spcAft>
                      </a:pPr>
                      <a:r>
                        <a:rPr lang="ru-RU" sz="1600" b="1" dirty="0">
                          <a:solidFill>
                            <a:srgbClr val="002060"/>
                          </a:solidFill>
                          <a:effectLst>
                            <a:outerShdw blurRad="38100" dist="38100" dir="2700000" algn="tl">
                              <a:srgbClr val="000000">
                                <a:alpha val="43137"/>
                              </a:srgbClr>
                            </a:outerShdw>
                          </a:effectLst>
                          <a:latin typeface="Franklin Gothic Book"/>
                          <a:ea typeface="Times New Roman"/>
                          <a:cs typeface="Calibri"/>
                        </a:rPr>
                        <a:t> </a:t>
                      </a:r>
                      <a:endParaRPr lang="ru-RU" sz="1100" b="1" dirty="0">
                        <a:solidFill>
                          <a:srgbClr val="002060"/>
                        </a:solidFill>
                        <a:effectLst>
                          <a:outerShdw blurRad="38100" dist="38100" dir="2700000" algn="tl">
                            <a:srgbClr val="000000">
                              <a:alpha val="43137"/>
                            </a:srgbClr>
                          </a:outerShdw>
                        </a:effectLst>
                        <a:latin typeface="Calibri"/>
                        <a:ea typeface="Times New Roman"/>
                        <a:cs typeface="Times New Roman"/>
                      </a:endParaRPr>
                    </a:p>
                  </a:txBody>
                  <a:tcPr marL="68580" marR="68580" marT="0" marB="0" anchor="ctr"/>
                </a:tc>
              </a:tr>
              <a:tr h="397199">
                <a:tc>
                  <a:txBody>
                    <a:bodyPr/>
                    <a:lstStyle/>
                    <a:p>
                      <a:pPr algn="l" rtl="0" fontAlgn="ctr"/>
                      <a:r>
                        <a:rPr lang="ru-RU" sz="1600" b="1" i="0" u="none" strike="noStrike" dirty="0">
                          <a:solidFill>
                            <a:srgbClr val="002060"/>
                          </a:solidFill>
                          <a:effectLst>
                            <a:outerShdw blurRad="50800" dist="38100" algn="tr" rotWithShape="0">
                              <a:prstClr val="black">
                                <a:alpha val="40000"/>
                              </a:prstClr>
                            </a:outerShdw>
                          </a:effectLst>
                          <a:latin typeface="Times New Roman"/>
                        </a:rPr>
                        <a:t>налоговые и неналоговые</a:t>
                      </a:r>
                    </a:p>
                  </a:txBody>
                  <a:tcPr marR="7620" marT="7620" marB="0" anchor="ctr"/>
                </a:tc>
                <a:tc>
                  <a:txBody>
                    <a:bodyPr/>
                    <a:lstStyle/>
                    <a:p>
                      <a:pPr algn="ctr">
                        <a:lnSpc>
                          <a:spcPct val="115000"/>
                        </a:lnSpc>
                        <a:spcAft>
                          <a:spcPts val="0"/>
                        </a:spcAft>
                      </a:pPr>
                      <a:r>
                        <a:rPr lang="ru-RU" sz="1600" b="1" dirty="0">
                          <a:solidFill>
                            <a:srgbClr val="002060"/>
                          </a:solidFill>
                          <a:effectLst>
                            <a:outerShdw blurRad="38100" dist="38100" dir="2700000" algn="tl">
                              <a:srgbClr val="000000">
                                <a:alpha val="43137"/>
                              </a:srgbClr>
                            </a:outerShdw>
                          </a:effectLst>
                          <a:latin typeface="Franklin Gothic Book"/>
                          <a:ea typeface="Times New Roman"/>
                          <a:cs typeface="Calibri"/>
                        </a:rPr>
                        <a:t>122 117 656,10</a:t>
                      </a:r>
                      <a:endParaRPr lang="ru-RU" sz="1100" b="1" dirty="0">
                        <a:solidFill>
                          <a:srgbClr val="002060"/>
                        </a:solidFill>
                        <a:effectLst>
                          <a:outerShdw blurRad="38100" dist="38100" dir="2700000" algn="tl">
                            <a:srgbClr val="000000">
                              <a:alpha val="43137"/>
                            </a:srgbClr>
                          </a:outerShdw>
                        </a:effectLst>
                        <a:latin typeface="Calibri"/>
                        <a:ea typeface="Times New Roman"/>
                        <a:cs typeface="Times New Roman"/>
                      </a:endParaRPr>
                    </a:p>
                  </a:txBody>
                  <a:tcPr marL="68580" marR="68580" marT="0" marB="0" anchor="ctr"/>
                </a:tc>
              </a:tr>
              <a:tr h="397199">
                <a:tc>
                  <a:txBody>
                    <a:bodyPr/>
                    <a:lstStyle/>
                    <a:p>
                      <a:pPr algn="l" rtl="0" fontAlgn="ctr"/>
                      <a:r>
                        <a:rPr lang="ru-RU" sz="1600" b="1" i="0" u="none" strike="noStrike" dirty="0">
                          <a:solidFill>
                            <a:srgbClr val="002060"/>
                          </a:solidFill>
                          <a:effectLst>
                            <a:outerShdw blurRad="50800" dist="38100" algn="tr" rotWithShape="0">
                              <a:prstClr val="black">
                                <a:alpha val="40000"/>
                              </a:prstClr>
                            </a:outerShdw>
                          </a:effectLst>
                          <a:latin typeface="Times New Roman"/>
                        </a:rPr>
                        <a:t>безвозмездные поступления</a:t>
                      </a:r>
                    </a:p>
                  </a:txBody>
                  <a:tcPr marR="7620" marT="7620" marB="0" anchor="ctr"/>
                </a:tc>
                <a:tc>
                  <a:txBody>
                    <a:bodyPr/>
                    <a:lstStyle/>
                    <a:p>
                      <a:pPr algn="ctr">
                        <a:lnSpc>
                          <a:spcPct val="115000"/>
                        </a:lnSpc>
                        <a:spcAft>
                          <a:spcPts val="0"/>
                        </a:spcAft>
                      </a:pPr>
                      <a:r>
                        <a:rPr lang="ru-RU" sz="1600" b="1" dirty="0">
                          <a:solidFill>
                            <a:srgbClr val="002060"/>
                          </a:solidFill>
                          <a:effectLst>
                            <a:outerShdw blurRad="38100" dist="38100" dir="2700000" algn="tl">
                              <a:srgbClr val="000000">
                                <a:alpha val="43137"/>
                              </a:srgbClr>
                            </a:outerShdw>
                          </a:effectLst>
                          <a:latin typeface="Franklin Gothic Book"/>
                          <a:ea typeface="Times New Roman"/>
                          <a:cs typeface="Calibri"/>
                        </a:rPr>
                        <a:t>414 406 739,55</a:t>
                      </a:r>
                      <a:endParaRPr lang="ru-RU" sz="1100" b="1" dirty="0">
                        <a:solidFill>
                          <a:srgbClr val="002060"/>
                        </a:solidFill>
                        <a:effectLst>
                          <a:outerShdw blurRad="38100" dist="38100" dir="2700000" algn="tl">
                            <a:srgbClr val="000000">
                              <a:alpha val="43137"/>
                            </a:srgbClr>
                          </a:outerShdw>
                        </a:effectLst>
                        <a:latin typeface="Calibri"/>
                        <a:ea typeface="Times New Roman"/>
                        <a:cs typeface="Times New Roman"/>
                      </a:endParaRPr>
                    </a:p>
                  </a:txBody>
                  <a:tcPr marL="68580" marR="68580" marT="0" marB="0" anchor="ctr"/>
                </a:tc>
              </a:tr>
              <a:tr h="397199">
                <a:tc>
                  <a:txBody>
                    <a:bodyPr/>
                    <a:lstStyle/>
                    <a:p>
                      <a:pPr algn="l" rtl="0" fontAlgn="ctr"/>
                      <a:r>
                        <a:rPr lang="ru-RU" sz="1600" b="1" i="0" u="none" strike="noStrike" dirty="0">
                          <a:solidFill>
                            <a:srgbClr val="002060"/>
                          </a:solidFill>
                          <a:effectLst>
                            <a:outerShdw blurRad="50800" dist="38100" algn="tr" rotWithShape="0">
                              <a:prstClr val="black">
                                <a:alpha val="40000"/>
                              </a:prstClr>
                            </a:outerShdw>
                          </a:effectLst>
                          <a:latin typeface="Times New Roman"/>
                        </a:rPr>
                        <a:t>Расходы – всего </a:t>
                      </a:r>
                    </a:p>
                  </a:txBody>
                  <a:tcPr marR="7620" marT="7620" marB="0" anchor="ctr"/>
                </a:tc>
                <a:tc>
                  <a:txBody>
                    <a:bodyPr/>
                    <a:lstStyle/>
                    <a:p>
                      <a:pPr algn="ctr">
                        <a:lnSpc>
                          <a:spcPct val="115000"/>
                        </a:lnSpc>
                        <a:spcAft>
                          <a:spcPts val="0"/>
                        </a:spcAft>
                      </a:pPr>
                      <a:r>
                        <a:rPr lang="ru-RU" sz="1600" b="1" dirty="0">
                          <a:solidFill>
                            <a:srgbClr val="002060"/>
                          </a:solidFill>
                          <a:effectLst>
                            <a:outerShdw blurRad="38100" dist="38100" dir="2700000" algn="tl">
                              <a:srgbClr val="000000">
                                <a:alpha val="43137"/>
                              </a:srgbClr>
                            </a:outerShdw>
                          </a:effectLst>
                          <a:latin typeface="Franklin Gothic Book"/>
                          <a:ea typeface="Times New Roman"/>
                          <a:cs typeface="Calibri"/>
                        </a:rPr>
                        <a:t>476 158 909,02</a:t>
                      </a:r>
                      <a:endParaRPr lang="ru-RU" sz="1100" b="1" dirty="0">
                        <a:solidFill>
                          <a:srgbClr val="002060"/>
                        </a:solidFill>
                        <a:effectLst>
                          <a:outerShdw blurRad="38100" dist="38100" dir="2700000" algn="tl">
                            <a:srgbClr val="000000">
                              <a:alpha val="43137"/>
                            </a:srgbClr>
                          </a:outerShdw>
                        </a:effectLst>
                        <a:latin typeface="Calibri"/>
                        <a:ea typeface="Times New Roman"/>
                        <a:cs typeface="Times New Roman"/>
                      </a:endParaRPr>
                    </a:p>
                  </a:txBody>
                  <a:tcPr marL="68580" marR="68580" marT="0" marB="0" anchor="ctr"/>
                </a:tc>
              </a:tr>
              <a:tr h="397199">
                <a:tc>
                  <a:txBody>
                    <a:bodyPr/>
                    <a:lstStyle/>
                    <a:p>
                      <a:pPr algn="l" rtl="0" fontAlgn="ctr"/>
                      <a:r>
                        <a:rPr lang="ru-RU" sz="1600" b="1" i="0" u="none" strike="noStrike" dirty="0" smtClean="0">
                          <a:solidFill>
                            <a:srgbClr val="002060"/>
                          </a:solidFill>
                          <a:effectLst>
                            <a:outerShdw blurRad="50800" dist="38100" algn="tr" rotWithShape="0">
                              <a:prstClr val="black">
                                <a:alpha val="40000"/>
                              </a:prstClr>
                            </a:outerShdw>
                          </a:effectLst>
                          <a:latin typeface="Times New Roman"/>
                        </a:rPr>
                        <a:t>Дефицит</a:t>
                      </a:r>
                      <a:endParaRPr lang="ru-RU" sz="1600" b="1" i="0" u="none" strike="noStrike" dirty="0">
                        <a:solidFill>
                          <a:srgbClr val="002060"/>
                        </a:solidFill>
                        <a:effectLst>
                          <a:outerShdw blurRad="50800" dist="38100" algn="tr" rotWithShape="0">
                            <a:prstClr val="black">
                              <a:alpha val="40000"/>
                            </a:prstClr>
                          </a:outerShdw>
                        </a:effectLst>
                        <a:latin typeface="Times New Roman"/>
                      </a:endParaRPr>
                    </a:p>
                  </a:txBody>
                  <a:tcPr marR="7620" marT="7620" marB="0" anchor="ctr"/>
                </a:tc>
                <a:tc>
                  <a:txBody>
                    <a:bodyPr/>
                    <a:lstStyle/>
                    <a:p>
                      <a:pPr algn="ctr">
                        <a:lnSpc>
                          <a:spcPct val="115000"/>
                        </a:lnSpc>
                        <a:spcAft>
                          <a:spcPts val="0"/>
                        </a:spcAft>
                      </a:pPr>
                      <a:r>
                        <a:rPr lang="ru-RU" sz="1600" b="1" dirty="0">
                          <a:solidFill>
                            <a:srgbClr val="002060"/>
                          </a:solidFill>
                          <a:effectLst>
                            <a:outerShdw blurRad="38100" dist="38100" dir="2700000" algn="tl">
                              <a:srgbClr val="000000">
                                <a:alpha val="43137"/>
                              </a:srgbClr>
                            </a:outerShdw>
                          </a:effectLst>
                          <a:latin typeface="Franklin Gothic Book"/>
                          <a:ea typeface="Times New Roman"/>
                          <a:cs typeface="Calibri"/>
                        </a:rPr>
                        <a:t>60 365 486,63</a:t>
                      </a:r>
                      <a:endParaRPr lang="ru-RU" sz="1100" b="1" dirty="0">
                        <a:solidFill>
                          <a:srgbClr val="002060"/>
                        </a:solidFill>
                        <a:effectLst>
                          <a:outerShdw blurRad="38100" dist="38100" dir="2700000" algn="tl">
                            <a:srgbClr val="000000">
                              <a:alpha val="43137"/>
                            </a:srgbClr>
                          </a:outerShdw>
                        </a:effectLst>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8046885" y="1785926"/>
            <a:ext cx="862159" cy="369332"/>
          </a:xfrm>
          <a:prstGeom prst="rect">
            <a:avLst/>
          </a:prstGeom>
        </p:spPr>
        <p:txBody>
          <a:bodyPr wrap="none">
            <a:spAutoFit/>
          </a:bodyPr>
          <a:lstStyle/>
          <a:p>
            <a:pPr lvl="0" algn="r" defTabSz="1082675" fontAlgn="base">
              <a:spcBef>
                <a:spcPct val="0"/>
              </a:spcBef>
              <a:spcAft>
                <a:spcPct val="0"/>
              </a:spcAft>
            </a:pPr>
            <a:r>
              <a:rPr lang="ru-RU" dirty="0" smtClean="0">
                <a:solidFill>
                  <a:srgbClr val="003366"/>
                </a:solidFill>
                <a:latin typeface="Times New Roman" pitchFamily="18" charset="0"/>
              </a:rPr>
              <a:t>рублей</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CC0000"/>
                </a:solidFill>
              </a:rPr>
              <a:t>ДОХОДЫ БЮДЖЕТА</a:t>
            </a:r>
            <a:r>
              <a:rPr lang="ru-RU" dirty="0" smtClean="0"/>
              <a:t/>
            </a:r>
            <a:br>
              <a:rPr lang="ru-RU" dirty="0" smtClean="0"/>
            </a:br>
            <a:endParaRPr lang="ru-RU" dirty="0"/>
          </a:p>
        </p:txBody>
      </p:sp>
      <p:pic>
        <p:nvPicPr>
          <p:cNvPr id="4" name="Picture 1" descr="C:\Documents and Settings\Bezuglova_I\Рабочий стол\Картинка\160822_17_Ma.jpg"/>
          <p:cNvPicPr>
            <a:picLocks noGrp="1" noChangeAspect="1" noChangeArrowheads="1"/>
          </p:cNvPicPr>
          <p:nvPr>
            <p:ph idx="1"/>
          </p:nvPr>
        </p:nvPicPr>
        <p:blipFill>
          <a:blip r:embed="rId2" cstate="print"/>
          <a:srcRect/>
          <a:stretch>
            <a:fillRect/>
          </a:stretch>
        </p:blipFill>
        <p:spPr bwMode="auto">
          <a:xfrm>
            <a:off x="214282" y="214290"/>
            <a:ext cx="2621100" cy="1428760"/>
          </a:xfrm>
          <a:prstGeom prst="rect">
            <a:avLst/>
          </a:prstGeom>
          <a:noFill/>
        </p:spPr>
      </p:pic>
      <p:pic>
        <p:nvPicPr>
          <p:cNvPr id="5" name="Рисунок 10" descr="91123380_pensii.jpg"/>
          <p:cNvPicPr>
            <a:picLocks noChangeAspect="1"/>
          </p:cNvPicPr>
          <p:nvPr/>
        </p:nvPicPr>
        <p:blipFill>
          <a:blip r:embed="rId3" cstate="print"/>
          <a:srcRect/>
          <a:stretch>
            <a:fillRect/>
          </a:stretch>
        </p:blipFill>
        <p:spPr bwMode="auto">
          <a:xfrm>
            <a:off x="6572264" y="214290"/>
            <a:ext cx="2428860" cy="1406182"/>
          </a:xfrm>
          <a:prstGeom prst="rect">
            <a:avLst/>
          </a:prstGeom>
          <a:noFill/>
          <a:ln w="9525">
            <a:noFill/>
            <a:miter lim="800000"/>
            <a:headEnd/>
            <a:tailEnd/>
          </a:ln>
        </p:spPr>
      </p:pic>
      <p:graphicFrame>
        <p:nvGraphicFramePr>
          <p:cNvPr id="6" name="Схема 5"/>
          <p:cNvGraphicFramePr/>
          <p:nvPr/>
        </p:nvGraphicFramePr>
        <p:xfrm>
          <a:off x="1785918" y="1285860"/>
          <a:ext cx="5701612" cy="53063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142852"/>
            <a:ext cx="8686800" cy="642942"/>
          </a:xfrm>
        </p:spPr>
        <p:txBody>
          <a:bodyPr>
            <a:noAutofit/>
          </a:bodyPr>
          <a:lstStyle/>
          <a:p>
            <a:pPr algn="ctr"/>
            <a:r>
              <a:rPr lang="ru-RU" sz="1800" b="1" dirty="0" smtClean="0">
                <a:solidFill>
                  <a:srgbClr val="CC0000"/>
                </a:solidFill>
                <a:effectLst>
                  <a:outerShdw blurRad="38100" dist="38100" dir="2700000" algn="tl">
                    <a:srgbClr val="C0C0C0"/>
                  </a:outerShdw>
                </a:effectLst>
                <a:latin typeface="Times New Roman" pitchFamily="18" charset="0"/>
              </a:rPr>
              <a:t>Структура доходов бюджета МУНИЦИПАЛЬНОГО РАЙОНА «ЛЬГОВСКИЙ РАЙОН» Курской области за 2025 год</a:t>
            </a:r>
            <a:endParaRPr lang="ru-RU" sz="1800" dirty="0"/>
          </a:p>
        </p:txBody>
      </p:sp>
      <p:graphicFrame>
        <p:nvGraphicFramePr>
          <p:cNvPr id="4" name="Содержимое 3"/>
          <p:cNvGraphicFramePr>
            <a:graphicFrameLocks noGrp="1"/>
          </p:cNvGraphicFramePr>
          <p:nvPr>
            <p:ph idx="1"/>
          </p:nvPr>
        </p:nvGraphicFramePr>
        <p:xfrm>
          <a:off x="285720" y="942858"/>
          <a:ext cx="8624918" cy="5915142"/>
        </p:xfrm>
        <a:graphic>
          <a:graphicData uri="http://schemas.openxmlformats.org/drawingml/2006/table">
            <a:tbl>
              <a:tblPr firstRow="1" bandRow="1">
                <a:tableStyleId>{5C22544A-7EE6-4342-B048-85BDC9FD1C3A}</a:tableStyleId>
              </a:tblPr>
              <a:tblGrid>
                <a:gridCol w="5695960"/>
                <a:gridCol w="1500198"/>
                <a:gridCol w="1428760"/>
              </a:tblGrid>
              <a:tr h="401089">
                <a:tc>
                  <a:txBody>
                    <a:bodyPr/>
                    <a:lstStyle/>
                    <a:p>
                      <a:pPr algn="ctr" rtl="0" fontAlgn="ctr"/>
                      <a:r>
                        <a:rPr lang="ru-RU" sz="1000" b="1" i="0" u="none" strike="noStrike" dirty="0">
                          <a:solidFill>
                            <a:srgbClr val="000000"/>
                          </a:solidFill>
                          <a:latin typeface="Times New Roman"/>
                        </a:rPr>
                        <a:t>Наименование </a:t>
                      </a:r>
                    </a:p>
                  </a:txBody>
                  <a:tcPr marL="7620" marR="7620" marT="7620" marB="0" anchor="ctr"/>
                </a:tc>
                <a:tc>
                  <a:txBody>
                    <a:bodyPr/>
                    <a:lstStyle/>
                    <a:p>
                      <a:pPr algn="ctr" rtl="0" fontAlgn="ctr"/>
                      <a:r>
                        <a:rPr lang="ru-RU" sz="1000" b="1" i="0" u="none" strike="noStrike" dirty="0">
                          <a:solidFill>
                            <a:srgbClr val="000000"/>
                          </a:solidFill>
                          <a:latin typeface="Times New Roman"/>
                        </a:rPr>
                        <a:t>Предусмотрено </a:t>
                      </a:r>
                      <a:r>
                        <a:rPr lang="ru-RU" sz="1000" b="1" i="0" u="none" strike="noStrike" dirty="0" smtClean="0">
                          <a:solidFill>
                            <a:srgbClr val="000000"/>
                          </a:solidFill>
                          <a:latin typeface="Times New Roman"/>
                        </a:rPr>
                        <a:t>на 2025 </a:t>
                      </a:r>
                      <a:r>
                        <a:rPr lang="ru-RU" sz="1000" b="1" i="0" u="none" strike="noStrike" dirty="0">
                          <a:solidFill>
                            <a:srgbClr val="000000"/>
                          </a:solidFill>
                          <a:latin typeface="Times New Roman"/>
                        </a:rPr>
                        <a:t>год</a:t>
                      </a:r>
                    </a:p>
                  </a:txBody>
                  <a:tcPr marL="7620" marR="7620" marT="7620" marB="0" anchor="ctr"/>
                </a:tc>
                <a:tc>
                  <a:txBody>
                    <a:bodyPr/>
                    <a:lstStyle/>
                    <a:p>
                      <a:pPr algn="ctr" rtl="0" fontAlgn="ctr"/>
                      <a:r>
                        <a:rPr lang="ru-RU" sz="1000" b="1" i="0" u="none" strike="noStrike" dirty="0">
                          <a:solidFill>
                            <a:srgbClr val="000000"/>
                          </a:solidFill>
                          <a:latin typeface="Times New Roman"/>
                        </a:rPr>
                        <a:t>Исполнено за </a:t>
                      </a:r>
                      <a:r>
                        <a:rPr lang="ru-RU" sz="1000" b="1" i="0" u="none" strike="noStrike" dirty="0" smtClean="0">
                          <a:solidFill>
                            <a:srgbClr val="000000"/>
                          </a:solidFill>
                          <a:latin typeface="Times New Roman"/>
                        </a:rPr>
                        <a:t>2025 </a:t>
                      </a:r>
                      <a:r>
                        <a:rPr lang="ru-RU" sz="1000" b="1" i="0" u="none" strike="noStrike" dirty="0">
                          <a:solidFill>
                            <a:srgbClr val="000000"/>
                          </a:solidFill>
                          <a:latin typeface="Times New Roman"/>
                        </a:rPr>
                        <a:t>год</a:t>
                      </a:r>
                    </a:p>
                  </a:txBody>
                  <a:tcPr marL="7620" marR="7620" marT="7620" marB="0" anchor="ctr"/>
                </a:tc>
              </a:tr>
              <a:tr h="235903">
                <a:tc>
                  <a:txBody>
                    <a:bodyPr/>
                    <a:lstStyle/>
                    <a:p>
                      <a:pPr>
                        <a:lnSpc>
                          <a:spcPct val="115000"/>
                        </a:lnSpc>
                        <a:spcAft>
                          <a:spcPts val="0"/>
                        </a:spcAft>
                      </a:pPr>
                      <a:r>
                        <a:rPr lang="ru-RU" sz="1100" b="1" dirty="0">
                          <a:solidFill>
                            <a:srgbClr val="000000"/>
                          </a:solidFill>
                          <a:latin typeface="Times New Roman"/>
                          <a:ea typeface="Times New Roman"/>
                          <a:cs typeface="Times New Roman"/>
                        </a:rPr>
                        <a:t>Всего</a:t>
                      </a:r>
                      <a:endParaRPr lang="ru-RU" sz="1100" dirty="0">
                        <a:latin typeface="Calibri"/>
                        <a:ea typeface="Times New Roman"/>
                        <a:cs typeface="Times New Roman"/>
                      </a:endParaRPr>
                    </a:p>
                  </a:txBody>
                  <a:tcPr marL="68580" marR="68580" marT="0" marB="0"/>
                </a:tc>
                <a:tc>
                  <a:txBody>
                    <a:bodyPr/>
                    <a:lstStyle/>
                    <a:p>
                      <a:pPr algn="ctr">
                        <a:lnSpc>
                          <a:spcPct val="115000"/>
                        </a:lnSpc>
                        <a:spcAft>
                          <a:spcPts val="0"/>
                        </a:spcAft>
                      </a:pPr>
                      <a:r>
                        <a:rPr lang="ru-RU" sz="1100" b="1" dirty="0">
                          <a:solidFill>
                            <a:srgbClr val="000000"/>
                          </a:solidFill>
                          <a:latin typeface="Calibri"/>
                          <a:ea typeface="Times New Roman"/>
                          <a:cs typeface="Calibri"/>
                        </a:rPr>
                        <a:t>  499 375 117,46</a:t>
                      </a:r>
                      <a:endParaRPr lang="ru-RU" sz="1100" dirty="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b="1">
                          <a:solidFill>
                            <a:srgbClr val="000000"/>
                          </a:solidFill>
                          <a:latin typeface="Calibri"/>
                          <a:ea typeface="Times New Roman"/>
                          <a:cs typeface="Calibri"/>
                        </a:rPr>
                        <a:t>  536 524 395,65</a:t>
                      </a:r>
                      <a:endParaRPr lang="ru-RU" sz="1100">
                        <a:latin typeface="Calibri"/>
                        <a:ea typeface="Times New Roman"/>
                        <a:cs typeface="Times New Roman"/>
                      </a:endParaRPr>
                    </a:p>
                  </a:txBody>
                  <a:tcPr marL="68580" marR="68580" marT="0" marB="0" anchor="ctr"/>
                </a:tc>
              </a:tr>
              <a:tr h="220264">
                <a:tc>
                  <a:txBody>
                    <a:bodyPr/>
                    <a:lstStyle/>
                    <a:p>
                      <a:pPr>
                        <a:lnSpc>
                          <a:spcPct val="115000"/>
                        </a:lnSpc>
                        <a:spcAft>
                          <a:spcPts val="0"/>
                        </a:spcAft>
                      </a:pPr>
                      <a:r>
                        <a:rPr lang="ru-RU" sz="1100" b="1" i="1">
                          <a:solidFill>
                            <a:srgbClr val="000000"/>
                          </a:solidFill>
                          <a:latin typeface="Times New Roman"/>
                          <a:ea typeface="Times New Roman"/>
                          <a:cs typeface="Times New Roman"/>
                        </a:rPr>
                        <a:t>Налоговые и неналоговые доходы</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100" b="1" i="1">
                          <a:solidFill>
                            <a:srgbClr val="000000"/>
                          </a:solidFill>
                          <a:latin typeface="Calibri"/>
                          <a:ea typeface="Times New Roman"/>
                          <a:cs typeface="Calibri"/>
                        </a:rPr>
                        <a:t>  113 596 827,86</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b="1" i="1">
                          <a:solidFill>
                            <a:srgbClr val="000000"/>
                          </a:solidFill>
                          <a:latin typeface="Calibri"/>
                          <a:ea typeface="Times New Roman"/>
                          <a:cs typeface="Calibri"/>
                        </a:rPr>
                        <a:t>  122 117 656,10</a:t>
                      </a:r>
                      <a:endParaRPr lang="ru-RU" sz="1100">
                        <a:latin typeface="Calibri"/>
                        <a:ea typeface="Times New Roman"/>
                        <a:cs typeface="Times New Roman"/>
                      </a:endParaRPr>
                    </a:p>
                  </a:txBody>
                  <a:tcPr marL="68580" marR="68580" marT="0" marB="0" anchor="ctr"/>
                </a:tc>
              </a:tr>
              <a:tr h="231795">
                <a:tc>
                  <a:txBody>
                    <a:bodyPr/>
                    <a:lstStyle/>
                    <a:p>
                      <a:pPr>
                        <a:lnSpc>
                          <a:spcPct val="115000"/>
                        </a:lnSpc>
                        <a:spcAft>
                          <a:spcPts val="0"/>
                        </a:spcAft>
                      </a:pPr>
                      <a:r>
                        <a:rPr lang="ru-RU" sz="1100">
                          <a:solidFill>
                            <a:srgbClr val="000000"/>
                          </a:solidFill>
                          <a:latin typeface="Calibri"/>
                          <a:ea typeface="Times New Roman"/>
                          <a:cs typeface="Calibri"/>
                        </a:rPr>
                        <a:t>Налоги на прибыль, доходы</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100">
                          <a:solidFill>
                            <a:srgbClr val="000000"/>
                          </a:solidFill>
                          <a:latin typeface="Calibri"/>
                          <a:ea typeface="Times New Roman"/>
                          <a:cs typeface="Calibri"/>
                        </a:rPr>
                        <a:t>  87 464 000,00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solidFill>
                            <a:srgbClr val="000000"/>
                          </a:solidFill>
                          <a:latin typeface="Calibri"/>
                          <a:ea typeface="Times New Roman"/>
                          <a:cs typeface="Calibri"/>
                        </a:rPr>
                        <a:t>  95 875 775,79</a:t>
                      </a:r>
                      <a:endParaRPr lang="ru-RU" sz="1100">
                        <a:latin typeface="Calibri"/>
                        <a:ea typeface="Times New Roman"/>
                        <a:cs typeface="Times New Roman"/>
                      </a:endParaRPr>
                    </a:p>
                  </a:txBody>
                  <a:tcPr marL="68580" marR="68580" marT="0" marB="0" anchor="ctr"/>
                </a:tc>
              </a:tr>
              <a:tr h="231795">
                <a:tc>
                  <a:txBody>
                    <a:bodyPr/>
                    <a:lstStyle/>
                    <a:p>
                      <a:pPr>
                        <a:lnSpc>
                          <a:spcPct val="115000"/>
                        </a:lnSpc>
                        <a:spcAft>
                          <a:spcPts val="0"/>
                        </a:spcAft>
                      </a:pPr>
                      <a:r>
                        <a:rPr lang="ru-RU" sz="1100">
                          <a:solidFill>
                            <a:srgbClr val="000000"/>
                          </a:solidFill>
                          <a:latin typeface="Calibri"/>
                          <a:ea typeface="Times New Roman"/>
                          <a:cs typeface="Calibri"/>
                        </a:rPr>
                        <a:t>Налоги на товары (работы, услуги), реализуемые на территории российской федерации</a:t>
                      </a:r>
                      <a:endParaRPr lang="ru-RU" sz="1100">
                        <a:latin typeface="Calibri"/>
                        <a:ea typeface="Times New Roman"/>
                        <a:cs typeface="Times New Roman"/>
                      </a:endParaRPr>
                    </a:p>
                  </a:txBody>
                  <a:tcPr marL="68580" marR="68580" marT="0" marB="0"/>
                </a:tc>
                <a:tc>
                  <a:txBody>
                    <a:bodyPr/>
                    <a:lstStyle/>
                    <a:p>
                      <a:pPr algn="ctr">
                        <a:lnSpc>
                          <a:spcPct val="115000"/>
                        </a:lnSpc>
                        <a:spcAft>
                          <a:spcPts val="0"/>
                        </a:spcAft>
                      </a:pPr>
                      <a:r>
                        <a:rPr lang="ru-RU" sz="1100">
                          <a:solidFill>
                            <a:srgbClr val="000000"/>
                          </a:solidFill>
                          <a:latin typeface="Calibri"/>
                          <a:ea typeface="Times New Roman"/>
                          <a:cs typeface="Calibri"/>
                        </a:rPr>
                        <a:t>  9 234 754,00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solidFill>
                            <a:srgbClr val="000000"/>
                          </a:solidFill>
                          <a:latin typeface="Calibri"/>
                          <a:ea typeface="Times New Roman"/>
                          <a:cs typeface="Calibri"/>
                        </a:rPr>
                        <a:t>  9 117 033,27</a:t>
                      </a:r>
                      <a:endParaRPr lang="ru-RU" sz="1100">
                        <a:latin typeface="Calibri"/>
                        <a:ea typeface="Times New Roman"/>
                        <a:cs typeface="Times New Roman"/>
                      </a:endParaRPr>
                    </a:p>
                  </a:txBody>
                  <a:tcPr marL="68580" marR="68580" marT="0" marB="0" anchor="ctr"/>
                </a:tc>
              </a:tr>
              <a:tr h="231795">
                <a:tc>
                  <a:txBody>
                    <a:bodyPr/>
                    <a:lstStyle/>
                    <a:p>
                      <a:pPr>
                        <a:lnSpc>
                          <a:spcPct val="115000"/>
                        </a:lnSpc>
                        <a:spcAft>
                          <a:spcPts val="0"/>
                        </a:spcAft>
                      </a:pPr>
                      <a:r>
                        <a:rPr lang="ru-RU" sz="1100">
                          <a:solidFill>
                            <a:srgbClr val="000000"/>
                          </a:solidFill>
                          <a:latin typeface="Calibri"/>
                          <a:ea typeface="Times New Roman"/>
                          <a:cs typeface="Calibri"/>
                        </a:rPr>
                        <a:t>Налоги на совокупный доход</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100">
                          <a:solidFill>
                            <a:srgbClr val="000000"/>
                          </a:solidFill>
                          <a:latin typeface="Calibri"/>
                          <a:ea typeface="Times New Roman"/>
                          <a:cs typeface="Calibri"/>
                        </a:rPr>
                        <a:t>  11 453 732,00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solidFill>
                            <a:srgbClr val="000000"/>
                          </a:solidFill>
                          <a:latin typeface="Calibri"/>
                          <a:ea typeface="Times New Roman"/>
                          <a:cs typeface="Calibri"/>
                        </a:rPr>
                        <a:t>  11 807 544,52</a:t>
                      </a:r>
                      <a:endParaRPr lang="ru-RU" sz="1100">
                        <a:latin typeface="Calibri"/>
                        <a:ea typeface="Times New Roman"/>
                        <a:cs typeface="Times New Roman"/>
                      </a:endParaRPr>
                    </a:p>
                  </a:txBody>
                  <a:tcPr marL="68580" marR="68580" marT="0" marB="0" anchor="ctr"/>
                </a:tc>
              </a:tr>
              <a:tr h="190113">
                <a:tc>
                  <a:txBody>
                    <a:bodyPr/>
                    <a:lstStyle/>
                    <a:p>
                      <a:pPr>
                        <a:lnSpc>
                          <a:spcPct val="115000"/>
                        </a:lnSpc>
                        <a:spcAft>
                          <a:spcPts val="0"/>
                        </a:spcAft>
                      </a:pPr>
                      <a:r>
                        <a:rPr lang="ru-RU" sz="1100">
                          <a:solidFill>
                            <a:srgbClr val="000000"/>
                          </a:solidFill>
                          <a:latin typeface="Calibri"/>
                          <a:ea typeface="Times New Roman"/>
                          <a:cs typeface="Calibri"/>
                        </a:rPr>
                        <a:t>Государственная пошлина</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100">
                          <a:solidFill>
                            <a:srgbClr val="000000"/>
                          </a:solidFill>
                          <a:latin typeface="Calibri"/>
                          <a:ea typeface="Times New Roman"/>
                          <a:cs typeface="Calibri"/>
                        </a:rPr>
                        <a:t>   72 300,00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solidFill>
                            <a:srgbClr val="000000"/>
                          </a:solidFill>
                          <a:latin typeface="Calibri"/>
                          <a:ea typeface="Times New Roman"/>
                          <a:cs typeface="Calibri"/>
                        </a:rPr>
                        <a:t>   72 300,10</a:t>
                      </a:r>
                      <a:endParaRPr lang="ru-RU" sz="1100">
                        <a:latin typeface="Calibri"/>
                        <a:ea typeface="Times New Roman"/>
                        <a:cs typeface="Times New Roman"/>
                      </a:endParaRPr>
                    </a:p>
                  </a:txBody>
                  <a:tcPr marL="68580" marR="68580" marT="0" marB="0" anchor="ctr"/>
                </a:tc>
              </a:tr>
              <a:tr h="371960">
                <a:tc>
                  <a:txBody>
                    <a:bodyPr/>
                    <a:lstStyle/>
                    <a:p>
                      <a:pPr>
                        <a:lnSpc>
                          <a:spcPct val="115000"/>
                        </a:lnSpc>
                        <a:spcAft>
                          <a:spcPts val="0"/>
                        </a:spcAft>
                      </a:pPr>
                      <a:r>
                        <a:rPr lang="ru-RU" sz="1100">
                          <a:solidFill>
                            <a:srgbClr val="000000"/>
                          </a:solidFill>
                          <a:latin typeface="Calibri"/>
                          <a:ea typeface="Times New Roman"/>
                          <a:cs typeface="Calibri"/>
                        </a:rPr>
                        <a:t>Доходы от использования имущества, находящегося в государственной и муниципальной собственности</a:t>
                      </a:r>
                      <a:endParaRPr lang="ru-RU" sz="1100">
                        <a:latin typeface="Calibri"/>
                        <a:ea typeface="Times New Roman"/>
                        <a:cs typeface="Times New Roman"/>
                      </a:endParaRPr>
                    </a:p>
                  </a:txBody>
                  <a:tcPr marL="68580" marR="68580" marT="0" marB="0"/>
                </a:tc>
                <a:tc>
                  <a:txBody>
                    <a:bodyPr/>
                    <a:lstStyle/>
                    <a:p>
                      <a:pPr algn="ctr">
                        <a:lnSpc>
                          <a:spcPct val="115000"/>
                        </a:lnSpc>
                        <a:spcAft>
                          <a:spcPts val="0"/>
                        </a:spcAft>
                      </a:pPr>
                      <a:r>
                        <a:rPr lang="ru-RU" sz="1100">
                          <a:solidFill>
                            <a:srgbClr val="000000"/>
                          </a:solidFill>
                          <a:latin typeface="Calibri"/>
                          <a:ea typeface="Times New Roman"/>
                          <a:cs typeface="Calibri"/>
                        </a:rPr>
                        <a:t>  3 967 367,00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solidFill>
                            <a:srgbClr val="000000"/>
                          </a:solidFill>
                          <a:latin typeface="Calibri"/>
                          <a:ea typeface="Times New Roman"/>
                          <a:cs typeface="Calibri"/>
                        </a:rPr>
                        <a:t>  3 684 409,01</a:t>
                      </a:r>
                      <a:endParaRPr lang="ru-RU" sz="1100">
                        <a:latin typeface="Calibri"/>
                        <a:ea typeface="Times New Roman"/>
                        <a:cs typeface="Times New Roman"/>
                      </a:endParaRPr>
                    </a:p>
                  </a:txBody>
                  <a:tcPr marL="68580" marR="68580" marT="0" marB="0" anchor="ctr"/>
                </a:tc>
              </a:tr>
              <a:tr h="194709">
                <a:tc>
                  <a:txBody>
                    <a:bodyPr/>
                    <a:lstStyle/>
                    <a:p>
                      <a:pPr>
                        <a:lnSpc>
                          <a:spcPct val="115000"/>
                        </a:lnSpc>
                        <a:spcAft>
                          <a:spcPts val="0"/>
                        </a:spcAft>
                      </a:pPr>
                      <a:r>
                        <a:rPr lang="ru-RU" sz="1100">
                          <a:solidFill>
                            <a:srgbClr val="000000"/>
                          </a:solidFill>
                          <a:latin typeface="Calibri"/>
                          <a:ea typeface="Times New Roman"/>
                          <a:cs typeface="Calibri"/>
                        </a:rPr>
                        <a:t>Платежи при пользовании природными ресурсами</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100">
                          <a:solidFill>
                            <a:srgbClr val="000000"/>
                          </a:solidFill>
                          <a:latin typeface="Calibri"/>
                          <a:ea typeface="Times New Roman"/>
                          <a:cs typeface="Calibri"/>
                        </a:rPr>
                        <a:t>   19 182,38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solidFill>
                            <a:srgbClr val="000000"/>
                          </a:solidFill>
                          <a:latin typeface="Calibri"/>
                          <a:ea typeface="Times New Roman"/>
                          <a:cs typeface="Calibri"/>
                        </a:rPr>
                        <a:t>   19 182,38</a:t>
                      </a:r>
                      <a:endParaRPr lang="ru-RU" sz="1100">
                        <a:latin typeface="Calibri"/>
                        <a:ea typeface="Times New Roman"/>
                        <a:cs typeface="Times New Roman"/>
                      </a:endParaRPr>
                    </a:p>
                  </a:txBody>
                  <a:tcPr marL="68580" marR="68580" marT="0" marB="0" anchor="ctr"/>
                </a:tc>
              </a:tr>
              <a:tr h="231795">
                <a:tc>
                  <a:txBody>
                    <a:bodyPr/>
                    <a:lstStyle/>
                    <a:p>
                      <a:pPr>
                        <a:lnSpc>
                          <a:spcPct val="115000"/>
                        </a:lnSpc>
                        <a:spcAft>
                          <a:spcPts val="0"/>
                        </a:spcAft>
                      </a:pPr>
                      <a:r>
                        <a:rPr lang="ru-RU" sz="1100">
                          <a:solidFill>
                            <a:srgbClr val="000000"/>
                          </a:solidFill>
                          <a:latin typeface="Calibri"/>
                          <a:ea typeface="Times New Roman"/>
                          <a:cs typeface="Calibri"/>
                        </a:rPr>
                        <a:t>Доходы от оказания платных услуг (работ) и компенсации затрат государства</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100">
                          <a:solidFill>
                            <a:srgbClr val="000000"/>
                          </a:solidFill>
                          <a:latin typeface="Calibri"/>
                          <a:ea typeface="Times New Roman"/>
                          <a:cs typeface="Calibri"/>
                        </a:rPr>
                        <a:t>   165 992,00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solidFill>
                            <a:srgbClr val="000000"/>
                          </a:solidFill>
                          <a:latin typeface="Calibri"/>
                          <a:ea typeface="Times New Roman"/>
                          <a:cs typeface="Calibri"/>
                        </a:rPr>
                        <a:t>   165 991,77</a:t>
                      </a:r>
                      <a:endParaRPr lang="ru-RU" sz="1100">
                        <a:latin typeface="Calibri"/>
                        <a:ea typeface="Times New Roman"/>
                        <a:cs typeface="Times New Roman"/>
                      </a:endParaRPr>
                    </a:p>
                  </a:txBody>
                  <a:tcPr marL="68580" marR="68580" marT="0" marB="0" anchor="ctr"/>
                </a:tc>
              </a:tr>
              <a:tr h="231795">
                <a:tc>
                  <a:txBody>
                    <a:bodyPr/>
                    <a:lstStyle/>
                    <a:p>
                      <a:pPr>
                        <a:lnSpc>
                          <a:spcPct val="115000"/>
                        </a:lnSpc>
                        <a:spcAft>
                          <a:spcPts val="0"/>
                        </a:spcAft>
                      </a:pPr>
                      <a:r>
                        <a:rPr lang="ru-RU" sz="1100" dirty="0">
                          <a:solidFill>
                            <a:srgbClr val="000000"/>
                          </a:solidFill>
                          <a:latin typeface="Calibri"/>
                          <a:ea typeface="Times New Roman"/>
                          <a:cs typeface="Calibri"/>
                        </a:rPr>
                        <a:t>Доходы от продажи материальных и нематериальных активов</a:t>
                      </a:r>
                      <a:endParaRPr lang="ru-RU" sz="1100" dirty="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100">
                          <a:solidFill>
                            <a:srgbClr val="000000"/>
                          </a:solidFill>
                          <a:latin typeface="Calibri"/>
                          <a:ea typeface="Times New Roman"/>
                          <a:cs typeface="Calibri"/>
                        </a:rPr>
                        <a:t>  1 180 371,00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solidFill>
                            <a:srgbClr val="000000"/>
                          </a:solidFill>
                          <a:latin typeface="Calibri"/>
                          <a:ea typeface="Times New Roman"/>
                          <a:cs typeface="Calibri"/>
                        </a:rPr>
                        <a:t>  1 180 748,93</a:t>
                      </a:r>
                      <a:endParaRPr lang="ru-RU" sz="1100">
                        <a:latin typeface="Calibri"/>
                        <a:ea typeface="Times New Roman"/>
                        <a:cs typeface="Times New Roman"/>
                      </a:endParaRPr>
                    </a:p>
                  </a:txBody>
                  <a:tcPr marL="68580" marR="68580" marT="0" marB="0" anchor="ctr"/>
                </a:tc>
              </a:tr>
              <a:tr h="231795">
                <a:tc>
                  <a:txBody>
                    <a:bodyPr/>
                    <a:lstStyle/>
                    <a:p>
                      <a:pPr>
                        <a:lnSpc>
                          <a:spcPct val="115000"/>
                        </a:lnSpc>
                        <a:spcAft>
                          <a:spcPts val="0"/>
                        </a:spcAft>
                      </a:pPr>
                      <a:r>
                        <a:rPr lang="ru-RU" sz="1100">
                          <a:solidFill>
                            <a:srgbClr val="000000"/>
                          </a:solidFill>
                          <a:latin typeface="Calibri"/>
                          <a:ea typeface="Times New Roman"/>
                          <a:cs typeface="Calibri"/>
                        </a:rPr>
                        <a:t>Штрафы, санкции, возмещение ущерба</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100">
                          <a:solidFill>
                            <a:srgbClr val="000000"/>
                          </a:solidFill>
                          <a:latin typeface="Calibri"/>
                          <a:ea typeface="Times New Roman"/>
                          <a:cs typeface="Calibri"/>
                        </a:rPr>
                        <a:t>   39 129,48</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solidFill>
                            <a:srgbClr val="000000"/>
                          </a:solidFill>
                          <a:latin typeface="Calibri"/>
                          <a:ea typeface="Times New Roman"/>
                          <a:cs typeface="Calibri"/>
                        </a:rPr>
                        <a:t>   74 129,48</a:t>
                      </a:r>
                      <a:endParaRPr lang="ru-RU" sz="1100">
                        <a:latin typeface="Calibri"/>
                        <a:ea typeface="Times New Roman"/>
                        <a:cs typeface="Times New Roman"/>
                      </a:endParaRPr>
                    </a:p>
                  </a:txBody>
                  <a:tcPr marL="68580" marR="68580" marT="0" marB="0" anchor="ctr"/>
                </a:tc>
              </a:tr>
              <a:tr h="231795">
                <a:tc>
                  <a:txBody>
                    <a:bodyPr/>
                    <a:lstStyle/>
                    <a:p>
                      <a:pPr>
                        <a:lnSpc>
                          <a:spcPct val="115000"/>
                        </a:lnSpc>
                        <a:spcAft>
                          <a:spcPts val="0"/>
                        </a:spcAft>
                      </a:pPr>
                      <a:r>
                        <a:rPr lang="ru-RU" sz="1100">
                          <a:solidFill>
                            <a:srgbClr val="000000"/>
                          </a:solidFill>
                          <a:latin typeface="Calibri"/>
                          <a:ea typeface="Times New Roman"/>
                          <a:cs typeface="Calibri"/>
                        </a:rPr>
                        <a:t>Прочие неналоговые доходы</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100">
                          <a:solidFill>
                            <a:srgbClr val="000000"/>
                          </a:solidFill>
                          <a:latin typeface="Calibri"/>
                          <a:ea typeface="Times New Roman"/>
                          <a:cs typeface="Calibri"/>
                        </a:rPr>
                        <a:t> </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solidFill>
                            <a:srgbClr val="000000"/>
                          </a:solidFill>
                          <a:latin typeface="Calibri"/>
                          <a:ea typeface="Times New Roman"/>
                          <a:cs typeface="Calibri"/>
                        </a:rPr>
                        <a:t>   120 540,85</a:t>
                      </a:r>
                      <a:endParaRPr lang="ru-RU" sz="1100">
                        <a:latin typeface="Calibri"/>
                        <a:ea typeface="Times New Roman"/>
                        <a:cs typeface="Times New Roman"/>
                      </a:endParaRPr>
                    </a:p>
                  </a:txBody>
                  <a:tcPr marL="68580" marR="68580" marT="0" marB="0" anchor="ctr"/>
                </a:tc>
              </a:tr>
              <a:tr h="231795">
                <a:tc>
                  <a:txBody>
                    <a:bodyPr/>
                    <a:lstStyle/>
                    <a:p>
                      <a:pPr>
                        <a:lnSpc>
                          <a:spcPct val="115000"/>
                        </a:lnSpc>
                        <a:spcAft>
                          <a:spcPts val="0"/>
                        </a:spcAft>
                      </a:pPr>
                      <a:r>
                        <a:rPr lang="ru-RU" sz="1100" b="1" i="1">
                          <a:solidFill>
                            <a:srgbClr val="000000"/>
                          </a:solidFill>
                          <a:latin typeface="Calibri"/>
                          <a:ea typeface="Times New Roman"/>
                          <a:cs typeface="Calibri"/>
                        </a:rPr>
                        <a:t>Безвозмездные поступления</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100" b="1" i="1">
                          <a:solidFill>
                            <a:srgbClr val="000000"/>
                          </a:solidFill>
                          <a:latin typeface="Calibri"/>
                          <a:ea typeface="Times New Roman"/>
                          <a:cs typeface="Calibri"/>
                        </a:rPr>
                        <a:t>  385 778 289,60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b="1" i="1">
                          <a:solidFill>
                            <a:srgbClr val="000000"/>
                          </a:solidFill>
                          <a:latin typeface="Calibri"/>
                          <a:ea typeface="Times New Roman"/>
                          <a:cs typeface="Calibri"/>
                        </a:rPr>
                        <a:t>  414 406 739,55</a:t>
                      </a:r>
                      <a:endParaRPr lang="ru-RU" sz="1100">
                        <a:latin typeface="Calibri"/>
                        <a:ea typeface="Times New Roman"/>
                        <a:cs typeface="Times New Roman"/>
                      </a:endParaRPr>
                    </a:p>
                  </a:txBody>
                  <a:tcPr marL="68580" marR="68580" marT="0" marB="0" anchor="ctr"/>
                </a:tc>
              </a:tr>
              <a:tr h="231795">
                <a:tc>
                  <a:txBody>
                    <a:bodyPr/>
                    <a:lstStyle/>
                    <a:p>
                      <a:pPr>
                        <a:lnSpc>
                          <a:spcPct val="115000"/>
                        </a:lnSpc>
                        <a:spcAft>
                          <a:spcPts val="0"/>
                        </a:spcAft>
                      </a:pPr>
                      <a:r>
                        <a:rPr lang="ru-RU" sz="1100">
                          <a:solidFill>
                            <a:srgbClr val="000000"/>
                          </a:solidFill>
                          <a:latin typeface="Calibri"/>
                          <a:ea typeface="Times New Roman"/>
                          <a:cs typeface="Calibri"/>
                        </a:rPr>
                        <a:t>Безвозмездные поступления от других бюджетов бюджетной системы российской федерации</a:t>
                      </a:r>
                      <a:endParaRPr lang="ru-RU" sz="1100">
                        <a:latin typeface="Calibri"/>
                        <a:ea typeface="Times New Roman"/>
                        <a:cs typeface="Times New Roman"/>
                      </a:endParaRPr>
                    </a:p>
                  </a:txBody>
                  <a:tcPr marL="68580" marR="68580" marT="0" marB="0"/>
                </a:tc>
                <a:tc>
                  <a:txBody>
                    <a:bodyPr/>
                    <a:lstStyle/>
                    <a:p>
                      <a:pPr algn="ctr">
                        <a:lnSpc>
                          <a:spcPct val="115000"/>
                        </a:lnSpc>
                        <a:spcAft>
                          <a:spcPts val="0"/>
                        </a:spcAft>
                      </a:pPr>
                      <a:r>
                        <a:rPr lang="ru-RU" sz="1100">
                          <a:solidFill>
                            <a:srgbClr val="000000"/>
                          </a:solidFill>
                          <a:latin typeface="Calibri"/>
                          <a:ea typeface="Times New Roman"/>
                          <a:cs typeface="Calibri"/>
                        </a:rPr>
                        <a:t>  400 976 755,00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solidFill>
                            <a:srgbClr val="000000"/>
                          </a:solidFill>
                          <a:latin typeface="Calibri"/>
                          <a:ea typeface="Times New Roman"/>
                          <a:cs typeface="Calibri"/>
                        </a:rPr>
                        <a:t>  429 679 165,96</a:t>
                      </a:r>
                      <a:endParaRPr lang="ru-RU" sz="1100">
                        <a:latin typeface="Calibri"/>
                        <a:ea typeface="Times New Roman"/>
                        <a:cs typeface="Times New Roman"/>
                      </a:endParaRPr>
                    </a:p>
                  </a:txBody>
                  <a:tcPr marL="68580" marR="68580" marT="0" marB="0" anchor="ctr"/>
                </a:tc>
              </a:tr>
              <a:tr h="231795">
                <a:tc>
                  <a:txBody>
                    <a:bodyPr/>
                    <a:lstStyle/>
                    <a:p>
                      <a:pPr>
                        <a:lnSpc>
                          <a:spcPct val="115000"/>
                        </a:lnSpc>
                        <a:spcAft>
                          <a:spcPts val="0"/>
                        </a:spcAft>
                      </a:pPr>
                      <a:r>
                        <a:rPr lang="ru-RU" sz="1100">
                          <a:solidFill>
                            <a:srgbClr val="000000"/>
                          </a:solidFill>
                          <a:latin typeface="Calibri"/>
                          <a:ea typeface="Times New Roman"/>
                          <a:cs typeface="Calibri"/>
                        </a:rPr>
                        <a:t>Дотации бюджетам бюджетной системы российской федерации</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100">
                          <a:solidFill>
                            <a:srgbClr val="000000"/>
                          </a:solidFill>
                          <a:latin typeface="Calibri"/>
                          <a:ea typeface="Times New Roman"/>
                          <a:cs typeface="Calibri"/>
                        </a:rPr>
                        <a:t>  71 877 212,00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solidFill>
                            <a:srgbClr val="000000"/>
                          </a:solidFill>
                          <a:latin typeface="Calibri"/>
                          <a:ea typeface="Times New Roman"/>
                          <a:cs typeface="Calibri"/>
                        </a:rPr>
                        <a:t>  71 877 212,00</a:t>
                      </a:r>
                      <a:endParaRPr lang="ru-RU" sz="1100">
                        <a:latin typeface="Calibri"/>
                        <a:ea typeface="Times New Roman"/>
                        <a:cs typeface="Times New Roman"/>
                      </a:endParaRPr>
                    </a:p>
                  </a:txBody>
                  <a:tcPr marL="68580" marR="68580" marT="0" marB="0" anchor="ctr"/>
                </a:tc>
              </a:tr>
              <a:tr h="231795">
                <a:tc>
                  <a:txBody>
                    <a:bodyPr/>
                    <a:lstStyle/>
                    <a:p>
                      <a:pPr>
                        <a:lnSpc>
                          <a:spcPct val="115000"/>
                        </a:lnSpc>
                        <a:spcAft>
                          <a:spcPts val="0"/>
                        </a:spcAft>
                      </a:pPr>
                      <a:r>
                        <a:rPr lang="ru-RU" sz="1100">
                          <a:solidFill>
                            <a:srgbClr val="000000"/>
                          </a:solidFill>
                          <a:latin typeface="Calibri"/>
                          <a:ea typeface="Times New Roman"/>
                          <a:cs typeface="Calibri"/>
                        </a:rPr>
                        <a:t>Субсидии бюджетам бюджетной системы  российской федерации (межбюджетные субсидии)</a:t>
                      </a:r>
                      <a:endParaRPr lang="ru-RU" sz="1100">
                        <a:latin typeface="Calibri"/>
                        <a:ea typeface="Times New Roman"/>
                        <a:cs typeface="Times New Roman"/>
                      </a:endParaRPr>
                    </a:p>
                  </a:txBody>
                  <a:tcPr marL="68580" marR="68580" marT="0" marB="0"/>
                </a:tc>
                <a:tc>
                  <a:txBody>
                    <a:bodyPr/>
                    <a:lstStyle/>
                    <a:p>
                      <a:pPr algn="ctr">
                        <a:lnSpc>
                          <a:spcPct val="115000"/>
                        </a:lnSpc>
                        <a:spcAft>
                          <a:spcPts val="0"/>
                        </a:spcAft>
                      </a:pPr>
                      <a:r>
                        <a:rPr lang="ru-RU" sz="1100">
                          <a:solidFill>
                            <a:srgbClr val="000000"/>
                          </a:solidFill>
                          <a:latin typeface="Calibri"/>
                          <a:ea typeface="Times New Roman"/>
                          <a:cs typeface="Calibri"/>
                        </a:rPr>
                        <a:t>  15 409 401,00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solidFill>
                            <a:srgbClr val="000000"/>
                          </a:solidFill>
                          <a:latin typeface="Calibri"/>
                          <a:ea typeface="Times New Roman"/>
                          <a:cs typeface="Calibri"/>
                        </a:rPr>
                        <a:t>  13 415 783,19</a:t>
                      </a:r>
                      <a:endParaRPr lang="ru-RU" sz="1100">
                        <a:latin typeface="Calibri"/>
                        <a:ea typeface="Times New Roman"/>
                        <a:cs typeface="Times New Roman"/>
                      </a:endParaRPr>
                    </a:p>
                  </a:txBody>
                  <a:tcPr marL="68580" marR="68580" marT="0" marB="0" anchor="ctr"/>
                </a:tc>
              </a:tr>
              <a:tr h="231795">
                <a:tc>
                  <a:txBody>
                    <a:bodyPr/>
                    <a:lstStyle/>
                    <a:p>
                      <a:pPr>
                        <a:lnSpc>
                          <a:spcPct val="115000"/>
                        </a:lnSpc>
                        <a:spcAft>
                          <a:spcPts val="0"/>
                        </a:spcAft>
                      </a:pPr>
                      <a:r>
                        <a:rPr lang="ru-RU" sz="1100">
                          <a:solidFill>
                            <a:srgbClr val="000000"/>
                          </a:solidFill>
                          <a:latin typeface="Calibri"/>
                          <a:ea typeface="Times New Roman"/>
                          <a:cs typeface="Calibri"/>
                        </a:rPr>
                        <a:t>Субвенции бюджетам бюджетной системы российской федерации</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100">
                          <a:solidFill>
                            <a:srgbClr val="000000"/>
                          </a:solidFill>
                          <a:latin typeface="Calibri"/>
                          <a:ea typeface="Times New Roman"/>
                          <a:cs typeface="Calibri"/>
                        </a:rPr>
                        <a:t>  276 292 067,00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solidFill>
                            <a:srgbClr val="000000"/>
                          </a:solidFill>
                          <a:latin typeface="Calibri"/>
                          <a:ea typeface="Times New Roman"/>
                          <a:cs typeface="Calibri"/>
                        </a:rPr>
                        <a:t>  298 464 436,65</a:t>
                      </a:r>
                      <a:endParaRPr lang="ru-RU" sz="1100">
                        <a:latin typeface="Calibri"/>
                        <a:ea typeface="Times New Roman"/>
                        <a:cs typeface="Times New Roman"/>
                      </a:endParaRPr>
                    </a:p>
                  </a:txBody>
                  <a:tcPr marL="68580" marR="68580" marT="0" marB="0" anchor="ctr"/>
                </a:tc>
              </a:tr>
              <a:tr h="231795">
                <a:tc>
                  <a:txBody>
                    <a:bodyPr/>
                    <a:lstStyle/>
                    <a:p>
                      <a:pPr>
                        <a:lnSpc>
                          <a:spcPct val="115000"/>
                        </a:lnSpc>
                        <a:spcAft>
                          <a:spcPts val="0"/>
                        </a:spcAft>
                      </a:pPr>
                      <a:r>
                        <a:rPr lang="ru-RU" sz="1100">
                          <a:solidFill>
                            <a:srgbClr val="000000"/>
                          </a:solidFill>
                          <a:latin typeface="Calibri"/>
                          <a:ea typeface="Times New Roman"/>
                          <a:cs typeface="Calibri"/>
                        </a:rPr>
                        <a:t>Иные межбюджетные трансферты</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100">
                          <a:solidFill>
                            <a:srgbClr val="000000"/>
                          </a:solidFill>
                          <a:latin typeface="Calibri"/>
                          <a:ea typeface="Times New Roman"/>
                          <a:cs typeface="Calibri"/>
                        </a:rPr>
                        <a:t>  37 398 075,00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solidFill>
                            <a:srgbClr val="000000"/>
                          </a:solidFill>
                          <a:latin typeface="Calibri"/>
                          <a:ea typeface="Times New Roman"/>
                          <a:cs typeface="Calibri"/>
                        </a:rPr>
                        <a:t>  45 921 734,12</a:t>
                      </a:r>
                      <a:endParaRPr lang="ru-RU" sz="1100">
                        <a:latin typeface="Calibri"/>
                        <a:ea typeface="Times New Roman"/>
                        <a:cs typeface="Times New Roman"/>
                      </a:endParaRPr>
                    </a:p>
                  </a:txBody>
                  <a:tcPr marL="68580" marR="68580" marT="0" marB="0" anchor="ctr"/>
                </a:tc>
              </a:tr>
              <a:tr h="270619">
                <a:tc>
                  <a:txBody>
                    <a:bodyPr/>
                    <a:lstStyle/>
                    <a:p>
                      <a:pPr>
                        <a:lnSpc>
                          <a:spcPct val="115000"/>
                        </a:lnSpc>
                        <a:spcAft>
                          <a:spcPts val="0"/>
                        </a:spcAft>
                      </a:pPr>
                      <a:r>
                        <a:rPr lang="ru-RU" sz="1100">
                          <a:solidFill>
                            <a:srgbClr val="000000"/>
                          </a:solidFill>
                          <a:latin typeface="Calibri"/>
                          <a:ea typeface="Times New Roman"/>
                          <a:cs typeface="Calibri"/>
                        </a:rPr>
                        <a:t>Доходы бюджетов бюджетной системы Российской Федерации от возврата остатков субсидий, субвенций и иных межбюджетных трансфертов, имеющих целевое назначение прошлых лет</a:t>
                      </a:r>
                      <a:endParaRPr lang="ru-RU" sz="1100">
                        <a:latin typeface="Calibri"/>
                        <a:ea typeface="Times New Roman"/>
                        <a:cs typeface="Times New Roman"/>
                      </a:endParaRPr>
                    </a:p>
                  </a:txBody>
                  <a:tcPr marL="68580" marR="68580" marT="0" marB="0" anchor="b"/>
                </a:tc>
                <a:tc>
                  <a:txBody>
                    <a:bodyPr/>
                    <a:lstStyle/>
                    <a:p>
                      <a:pPr algn="ctr">
                        <a:lnSpc>
                          <a:spcPct val="115000"/>
                        </a:lnSpc>
                        <a:spcAft>
                          <a:spcPts val="0"/>
                        </a:spcAft>
                      </a:pPr>
                      <a:r>
                        <a:rPr lang="ru-RU" sz="1100">
                          <a:solidFill>
                            <a:srgbClr val="000000"/>
                          </a:solidFill>
                          <a:latin typeface="Calibri"/>
                          <a:ea typeface="Times New Roman"/>
                          <a:cs typeface="Calibri"/>
                        </a:rPr>
                        <a:t>   14 925,00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a:solidFill>
                            <a:srgbClr val="000000"/>
                          </a:solidFill>
                          <a:latin typeface="Calibri"/>
                          <a:ea typeface="Times New Roman"/>
                          <a:cs typeface="Calibri"/>
                        </a:rPr>
                        <a:t>   14 925,00</a:t>
                      </a:r>
                      <a:endParaRPr lang="ru-RU" sz="1100">
                        <a:latin typeface="Calibri"/>
                        <a:ea typeface="Times New Roman"/>
                        <a:cs typeface="Times New Roman"/>
                      </a:endParaRPr>
                    </a:p>
                  </a:txBody>
                  <a:tcPr marL="68580" marR="68580" marT="0" marB="0" anchor="ctr"/>
                </a:tc>
              </a:tr>
              <a:tr h="270619">
                <a:tc>
                  <a:txBody>
                    <a:bodyPr/>
                    <a:lstStyle/>
                    <a:p>
                      <a:pPr>
                        <a:lnSpc>
                          <a:spcPct val="115000"/>
                        </a:lnSpc>
                        <a:spcAft>
                          <a:spcPts val="0"/>
                        </a:spcAft>
                      </a:pPr>
                      <a:r>
                        <a:rPr lang="ru-RU" sz="1100">
                          <a:solidFill>
                            <a:srgbClr val="000000"/>
                          </a:solidFill>
                          <a:latin typeface="Calibri"/>
                          <a:ea typeface="Times New Roman"/>
                          <a:cs typeface="Calibri"/>
                        </a:rPr>
                        <a:t>Возврат остатков субсидий, субвенций и иных межбюджетных трансфертов, имеющих целевое назначение, прошлых лет</a:t>
                      </a:r>
                      <a:endParaRPr lang="ru-RU" sz="1100">
                        <a:latin typeface="Calibri"/>
                        <a:ea typeface="Times New Roman"/>
                        <a:cs typeface="Times New Roman"/>
                      </a:endParaRPr>
                    </a:p>
                  </a:txBody>
                  <a:tcPr marL="68580" marR="68580" marT="0" marB="0"/>
                </a:tc>
                <a:tc>
                  <a:txBody>
                    <a:bodyPr/>
                    <a:lstStyle/>
                    <a:p>
                      <a:pPr algn="ctr">
                        <a:lnSpc>
                          <a:spcPct val="115000"/>
                        </a:lnSpc>
                        <a:spcAft>
                          <a:spcPts val="0"/>
                        </a:spcAft>
                      </a:pPr>
                      <a:r>
                        <a:rPr lang="ru-RU" sz="1100">
                          <a:solidFill>
                            <a:srgbClr val="000000"/>
                          </a:solidFill>
                          <a:latin typeface="Calibri"/>
                          <a:ea typeface="Times New Roman"/>
                          <a:cs typeface="Calibri"/>
                        </a:rPr>
                        <a:t>-  15 213 390,40</a:t>
                      </a:r>
                      <a:endParaRPr lang="ru-RU" sz="1100">
                        <a:latin typeface="Calibri"/>
                        <a:ea typeface="Times New Roman"/>
                        <a:cs typeface="Times New Roman"/>
                      </a:endParaRPr>
                    </a:p>
                  </a:txBody>
                  <a:tcPr marL="68580" marR="68580" marT="0" marB="0" anchor="ctr"/>
                </a:tc>
                <a:tc>
                  <a:txBody>
                    <a:bodyPr/>
                    <a:lstStyle/>
                    <a:p>
                      <a:pPr algn="ctr">
                        <a:lnSpc>
                          <a:spcPct val="115000"/>
                        </a:lnSpc>
                        <a:spcAft>
                          <a:spcPts val="0"/>
                        </a:spcAft>
                      </a:pPr>
                      <a:r>
                        <a:rPr lang="ru-RU" sz="1100" dirty="0">
                          <a:solidFill>
                            <a:srgbClr val="000000"/>
                          </a:solidFill>
                          <a:latin typeface="Calibri"/>
                          <a:ea typeface="Times New Roman"/>
                          <a:cs typeface="Calibri"/>
                        </a:rPr>
                        <a:t>-  15 287 351,41</a:t>
                      </a:r>
                      <a:endParaRPr lang="ru-RU" sz="1100" dirty="0">
                        <a:latin typeface="Calibri"/>
                        <a:ea typeface="Times New Roman"/>
                        <a:cs typeface="Times New Roman"/>
                      </a:endParaRPr>
                    </a:p>
                  </a:txBody>
                  <a:tcPr marL="68580" marR="68580" marT="0" marB="0" anchor="ctr"/>
                </a:tc>
              </a:tr>
            </a:tbl>
          </a:graphicData>
        </a:graphic>
      </p:graphicFrame>
      <p:sp>
        <p:nvSpPr>
          <p:cNvPr id="5" name="Прямоугольник 4"/>
          <p:cNvSpPr/>
          <p:nvPr/>
        </p:nvSpPr>
        <p:spPr>
          <a:xfrm>
            <a:off x="8358214" y="571480"/>
            <a:ext cx="606255" cy="261610"/>
          </a:xfrm>
          <a:prstGeom prst="rect">
            <a:avLst/>
          </a:prstGeom>
        </p:spPr>
        <p:txBody>
          <a:bodyPr wrap="square">
            <a:spAutoFit/>
          </a:bodyPr>
          <a:lstStyle/>
          <a:p>
            <a:pPr lvl="0" algn="r" defTabSz="1082675" fontAlgn="base">
              <a:spcBef>
                <a:spcPct val="0"/>
              </a:spcBef>
              <a:spcAft>
                <a:spcPct val="0"/>
              </a:spcAft>
            </a:pPr>
            <a:r>
              <a:rPr lang="ru-RU" sz="1100" dirty="0" smtClean="0">
                <a:solidFill>
                  <a:srgbClr val="003366"/>
                </a:solidFill>
                <a:latin typeface="Times New Roman" pitchFamily="18" charset="0"/>
              </a:rPr>
              <a:t>рублей</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142852"/>
            <a:ext cx="8643998" cy="954107"/>
          </a:xfrm>
          <a:prstGeom prst="rect">
            <a:avLst/>
          </a:prstGeom>
        </p:spPr>
        <p:txBody>
          <a:bodyPr wrap="square">
            <a:spAutoFit/>
          </a:bodyPr>
          <a:lstStyle/>
          <a:p>
            <a:pPr algn="ctr">
              <a:defRPr sz="2160" b="1" i="0" u="none" strike="noStrike" kern="1200" baseline="0">
                <a:solidFill>
                  <a:prstClr val="black"/>
                </a:solidFill>
                <a:latin typeface="+mn-lt"/>
                <a:ea typeface="+mn-ea"/>
                <a:cs typeface="+mn-cs"/>
              </a:defRPr>
            </a:pPr>
            <a:r>
              <a:rPr lang="ru-RU" sz="2800" dirty="0" smtClean="0">
                <a:solidFill>
                  <a:srgbClr val="7030A0"/>
                </a:solidFill>
              </a:rPr>
              <a:t>Структура доходов муниципального района</a:t>
            </a:r>
          </a:p>
          <a:p>
            <a:pPr algn="ctr">
              <a:defRPr sz="2160" b="1" i="0" u="none" strike="noStrike" kern="1200" baseline="0">
                <a:solidFill>
                  <a:prstClr val="black"/>
                </a:solidFill>
                <a:latin typeface="+mn-lt"/>
                <a:ea typeface="+mn-ea"/>
                <a:cs typeface="+mn-cs"/>
              </a:defRPr>
            </a:pPr>
            <a:r>
              <a:rPr lang="ru-RU" sz="2800" dirty="0" smtClean="0">
                <a:solidFill>
                  <a:srgbClr val="7030A0"/>
                </a:solidFill>
              </a:rPr>
              <a:t>за 2025 год</a:t>
            </a:r>
            <a:endParaRPr lang="ru-RU" sz="2800" dirty="0">
              <a:solidFill>
                <a:srgbClr val="7030A0"/>
              </a:solidFill>
            </a:endParaRPr>
          </a:p>
        </p:txBody>
      </p:sp>
      <p:pic>
        <p:nvPicPr>
          <p:cNvPr id="4" name="Рисунок 3"/>
          <p:cNvPicPr/>
          <p:nvPr/>
        </p:nvPicPr>
        <p:blipFill>
          <a:blip r:embed="rId2"/>
          <a:srcRect/>
          <a:stretch>
            <a:fillRect/>
          </a:stretch>
        </p:blipFill>
        <p:spPr bwMode="auto">
          <a:xfrm>
            <a:off x="357158" y="1234440"/>
            <a:ext cx="8286808" cy="5337832"/>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3444</TotalTime>
  <Words>5222</Words>
  <PresentationFormat>Экран (4:3)</PresentationFormat>
  <Paragraphs>897</Paragraphs>
  <Slides>48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48</vt:i4>
      </vt:variant>
    </vt:vector>
  </HeadingPairs>
  <TitlesOfParts>
    <vt:vector size="49" baseType="lpstr">
      <vt:lpstr>Трек</vt:lpstr>
      <vt:lpstr>К РЕШЕНИЮ ПРЕДСТАВИТЕЛЬНОГО СОБРНИЯ ЛЬГОВСКОГО РАЙОНА КУРСКОЙ ОБЛАСТИ ОТ 24.03.2026 Г. №205 «Об утверждении проекта решения Представительного Собрания Льговского района  Курской области «Об исполнении бюджета муниципального района «Льговский район» Курской области за 2025 год» и проведении публичных слушаний по его обсуждению»</vt:lpstr>
      <vt:lpstr>14 апреля 2026 года в 11:00 часов в здании администрации Льговского района по адресу: 307750, г. Льгов, Красная площадь 4Б, зал заседаний состоятся публичные слушания по проекту решения Представительного Собрания Льговского района  Курской области «Об исполнении бюджета муниципального района «Льговский район» Курской области за 2025 год».  </vt:lpstr>
      <vt:lpstr>Слайд 3</vt:lpstr>
      <vt:lpstr>ЧТО ТАКОЕ БЮДЖЕТ?</vt:lpstr>
      <vt:lpstr>ОСНОВНЫЕ ХАРАКТЕРИСТИКИ БЮДЖЕТА</vt:lpstr>
      <vt:lpstr>ОСНОВНЫЕ ХАРАКТЕРИСТИКИ   БЮДЖЕТА МУНИЦИПАЛЬНОГО РАЙОНА «ЛЬГОВСКИЙ РАЙОН»  КУРСКОЙ ОБЛАСТИ ЗА 2025 ГОД</vt:lpstr>
      <vt:lpstr>ДОХОДЫ БЮДЖЕТА </vt:lpstr>
      <vt:lpstr>Структура доходов бюджета МУНИЦИПАЛЬНОГО РАЙОНА «ЛЬГОВСКИЙ РАЙОН» Курской области за 2025 год</vt:lpstr>
      <vt:lpstr>Слайд 9</vt:lpstr>
      <vt:lpstr>Слайд 10</vt:lpstr>
      <vt:lpstr>Слайд 11</vt:lpstr>
      <vt:lpstr>ОБЪЕМ И ДИНАМИКА БЕЗВОЗМЕЗДНЫХ ПОСТУПЛЕНИЙ ИЗ ОБЛАСТНОГО БЮДЖЕТА В БЮДЖЕТ МУНИЦИПАЛЬНОГО РАЙОНА</vt:lpstr>
      <vt:lpstr>ОБЪЕМ БЕЗВОЗМЕЗДНЫХ ПОСТУПЛЕНИЙ ИЗ ОБЛАСТНОГО БЮДЖЕТА В БЮДЖЕТ МУНИЦИПАЛЬНОГО РАЙОНА ЗА 2025 ГОД [1]</vt:lpstr>
      <vt:lpstr>ОБЪЕМ БЕЗВОЗМЕЗДНЫХ ПОСТУПЛЕНИЙ ИЗ ОБЛАСТНОГО БЮДЖЕТА В БЮДЖЕТ МУНИЦИПАЛЬНОГО РАЙОНА ЗА 2025 ГОД [2]</vt:lpstr>
      <vt:lpstr>ОБЪЕМ БЕЗВОЗМЕЗДНЫХ ПОСТУПЛЕНИЙ ИЗ ОБЛАСТНОГО БЮДЖЕТА В БЮДЖЕТ МУНИЦИПАЛЬНОГО РАЙОНА ЗА 2025 ГОД [3]</vt:lpstr>
      <vt:lpstr>ОБЪЕМ БЕЗВОЗМЕЗДНЫХ ПОСТУПЛЕНИЙ ИЗ ОБЛАСТНОГО БЮДЖЕТА В БЮДЖЕТ МУНИЦИПАЛЬНОГО РАЙОНА ЗА 2025 ГОД [4]</vt:lpstr>
      <vt:lpstr>ОБЪЕМ БЕЗВОЗМЕЗДНЫХ ПОСТУПЛЕНИЙ ИЗ ОБЛАСТНОГО БЮДЖЕТА В БЮДЖЕТ МУНИЦИПАЛЬНОГО РАЙОНА ЗА 2025 ГОД [5]</vt:lpstr>
      <vt:lpstr>ОБЪЕМ БЕЗВОЗМЕЗДНЫХ ПОСТУПЛЕНИЙ ИЗ ОБЛАСТНОГО БЮДЖЕТА В БЮДЖЕТ МУНИЦИПАЛЬНОГО РАЙОНА ЗА 2025 ГОД [6]</vt:lpstr>
      <vt:lpstr>ОБЪЕМ БЕЗВОЗМЕЗДНЫХ ПОСТУПЛЕНИЙ ИЗ ОБЛАСТНОГО БЮДЖЕТА В БЮДЖЕТ МУНИЦИПАЛЬНОГО РАЙОНА ЗА 2025 ГОД [7]</vt:lpstr>
      <vt:lpstr>ОБЪЕМ БЕЗВОЗМЕЗДНЫХ ПОСТУПЛЕНИЙ ИЗ ОБЛАСТНОГО БЮДЖЕТА В БЮДЖЕТ МУНИЦИПАЛЬНОГО РАЙОНА ЗА 2025 ГОД [8]</vt:lpstr>
      <vt:lpstr>ОБЪЕМ БЕЗВОЗМЕЗДНЫХ ПОСТУПЛЕНИЙ ИЗ ОБЛАСТНОГО БЮДЖЕТА В БЮДЖЕТ МУНИЦИПАЛЬНОГО РАЙОНА ЗА 2025 ГОД [9]</vt:lpstr>
      <vt:lpstr>ОБЪЕМ БЕЗВОЗМЕЗДНЫХ ПОСТУПЛЕНИЙ ИЗ ОБЛАСТНОГО БЮДЖЕТА В БЮДЖЕТ МУНИЦИПАЛЬНОГО РАЙОНА ЗА 2025 ГОД [10]</vt:lpstr>
      <vt:lpstr>Слайд 23</vt:lpstr>
      <vt:lpstr>РАСХОДЫ БЮДЖЕТА ПО ОСНОВНЫМ ФУНКЦИЯМ</vt:lpstr>
      <vt:lpstr>Структура расходов бюджета района за 2025 год  по разделам и подразделам функциональной классификации [1]</vt:lpstr>
      <vt:lpstr>Структура расходов бюджета района за 2025 год  по разделам и подразделам функциональной классификации [2]</vt:lpstr>
      <vt:lpstr>Структура расходов бюджета района за 2025 год  по разделам и подразделам функциональной классификации [3]</vt:lpstr>
      <vt:lpstr>Слайд 28</vt:lpstr>
      <vt:lpstr>РАСХОДЫ БЮДЖЕТА ЛЬГОВСКОГО РАЙОНА КУРСКОЙ ОБЛАСТИ по видам расходов за 2025 год</vt:lpstr>
      <vt:lpstr>СТРУКТУРА РАСХОДОВ БЮДЖЕТА ЛЬГОВСКОГО РАЙОНА КУРСКОЙ ОБЛАСТИ по видам расходов за 2025 год</vt:lpstr>
      <vt:lpstr>ДИНАМИКА РАСХОДОВ</vt:lpstr>
      <vt:lpstr>ЧТО ТАКОЕ МУНИЦИПАЛЬНАЯ ПРОГРАММА?</vt:lpstr>
      <vt:lpstr>«ПРОГРАММНАЯ»  структура расходов бюджета</vt:lpstr>
      <vt:lpstr>Бюджет муниципального района за 2025 год  в разрезе государственных программ Курской области [1]</vt:lpstr>
      <vt:lpstr>Бюджет муниципального района за 2025 год  в разрезе государственных программ Курской области [2]</vt:lpstr>
      <vt:lpstr>Расходы  бюджета на реализацию муниципальной программы 01 «Развитие культуры в Льговском районе Курской области»</vt:lpstr>
      <vt:lpstr>Расходы  бюджета на реализацию муниципальной программы 02 «Социальная поддержка граждан в Льговском районе Курской области»</vt:lpstr>
      <vt:lpstr>Расходы  бюджета на реализацию муниципальной программы 03 «Развитие образования в Льговском районе Курской области»</vt:lpstr>
      <vt:lpstr>Слайд 39</vt:lpstr>
      <vt:lpstr>Расходы  бюджета на реализацию муниципальной программы 07 "Обеспечение доступным и комфортным жильем и коммунальными услугами граждан Льговского района Курской области"</vt:lpstr>
      <vt:lpstr>Расходы  бюджета на реализацию муниципальной программы 08 «Повышение эффективности работы с  молодежью,  организация отдыха и оздоровления детей, молодежи, развитие физической культуры и спорта в Льговском районе Курской области»</vt:lpstr>
      <vt:lpstr>Расходы  бюджета на реализацию муниципальной программы 11 «Развитие транспортной системы, обеспечение перевозки пассажиров в Льговском районе Курской области и безопасности дорожного движения»</vt:lpstr>
      <vt:lpstr>Расходы  бюджета на реализацию муниципальной программы 13 «Защита населения и территории от чрезвычайных ситуаций, обеспечение пожарной безопасности и безопасности людей на водных объектах в Льговском районе Курской области»</vt:lpstr>
      <vt:lpstr>Расходы  бюджета на реализацию муниципальной программы 14 «Повышение эффективности управления муниципальными финансами в Льговском районе Курской области»</vt:lpstr>
      <vt:lpstr>Межбюджетные трансферты – это денежные средства, передаваемые из одного бюджета бюджетной системы Российской Федерации другому </vt:lpstr>
      <vt:lpstr>Оказание финансовой помощи в виде  межбюджетных трансфертов в 2025 году</vt:lpstr>
      <vt:lpstr>Муниципальный долг муниципального района «Льговский район» Курской области</vt:lpstr>
      <vt:lpstr>Слайд 48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 РЕШЕНИЮ ПРЕДСТАВИТЕЛЬНОГО СОБРНИЯ ЛЬГОВСКОГО РАЙОНА КУРСКОЙ ОБЛАСТИ ОТ 21.12.2016 Г. №177 «О БЮДЖЕТЕ МУНИЦИПАЛЬНОГО РАЙОНА «ЛЬГОВСКИЙ РАЙОН» КУРСКОЙ ОБЛАСТИ НА 2017 ГОД И НА ПАЛНОВЫЙ ПЕРИОД 2018 И 2019ГОДОВ </dc:title>
  <cp:lastModifiedBy>User</cp:lastModifiedBy>
  <cp:revision>425</cp:revision>
  <dcterms:modified xsi:type="dcterms:W3CDTF">2026-03-25T11:44:22Z</dcterms:modified>
</cp:coreProperties>
</file>