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56"/>
  </p:notesMasterIdLst>
  <p:sldIdLst>
    <p:sldId id="256" r:id="rId2"/>
    <p:sldId id="257" r:id="rId3"/>
    <p:sldId id="258" r:id="rId4"/>
    <p:sldId id="259" r:id="rId5"/>
    <p:sldId id="260" r:id="rId6"/>
    <p:sldId id="261" r:id="rId7"/>
    <p:sldId id="320" r:id="rId8"/>
    <p:sldId id="262" r:id="rId9"/>
    <p:sldId id="263" r:id="rId10"/>
    <p:sldId id="264" r:id="rId11"/>
    <p:sldId id="265" r:id="rId12"/>
    <p:sldId id="325" r:id="rId13"/>
    <p:sldId id="326" r:id="rId14"/>
    <p:sldId id="266" r:id="rId15"/>
    <p:sldId id="268" r:id="rId16"/>
    <p:sldId id="269" r:id="rId17"/>
    <p:sldId id="271" r:id="rId18"/>
    <p:sldId id="272" r:id="rId19"/>
    <p:sldId id="273" r:id="rId20"/>
    <p:sldId id="276" r:id="rId21"/>
    <p:sldId id="281" r:id="rId22"/>
    <p:sldId id="282" r:id="rId23"/>
    <p:sldId id="283" r:id="rId24"/>
    <p:sldId id="284" r:id="rId25"/>
    <p:sldId id="285" r:id="rId26"/>
    <p:sldId id="286" r:id="rId27"/>
    <p:sldId id="288" r:id="rId28"/>
    <p:sldId id="294" r:id="rId29"/>
    <p:sldId id="295" r:id="rId30"/>
    <p:sldId id="296" r:id="rId31"/>
    <p:sldId id="297" r:id="rId32"/>
    <p:sldId id="298" r:id="rId33"/>
    <p:sldId id="299" r:id="rId34"/>
    <p:sldId id="302" r:id="rId35"/>
    <p:sldId id="303" r:id="rId36"/>
    <p:sldId id="304" r:id="rId37"/>
    <p:sldId id="305" r:id="rId38"/>
    <p:sldId id="306" r:id="rId39"/>
    <p:sldId id="308" r:id="rId40"/>
    <p:sldId id="309" r:id="rId41"/>
    <p:sldId id="328" r:id="rId42"/>
    <p:sldId id="310" r:id="rId43"/>
    <p:sldId id="330" r:id="rId44"/>
    <p:sldId id="332" r:id="rId45"/>
    <p:sldId id="324" r:id="rId46"/>
    <p:sldId id="311" r:id="rId47"/>
    <p:sldId id="312" r:id="rId48"/>
    <p:sldId id="322" r:id="rId49"/>
    <p:sldId id="313" r:id="rId50"/>
    <p:sldId id="314" r:id="rId51"/>
    <p:sldId id="329" r:id="rId52"/>
    <p:sldId id="331" r:id="rId53"/>
    <p:sldId id="323" r:id="rId54"/>
    <p:sldId id="315" r:id="rId5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66"/>
    <a:srgbClr val="3333CC"/>
    <a:srgbClr val="000099"/>
    <a:srgbClr val="99CCFF"/>
    <a:srgbClr val="81BF7F"/>
    <a:srgbClr val="CCFFCC"/>
    <a:srgbClr val="FF0066"/>
    <a:srgbClr val="FF65A3"/>
    <a:srgbClr val="FF66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03447BB-5D67-496B-8E87-E561075AD55C}" styleName="Темный стиль 1 - акцент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2" autoAdjust="0"/>
    <p:restoredTop sz="94565" autoAdjust="0"/>
  </p:normalViewPr>
  <p:slideViewPr>
    <p:cSldViewPr>
      <p:cViewPr varScale="1">
        <p:scale>
          <a:sx n="83" d="100"/>
          <a:sy n="83" d="100"/>
        </p:scale>
        <p:origin x="-1426" y="-77"/>
      </p:cViewPr>
      <p:guideLst>
        <p:guide orient="horz" pos="2160"/>
        <p:guide pos="2880"/>
      </p:guideLst>
    </p:cSldViewPr>
  </p:slideViewPr>
  <p:outlineViewPr>
    <p:cViewPr>
      <p:scale>
        <a:sx n="33" d="100"/>
        <a:sy n="33" d="100"/>
      </p:scale>
      <p:origin x="0" y="1391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Профицит (доходы больше расходов)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C0504D">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доходов над расходами принимается решение, как их использовать (например,накапливать резервы, остатки, погашать долг).</a:t>
          </a:r>
        </a:p>
      </dgm:t>
    </dgm:pt>
    <dgm:pt modelId="{9FFA1C2D-3371-4E7C-B540-11F9B15A38CA}" type="parTrans" cxnId="{0A7599DB-0565-4055-90BD-09E48CF9AE6D}">
      <dgm:prSet/>
      <dgm:spPr>
        <a:xfrm>
          <a:off x="657872" y="1215133"/>
          <a:ext cx="242725" cy="910221"/>
        </a:xfrm>
        <a:noFill/>
        <a:ln w="25400" cap="flat" cmpd="sng" algn="ctr">
          <a:solidFill>
            <a:srgbClr val="9BBB5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6E81A41C-04C6-44ED-A884-0B65D5201F9F}" type="presOf" srcId="{1C59AC04-BB01-4AB2-84CC-ABEC200D68A6}" destId="{8635F9FE-D1CB-4B62-8813-C1440244973D}"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8750D209-0735-49A1-921C-817806E5952B}" type="presOf" srcId="{1302C63C-5681-465F-B181-772EDEBDB656}" destId="{FFA0B8A4-B681-4102-8750-4ABEBA00E471}" srcOrd="0" destOrd="0" presId="urn:microsoft.com/office/officeart/2005/8/layout/hierarchy3"/>
    <dgm:cxn modelId="{BD998AFA-7E67-4EDF-97FF-CCF772171FF9}" type="presOf" srcId="{1C59AC04-BB01-4AB2-84CC-ABEC200D68A6}" destId="{E62A8229-D6AA-468F-838D-00B01F51D6E9}" srcOrd="1" destOrd="0" presId="urn:microsoft.com/office/officeart/2005/8/layout/hierarchy3"/>
    <dgm:cxn modelId="{BD09EFBB-F368-44D2-9E82-41A1690D24FF}" type="presOf" srcId="{B15793B0-0E93-4897-A447-44AAD083CC64}" destId="{759A003B-956C-44CB-B966-77ED472BA81A}" srcOrd="0" destOrd="0" presId="urn:microsoft.com/office/officeart/2005/8/layout/hierarchy3"/>
    <dgm:cxn modelId="{1755DF0A-2BCD-443F-A814-BF349855A601}" type="presOf" srcId="{9FFA1C2D-3371-4E7C-B540-11F9B15A38CA}" destId="{CC2FD097-F3FB-4B3B-A75F-BAD9EC4A818B}" srcOrd="0" destOrd="0" presId="urn:microsoft.com/office/officeart/2005/8/layout/hierarchy3"/>
    <dgm:cxn modelId="{8FBD28A9-7E70-4F2A-87C1-E210E11C05C0}" type="presParOf" srcId="{759A003B-956C-44CB-B966-77ED472BA81A}" destId="{525272D5-F5CC-433E-86D9-C039D11AEC45}" srcOrd="0" destOrd="0" presId="urn:microsoft.com/office/officeart/2005/8/layout/hierarchy3"/>
    <dgm:cxn modelId="{FF3B5F72-9941-4313-8DEE-E0DC95519434}" type="presParOf" srcId="{525272D5-F5CC-433E-86D9-C039D11AEC45}" destId="{540791F9-CCC4-4AFE-A6A8-B678815076D5}" srcOrd="0" destOrd="0" presId="urn:microsoft.com/office/officeart/2005/8/layout/hierarchy3"/>
    <dgm:cxn modelId="{01C0448A-340C-451A-A087-93EC51B7CC89}" type="presParOf" srcId="{540791F9-CCC4-4AFE-A6A8-B678815076D5}" destId="{8635F9FE-D1CB-4B62-8813-C1440244973D}" srcOrd="0" destOrd="0" presId="urn:microsoft.com/office/officeart/2005/8/layout/hierarchy3"/>
    <dgm:cxn modelId="{5357A832-DA10-4C0A-A106-BEADD4C43E43}" type="presParOf" srcId="{540791F9-CCC4-4AFE-A6A8-B678815076D5}" destId="{E62A8229-D6AA-468F-838D-00B01F51D6E9}" srcOrd="1" destOrd="0" presId="urn:microsoft.com/office/officeart/2005/8/layout/hierarchy3"/>
    <dgm:cxn modelId="{3F5E6462-1999-4385-B730-8CC96E93084E}" type="presParOf" srcId="{525272D5-F5CC-433E-86D9-C039D11AEC45}" destId="{62C66162-1249-4309-95E6-34151052F14D}" srcOrd="1" destOrd="0" presId="urn:microsoft.com/office/officeart/2005/8/layout/hierarchy3"/>
    <dgm:cxn modelId="{2F6784EC-052D-4E12-9D53-56166CBBEE82}" type="presParOf" srcId="{62C66162-1249-4309-95E6-34151052F14D}" destId="{CC2FD097-F3FB-4B3B-A75F-BAD9EC4A818B}" srcOrd="0" destOrd="0" presId="urn:microsoft.com/office/officeart/2005/8/layout/hierarchy3"/>
    <dgm:cxn modelId="{55337EA0-38B1-4155-B0A4-C3D725567C08}" type="presParOf" srcId="{62C66162-1249-4309-95E6-34151052F14D}" destId="{FFA0B8A4-B681-4102-8750-4ABEBA00E471}" srcOrd="1" destOrd="0" presId="urn:microsoft.com/office/officeart/2005/8/layout/hierarchy3"/>
  </dgm:cxnLst>
  <dgm:bg/>
  <dgm:whole/>
</dgm:dataModel>
</file>

<file path=ppt/diagrams/data2.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Дефицит (расходы больше доходов)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009DD9">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расходов над доходами принимается решение об источниках покрытия дефицита (например, использовать имеющиеся накопления, остатки, взять  в долг)</a:t>
          </a:r>
        </a:p>
      </dgm:t>
    </dgm:pt>
    <dgm:pt modelId="{9FFA1C2D-3371-4E7C-B540-11F9B15A38CA}" type="parTrans" cxnId="{0A7599DB-0565-4055-90BD-09E48CF9AE6D}">
      <dgm:prSet/>
      <dgm:spPr>
        <a:xfrm>
          <a:off x="657872" y="1215133"/>
          <a:ext cx="242725" cy="910221"/>
        </a:xfrm>
        <a:noFill/>
        <a:ln w="25400" cap="flat" cmpd="sng" algn="ctr">
          <a:solidFill>
            <a:srgbClr val="0BD0D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EA93F261-3DEF-499F-9722-CB88F97034DE}" type="presOf" srcId="{1C59AC04-BB01-4AB2-84CC-ABEC200D68A6}" destId="{8635F9FE-D1CB-4B62-8813-C1440244973D}" srcOrd="0" destOrd="0" presId="urn:microsoft.com/office/officeart/2005/8/layout/hierarchy3"/>
    <dgm:cxn modelId="{9035EAB6-D338-444D-B2BA-3D7098531A4A}" type="presOf" srcId="{1C59AC04-BB01-4AB2-84CC-ABEC200D68A6}" destId="{E62A8229-D6AA-468F-838D-00B01F51D6E9}" srcOrd="1" destOrd="0" presId="urn:microsoft.com/office/officeart/2005/8/layout/hierarchy3"/>
    <dgm:cxn modelId="{1A98F93F-1263-4228-BC40-615904D50B84}" type="presOf" srcId="{B15793B0-0E93-4897-A447-44AAD083CC64}" destId="{759A003B-956C-44CB-B966-77ED472BA81A}" srcOrd="0" destOrd="0" presId="urn:microsoft.com/office/officeart/2005/8/layout/hierarchy3"/>
    <dgm:cxn modelId="{35801591-7C4C-4157-A814-87B4FA9A85B3}" type="presOf" srcId="{1302C63C-5681-465F-B181-772EDEBDB656}" destId="{FFA0B8A4-B681-4102-8750-4ABEBA00E471}" srcOrd="0" destOrd="0" presId="urn:microsoft.com/office/officeart/2005/8/layout/hierarchy3"/>
    <dgm:cxn modelId="{0ACFE512-6028-4BF1-90FF-F8EF129C6906}" type="presOf" srcId="{9FFA1C2D-3371-4E7C-B540-11F9B15A38CA}" destId="{CC2FD097-F3FB-4B3B-A75F-BAD9EC4A818B}"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631F8783-D9F3-4A42-9DED-478A8A7A5A03}" type="presParOf" srcId="{759A003B-956C-44CB-B966-77ED472BA81A}" destId="{525272D5-F5CC-433E-86D9-C039D11AEC45}" srcOrd="0" destOrd="0" presId="urn:microsoft.com/office/officeart/2005/8/layout/hierarchy3"/>
    <dgm:cxn modelId="{7CE09903-D376-4291-8078-B8B2161A003E}" type="presParOf" srcId="{525272D5-F5CC-433E-86D9-C039D11AEC45}" destId="{540791F9-CCC4-4AFE-A6A8-B678815076D5}" srcOrd="0" destOrd="0" presId="urn:microsoft.com/office/officeart/2005/8/layout/hierarchy3"/>
    <dgm:cxn modelId="{C2F29E53-BAEB-4D7D-A492-0E1B09456B1E}" type="presParOf" srcId="{540791F9-CCC4-4AFE-A6A8-B678815076D5}" destId="{8635F9FE-D1CB-4B62-8813-C1440244973D}" srcOrd="0" destOrd="0" presId="urn:microsoft.com/office/officeart/2005/8/layout/hierarchy3"/>
    <dgm:cxn modelId="{CEBD3612-8D4A-4589-BB08-39FC23AE5785}" type="presParOf" srcId="{540791F9-CCC4-4AFE-A6A8-B678815076D5}" destId="{E62A8229-D6AA-468F-838D-00B01F51D6E9}" srcOrd="1" destOrd="0" presId="urn:microsoft.com/office/officeart/2005/8/layout/hierarchy3"/>
    <dgm:cxn modelId="{68912835-A33F-442A-A6EE-635EB3CF0164}" type="presParOf" srcId="{525272D5-F5CC-433E-86D9-C039D11AEC45}" destId="{62C66162-1249-4309-95E6-34151052F14D}" srcOrd="1" destOrd="0" presId="urn:microsoft.com/office/officeart/2005/8/layout/hierarchy3"/>
    <dgm:cxn modelId="{4AFB2B19-DDB8-4214-BD34-DEA20EEEF155}" type="presParOf" srcId="{62C66162-1249-4309-95E6-34151052F14D}" destId="{CC2FD097-F3FB-4B3B-A75F-BAD9EC4A818B}" srcOrd="0" destOrd="0" presId="urn:microsoft.com/office/officeart/2005/8/layout/hierarchy3"/>
    <dgm:cxn modelId="{BFB57D04-77BC-41A5-8DAF-A83A60309E7B}" type="presParOf" srcId="{62C66162-1249-4309-95E6-34151052F14D}" destId="{FFA0B8A4-B681-4102-8750-4ABEBA00E471}" srcOrd="1" destOrd="0" presId="urn:microsoft.com/office/officeart/2005/8/layout/hierarchy3"/>
  </dgm:cxnLst>
  <dgm:bg/>
  <dgm:whole/>
</dgm:dataModel>
</file>

<file path=ppt/diagrams/data3.xml><?xml version="1.0" encoding="utf-8"?>
<dgm:dataModel xmlns:dgm="http://schemas.openxmlformats.org/drawingml/2006/diagram" xmlns:a="http://schemas.openxmlformats.org/drawingml/2006/main">
  <dgm:ptLst>
    <dgm:pt modelId="{00D9D494-103E-49C0-A66B-B0D331430B22}" type="doc">
      <dgm:prSet loTypeId="urn:microsoft.com/office/officeart/2005/8/layout/pyramid4" loCatId="relationship" qsTypeId="urn:microsoft.com/office/officeart/2005/8/quickstyle/simple5" qsCatId="simple" csTypeId="urn:microsoft.com/office/officeart/2005/8/colors/accent1_2" csCatId="accent1" phldr="1"/>
      <dgm:spPr/>
      <dgm:t>
        <a:bodyPr/>
        <a:lstStyle/>
        <a:p>
          <a:endParaRPr lang="ru-RU"/>
        </a:p>
      </dgm:t>
    </dgm:pt>
    <dgm:pt modelId="{723CAEA0-39D0-46EB-BC5C-D478433D3222}">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НАЛОГОВЫЕ</a:t>
          </a:r>
        </a:p>
        <a:p>
          <a:r>
            <a:rPr lang="ru-RU" sz="1550" dirty="0" smtClean="0">
              <a:solidFill>
                <a:srgbClr val="7030A0"/>
              </a:solidFill>
            </a:rPr>
            <a:t>ДОХОДЫ</a:t>
          </a:r>
          <a:endParaRPr lang="ru-RU" sz="1550" dirty="0">
            <a:solidFill>
              <a:srgbClr val="7030A0"/>
            </a:solidFill>
          </a:endParaRPr>
        </a:p>
      </dgm:t>
    </dgm:pt>
    <dgm:pt modelId="{36A64642-B55E-4DBD-8D41-A565398C5780}" type="parTrans" cxnId="{CC8D2338-C4EE-4C75-B8A5-027E9852F81E}">
      <dgm:prSet/>
      <dgm:spPr/>
      <dgm:t>
        <a:bodyPr/>
        <a:lstStyle/>
        <a:p>
          <a:endParaRPr lang="ru-RU"/>
        </a:p>
      </dgm:t>
    </dgm:pt>
    <dgm:pt modelId="{B7E1977B-E043-4FFB-BD53-7BE6BB9A6E7E}" type="sibTrans" cxnId="{CC8D2338-C4EE-4C75-B8A5-027E9852F81E}">
      <dgm:prSet/>
      <dgm:spPr/>
      <dgm:t>
        <a:bodyPr/>
        <a:lstStyle/>
        <a:p>
          <a:endParaRPr lang="ru-RU"/>
        </a:p>
      </dgm:t>
    </dgm:pt>
    <dgm:pt modelId="{2EDD3D8C-794B-418D-9FFA-915E1BD2E036}">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НЕНАЛОГОВЫЕ</a:t>
          </a:r>
        </a:p>
        <a:p>
          <a:r>
            <a:rPr lang="ru-RU" sz="1550" dirty="0" smtClean="0">
              <a:solidFill>
                <a:srgbClr val="7030A0"/>
              </a:solidFill>
            </a:rPr>
            <a:t>ДОХОДЫ</a:t>
          </a:r>
          <a:endParaRPr lang="ru-RU" sz="1550" dirty="0">
            <a:solidFill>
              <a:srgbClr val="7030A0"/>
            </a:solidFill>
          </a:endParaRPr>
        </a:p>
      </dgm:t>
    </dgm:pt>
    <dgm:pt modelId="{3AF3DF67-EEDD-4FF1-90E1-ABD58811F201}" type="parTrans" cxnId="{7B4D93FE-E257-489C-8C8B-4B4EB56771AB}">
      <dgm:prSet/>
      <dgm:spPr/>
      <dgm:t>
        <a:bodyPr/>
        <a:lstStyle/>
        <a:p>
          <a:endParaRPr lang="ru-RU"/>
        </a:p>
      </dgm:t>
    </dgm:pt>
    <dgm:pt modelId="{23055349-F10F-47F5-9181-07703EB4BC11}" type="sibTrans" cxnId="{7B4D93FE-E257-489C-8C8B-4B4EB56771AB}">
      <dgm:prSet/>
      <dgm:spPr/>
      <dgm:t>
        <a:bodyPr/>
        <a:lstStyle/>
        <a:p>
          <a:endParaRPr lang="ru-RU"/>
        </a:p>
      </dgm:t>
    </dgm:pt>
    <dgm:pt modelId="{5356AEF1-DB3E-429F-B906-41070DA4656C}">
      <dgm:prSet phldrT="[Текст]" custT="1">
        <dgm:style>
          <a:lnRef idx="1">
            <a:schemeClr val="accent2"/>
          </a:lnRef>
          <a:fillRef idx="2">
            <a:schemeClr val="accent2"/>
          </a:fillRef>
          <a:effectRef idx="1">
            <a:schemeClr val="accent2"/>
          </a:effectRef>
          <a:fontRef idx="minor">
            <a:schemeClr val="dk1"/>
          </a:fontRef>
        </dgm:style>
      </dgm:prSet>
      <dgm:spPr/>
      <dgm:t>
        <a:bodyPr/>
        <a:lstStyle/>
        <a:p>
          <a:r>
            <a:rPr lang="ru-RU" sz="1800" dirty="0" smtClean="0">
              <a:solidFill>
                <a:srgbClr val="FF0066"/>
              </a:solidFill>
            </a:rPr>
            <a:t>БЮДЖЕТ</a:t>
          </a:r>
          <a:endParaRPr lang="ru-RU" sz="1800" dirty="0">
            <a:solidFill>
              <a:srgbClr val="FF0066"/>
            </a:solidFill>
          </a:endParaRPr>
        </a:p>
      </dgm:t>
    </dgm:pt>
    <dgm:pt modelId="{EC0A16A3-BEF2-4125-BCE1-C1BA42F72DE6}" type="parTrans" cxnId="{261F691D-1A0E-433A-AB01-598BC7201CD8}">
      <dgm:prSet/>
      <dgm:spPr/>
      <dgm:t>
        <a:bodyPr/>
        <a:lstStyle/>
        <a:p>
          <a:endParaRPr lang="ru-RU"/>
        </a:p>
      </dgm:t>
    </dgm:pt>
    <dgm:pt modelId="{2DF55E1F-E503-4948-B6B3-116D72DE4ED9}" type="sibTrans" cxnId="{261F691D-1A0E-433A-AB01-598BC7201CD8}">
      <dgm:prSet/>
      <dgm:spPr/>
      <dgm:t>
        <a:bodyPr/>
        <a:lstStyle/>
        <a:p>
          <a:endParaRPr lang="ru-RU"/>
        </a:p>
      </dgm:t>
    </dgm:pt>
    <dgm:pt modelId="{1D6CF011-6576-4565-8AE0-A80E0737FCF3}">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00" dirty="0" smtClean="0">
              <a:solidFill>
                <a:srgbClr val="7030A0"/>
              </a:solidFill>
            </a:rPr>
            <a:t>БЕЗВОЗМЕЗДНЫЕ</a:t>
          </a:r>
        </a:p>
        <a:p>
          <a:r>
            <a:rPr lang="ru-RU" sz="1500" dirty="0" smtClean="0">
              <a:solidFill>
                <a:srgbClr val="7030A0"/>
              </a:solidFill>
            </a:rPr>
            <a:t>ПОСТУПЛЕНИЯ</a:t>
          </a:r>
          <a:endParaRPr lang="ru-RU" sz="1500" dirty="0">
            <a:solidFill>
              <a:srgbClr val="7030A0"/>
            </a:solidFill>
          </a:endParaRPr>
        </a:p>
      </dgm:t>
    </dgm:pt>
    <dgm:pt modelId="{6254E4E5-91D0-4366-BDAB-90224A1DEBF2}" type="parTrans" cxnId="{C0CF3BB7-30F7-4D49-8F96-73B718112BD8}">
      <dgm:prSet/>
      <dgm:spPr/>
      <dgm:t>
        <a:bodyPr/>
        <a:lstStyle/>
        <a:p>
          <a:endParaRPr lang="ru-RU"/>
        </a:p>
      </dgm:t>
    </dgm:pt>
    <dgm:pt modelId="{72E27CB4-E05E-4807-A5FD-AD79B7E8BDF1}" type="sibTrans" cxnId="{C0CF3BB7-30F7-4D49-8F96-73B718112BD8}">
      <dgm:prSet/>
      <dgm:spPr/>
      <dgm:t>
        <a:bodyPr/>
        <a:lstStyle/>
        <a:p>
          <a:endParaRPr lang="ru-RU"/>
        </a:p>
      </dgm:t>
    </dgm:pt>
    <dgm:pt modelId="{A46D543A-C6DC-423F-A000-5696995E452F}" type="pres">
      <dgm:prSet presAssocID="{00D9D494-103E-49C0-A66B-B0D331430B22}" presName="compositeShape" presStyleCnt="0">
        <dgm:presLayoutVars>
          <dgm:chMax val="9"/>
          <dgm:dir/>
          <dgm:resizeHandles val="exact"/>
        </dgm:presLayoutVars>
      </dgm:prSet>
      <dgm:spPr/>
      <dgm:t>
        <a:bodyPr/>
        <a:lstStyle/>
        <a:p>
          <a:endParaRPr lang="ru-RU"/>
        </a:p>
      </dgm:t>
    </dgm:pt>
    <dgm:pt modelId="{9FA47E59-BC95-4252-92FC-1ABF131CAC7E}" type="pres">
      <dgm:prSet presAssocID="{00D9D494-103E-49C0-A66B-B0D331430B22}" presName="triangle1" presStyleLbl="node1" presStyleIdx="0" presStyleCnt="4" custScaleX="115848" custScaleY="81421" custLinFactNeighborX="7148" custLinFactNeighborY="-10310">
        <dgm:presLayoutVars>
          <dgm:bulletEnabled val="1"/>
        </dgm:presLayoutVars>
      </dgm:prSet>
      <dgm:spPr/>
      <dgm:t>
        <a:bodyPr/>
        <a:lstStyle/>
        <a:p>
          <a:endParaRPr lang="ru-RU"/>
        </a:p>
      </dgm:t>
    </dgm:pt>
    <dgm:pt modelId="{ED0F30F3-BFFF-4FCF-BF33-4E04FA6B3DC6}" type="pres">
      <dgm:prSet presAssocID="{00D9D494-103E-49C0-A66B-B0D331430B22}" presName="triangle2" presStyleLbl="node1" presStyleIdx="1" presStyleCnt="4" custScaleX="127294" custLinFactNeighborX="-47611" custLinFactNeighborY="-18868">
        <dgm:presLayoutVars>
          <dgm:bulletEnabled val="1"/>
        </dgm:presLayoutVars>
      </dgm:prSet>
      <dgm:spPr/>
      <dgm:t>
        <a:bodyPr/>
        <a:lstStyle/>
        <a:p>
          <a:endParaRPr lang="ru-RU"/>
        </a:p>
      </dgm:t>
    </dgm:pt>
    <dgm:pt modelId="{1050E515-D8A0-4733-818A-C7483F82BEAD}" type="pres">
      <dgm:prSet presAssocID="{00D9D494-103E-49C0-A66B-B0D331430B22}" presName="triangle3" presStyleLbl="node1" presStyleIdx="2" presStyleCnt="4" custLinFactNeighborX="-263" custLinFactNeighborY="12294">
        <dgm:presLayoutVars>
          <dgm:bulletEnabled val="1"/>
        </dgm:presLayoutVars>
      </dgm:prSet>
      <dgm:spPr/>
      <dgm:t>
        <a:bodyPr/>
        <a:lstStyle/>
        <a:p>
          <a:endParaRPr lang="ru-RU"/>
        </a:p>
      </dgm:t>
    </dgm:pt>
    <dgm:pt modelId="{F5AAFF67-47C1-4BDE-8D97-1CB9B46BA8FD}" type="pres">
      <dgm:prSet presAssocID="{00D9D494-103E-49C0-A66B-B0D331430B22}" presName="triangle4" presStyleLbl="node1" presStyleIdx="3" presStyleCnt="4" custScaleX="134951" custScaleY="94450" custLinFactNeighborX="47560" custLinFactNeighborY="-15977">
        <dgm:presLayoutVars>
          <dgm:bulletEnabled val="1"/>
        </dgm:presLayoutVars>
      </dgm:prSet>
      <dgm:spPr/>
      <dgm:t>
        <a:bodyPr/>
        <a:lstStyle/>
        <a:p>
          <a:endParaRPr lang="ru-RU"/>
        </a:p>
      </dgm:t>
    </dgm:pt>
  </dgm:ptLst>
  <dgm:cxnLst>
    <dgm:cxn modelId="{C0CF3BB7-30F7-4D49-8F96-73B718112BD8}" srcId="{00D9D494-103E-49C0-A66B-B0D331430B22}" destId="{1D6CF011-6576-4565-8AE0-A80E0737FCF3}" srcOrd="3" destOrd="0" parTransId="{6254E4E5-91D0-4366-BDAB-90224A1DEBF2}" sibTransId="{72E27CB4-E05E-4807-A5FD-AD79B7E8BDF1}"/>
    <dgm:cxn modelId="{8D1D8AEB-A7FA-4E06-976D-2AF86BD6CAC4}" type="presOf" srcId="{5356AEF1-DB3E-429F-B906-41070DA4656C}" destId="{1050E515-D8A0-4733-818A-C7483F82BEAD}" srcOrd="0" destOrd="0" presId="urn:microsoft.com/office/officeart/2005/8/layout/pyramid4"/>
    <dgm:cxn modelId="{CC8D2338-C4EE-4C75-B8A5-027E9852F81E}" srcId="{00D9D494-103E-49C0-A66B-B0D331430B22}" destId="{723CAEA0-39D0-46EB-BC5C-D478433D3222}" srcOrd="0" destOrd="0" parTransId="{36A64642-B55E-4DBD-8D41-A565398C5780}" sibTransId="{B7E1977B-E043-4FFB-BD53-7BE6BB9A6E7E}"/>
    <dgm:cxn modelId="{261F691D-1A0E-433A-AB01-598BC7201CD8}" srcId="{00D9D494-103E-49C0-A66B-B0D331430B22}" destId="{5356AEF1-DB3E-429F-B906-41070DA4656C}" srcOrd="2" destOrd="0" parTransId="{EC0A16A3-BEF2-4125-BCE1-C1BA42F72DE6}" sibTransId="{2DF55E1F-E503-4948-B6B3-116D72DE4ED9}"/>
    <dgm:cxn modelId="{7B4D93FE-E257-489C-8C8B-4B4EB56771AB}" srcId="{00D9D494-103E-49C0-A66B-B0D331430B22}" destId="{2EDD3D8C-794B-418D-9FFA-915E1BD2E036}" srcOrd="1" destOrd="0" parTransId="{3AF3DF67-EEDD-4FF1-90E1-ABD58811F201}" sibTransId="{23055349-F10F-47F5-9181-07703EB4BC11}"/>
    <dgm:cxn modelId="{EA38A11B-49FB-4FB0-8C02-6AD6AE89EC2D}" type="presOf" srcId="{2EDD3D8C-794B-418D-9FFA-915E1BD2E036}" destId="{ED0F30F3-BFFF-4FCF-BF33-4E04FA6B3DC6}" srcOrd="0" destOrd="0" presId="urn:microsoft.com/office/officeart/2005/8/layout/pyramid4"/>
    <dgm:cxn modelId="{78514A3E-5872-417C-8350-9C67EFBC9A16}" type="presOf" srcId="{00D9D494-103E-49C0-A66B-B0D331430B22}" destId="{A46D543A-C6DC-423F-A000-5696995E452F}" srcOrd="0" destOrd="0" presId="urn:microsoft.com/office/officeart/2005/8/layout/pyramid4"/>
    <dgm:cxn modelId="{92E2AE94-E6CF-4F32-9695-EA65A57A4D3C}" type="presOf" srcId="{723CAEA0-39D0-46EB-BC5C-D478433D3222}" destId="{9FA47E59-BC95-4252-92FC-1ABF131CAC7E}" srcOrd="0" destOrd="0" presId="urn:microsoft.com/office/officeart/2005/8/layout/pyramid4"/>
    <dgm:cxn modelId="{4640861D-ADE8-4921-BF1C-4BCDACC1B9A2}" type="presOf" srcId="{1D6CF011-6576-4565-8AE0-A80E0737FCF3}" destId="{F5AAFF67-47C1-4BDE-8D97-1CB9B46BA8FD}" srcOrd="0" destOrd="0" presId="urn:microsoft.com/office/officeart/2005/8/layout/pyramid4"/>
    <dgm:cxn modelId="{E0CF92BA-1788-4032-8939-159CFEA64997}" type="presParOf" srcId="{A46D543A-C6DC-423F-A000-5696995E452F}" destId="{9FA47E59-BC95-4252-92FC-1ABF131CAC7E}" srcOrd="0" destOrd="0" presId="urn:microsoft.com/office/officeart/2005/8/layout/pyramid4"/>
    <dgm:cxn modelId="{A1E7BCBA-2873-47B4-BD17-D3CFAF4862E9}" type="presParOf" srcId="{A46D543A-C6DC-423F-A000-5696995E452F}" destId="{ED0F30F3-BFFF-4FCF-BF33-4E04FA6B3DC6}" srcOrd="1" destOrd="0" presId="urn:microsoft.com/office/officeart/2005/8/layout/pyramid4"/>
    <dgm:cxn modelId="{78BB5D76-842A-4F8B-90B8-35FA90A6A70A}" type="presParOf" srcId="{A46D543A-C6DC-423F-A000-5696995E452F}" destId="{1050E515-D8A0-4733-818A-C7483F82BEAD}" srcOrd="2" destOrd="0" presId="urn:microsoft.com/office/officeart/2005/8/layout/pyramid4"/>
    <dgm:cxn modelId="{E49F8420-3A99-4AAC-8FC7-7FEEE3B9D995}" type="presParOf" srcId="{A46D543A-C6DC-423F-A000-5696995E452F}" destId="{F5AAFF67-47C1-4BDE-8D97-1CB9B46BA8FD}" srcOrd="3" destOrd="0" presId="urn:microsoft.com/office/officeart/2005/8/layout/pyramid4"/>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9B16B4-F1EB-4B32-906E-5244E42E9C6A}" type="datetimeFigureOut">
              <a:rPr lang="ru-RU" smtClean="0"/>
              <a:pPr/>
              <a:t>23.12.2025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2BFD2A-6749-42AC-9FC3-B98468FFB86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19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23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35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23.12.2025</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23.12.2025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23.12.2025</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23.12.2025</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23.12.2025</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23.12.2025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23.12.2025</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23.12.2025</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23.12.2025</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23.12.2025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23.12.2025</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23.12.2025</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9.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3.gif"/><Relationship Id="rId4" Type="http://schemas.openxmlformats.org/officeDocument/2006/relationships/image" Target="../media/image52.gi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60.jpeg"/></Relationships>
</file>

<file path=ppt/slides/_rels/slide4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4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 Id="rId5" Type="http://schemas.openxmlformats.org/officeDocument/2006/relationships/image" Target="../media/image74.jpeg"/><Relationship Id="rId4" Type="http://schemas.openxmlformats.org/officeDocument/2006/relationships/image" Target="../media/image73.jpeg"/></Relationships>
</file>

<file path=ppt/slides/_rels/slide4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5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6.xml"/><Relationship Id="rId4" Type="http://schemas.openxmlformats.org/officeDocument/2006/relationships/image" Target="../media/image90.png"/></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image" Target="../media/image13.jpeg"/><Relationship Id="rId5" Type="http://schemas.openxmlformats.org/officeDocument/2006/relationships/diagramColors" Target="../diagrams/colors1.xml"/><Relationship Id="rId10" Type="http://schemas.openxmlformats.org/officeDocument/2006/relationships/image" Target="../media/image12.jpeg"/><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85728"/>
            <a:ext cx="8229600" cy="1057284"/>
          </a:xfrm>
        </p:spPr>
        <p:txBody>
          <a:bodyPr anchor="ctr">
            <a:noAutofit/>
          </a:bodyPr>
          <a:lstStyle/>
          <a:p>
            <a:r>
              <a:rPr lang="ru-RU" dirty="0" smtClean="0">
                <a:solidFill>
                  <a:srgbClr val="FF0000"/>
                </a:solidFill>
              </a:rPr>
              <a:t>БЮДЖЕТ ДЛЯ ГРАЖДАН</a:t>
            </a:r>
            <a:endParaRPr lang="ru-RU" dirty="0">
              <a:solidFill>
                <a:srgbClr val="FF0000"/>
              </a:solidFill>
            </a:endParaRPr>
          </a:p>
        </p:txBody>
      </p:sp>
      <p:sp>
        <p:nvSpPr>
          <p:cNvPr id="3" name="Подзаголовок 2"/>
          <p:cNvSpPr>
            <a:spLocks noGrp="1"/>
          </p:cNvSpPr>
          <p:nvPr>
            <p:ph type="subTitle" idx="1"/>
          </p:nvPr>
        </p:nvSpPr>
        <p:spPr>
          <a:xfrm>
            <a:off x="571472" y="3571876"/>
            <a:ext cx="8143932" cy="2752732"/>
          </a:xfrm>
        </p:spPr>
        <p:style>
          <a:lnRef idx="1">
            <a:schemeClr val="accent6"/>
          </a:lnRef>
          <a:fillRef idx="3">
            <a:schemeClr val="accent6"/>
          </a:fillRef>
          <a:effectRef idx="2">
            <a:schemeClr val="accent6"/>
          </a:effectRef>
          <a:fontRef idx="minor">
            <a:schemeClr val="lt1"/>
          </a:fontRef>
        </p:style>
        <p:txBody>
          <a:bodyPr>
            <a:normAutofit/>
          </a:bodyPr>
          <a:lstStyle/>
          <a:p>
            <a:pPr algn="ctr"/>
            <a:endParaRPr lang="ru-RU" sz="3200" dirty="0" smtClean="0"/>
          </a:p>
          <a:p>
            <a:pPr algn="ctr"/>
            <a:r>
              <a:rPr lang="ru-RU" b="1" dirty="0" smtClean="0">
                <a:solidFill>
                  <a:schemeClr val="accent2">
                    <a:lumMod val="75000"/>
                  </a:schemeClr>
                </a:solidFill>
              </a:rPr>
              <a:t>К РЕШЕНИЮ ПРЕДСТАВИТЕЛЬНОГО СОБРНИЯ ЛЬГОВСКОГО РАЙОНА КУРСКОЙ ОБЛАСТИ ОТ 23.12.2025 Г. </a:t>
            </a:r>
            <a:r>
              <a:rPr lang="ru-RU" b="1" smtClean="0">
                <a:solidFill>
                  <a:schemeClr val="accent2">
                    <a:lumMod val="75000"/>
                  </a:schemeClr>
                </a:solidFill>
              </a:rPr>
              <a:t>№182 </a:t>
            </a:r>
            <a:r>
              <a:rPr lang="ru-RU" b="1" dirty="0" smtClean="0">
                <a:solidFill>
                  <a:schemeClr val="accent2">
                    <a:lumMod val="75000"/>
                  </a:schemeClr>
                </a:solidFill>
              </a:rPr>
              <a:t>«О  БЮДЖЕТЕ МУНИЦИПАЛЬНОГО ОБРАЗОВАНИЯ «ЛЬГОВСКИЙ МУНИЦИПАЛЬНЫЙ РАЙОН» КУРСКОЙ ОБЛАСТИ НА 2026 ГОД И НА ПЛАНОВЫЙ ПЕРИОД 2027 И 2028 ГОДОВ»</a:t>
            </a:r>
            <a:endParaRPr lang="ru-RU" b="1" dirty="0">
              <a:solidFill>
                <a:schemeClr val="accent2">
                  <a:lumMod val="75000"/>
                </a:schemeClr>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250216" y="1706974"/>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1028" name="Picture 4"/>
          <p:cNvPicPr>
            <a:picLocks noChangeAspect="1" noChangeArrowheads="1"/>
          </p:cNvPicPr>
          <p:nvPr/>
        </p:nvPicPr>
        <p:blipFill>
          <a:blip r:embed="rId3"/>
          <a:srcRect/>
          <a:stretch>
            <a:fillRect/>
          </a:stretch>
        </p:blipFill>
        <p:spPr bwMode="auto">
          <a:xfrm>
            <a:off x="3857620" y="1714488"/>
            <a:ext cx="1513427" cy="1571636"/>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rot="300000">
            <a:off x="6064123" y="1615666"/>
            <a:ext cx="2718918" cy="15727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6977141" y="5656070"/>
            <a:ext cx="2166859" cy="1201930"/>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
        <p:nvSpPr>
          <p:cNvPr id="2" name="Заголовок 1"/>
          <p:cNvSpPr>
            <a:spLocks noGrp="1"/>
          </p:cNvSpPr>
          <p:nvPr>
            <p:ph type="title"/>
          </p:nvPr>
        </p:nvSpPr>
        <p:spPr>
          <a:xfrm>
            <a:off x="428596" y="642918"/>
            <a:ext cx="7239000" cy="1143000"/>
          </a:xfrm>
        </p:spPr>
        <p:txBody>
          <a:bodyPr>
            <a:normAutofit fontScale="90000"/>
          </a:bodyPr>
          <a:lstStyle/>
          <a:p>
            <a:pPr algn="ctr"/>
            <a:r>
              <a:rPr lang="ru-RU" sz="3200" dirty="0" smtClean="0">
                <a:solidFill>
                  <a:schemeClr val="accent4">
                    <a:lumMod val="50000"/>
                  </a:schemeClr>
                </a:solidFill>
              </a:rPr>
              <a:t>Основные направления бюджетной политики в области доходов на 2026 год и плановый период 2027 и 2028 годов</a:t>
            </a:r>
            <a:endParaRPr lang="ru-RU" sz="3200" dirty="0">
              <a:solidFill>
                <a:schemeClr val="accent4">
                  <a:lumMod val="50000"/>
                </a:schemeClr>
              </a:solidFill>
            </a:endParaRPr>
          </a:p>
        </p:txBody>
      </p:sp>
      <p:sp>
        <p:nvSpPr>
          <p:cNvPr id="3" name="Содержимое 2"/>
          <p:cNvSpPr>
            <a:spLocks noGrp="1"/>
          </p:cNvSpPr>
          <p:nvPr>
            <p:ph idx="1"/>
          </p:nvPr>
        </p:nvSpPr>
        <p:spPr>
          <a:xfrm>
            <a:off x="457200" y="2000240"/>
            <a:ext cx="7615262" cy="4071966"/>
          </a:xfrm>
        </p:spPr>
        <p:txBody>
          <a:bodyPr>
            <a:normAutofit fontScale="70000" lnSpcReduction="20000"/>
          </a:bodyPr>
          <a:lstStyle/>
          <a:p>
            <a:pPr algn="just"/>
            <a:r>
              <a:rPr lang="ru-RU" dirty="0" smtClean="0">
                <a:solidFill>
                  <a:srgbClr val="0070C0"/>
                </a:solidFill>
              </a:rPr>
              <a:t>Совместная работа с ИФНС по вопросам прогнозирования налогов, мониторинга поступлений и задолженности по налогам в бюджет.</a:t>
            </a:r>
          </a:p>
          <a:p>
            <a:pPr algn="just"/>
            <a:r>
              <a:rPr lang="ru-RU" dirty="0" smtClean="0">
                <a:solidFill>
                  <a:srgbClr val="0070C0"/>
                </a:solidFill>
              </a:rPr>
              <a:t>Мероприятия по организации оформления земель в собственность и вовлечению в оборот неиспользуемых земель сельскохозяйственного назначения.</a:t>
            </a:r>
          </a:p>
          <a:p>
            <a:pPr algn="just"/>
            <a:r>
              <a:rPr lang="ru-RU" dirty="0" smtClean="0">
                <a:solidFill>
                  <a:srgbClr val="0070C0"/>
                </a:solidFill>
              </a:rPr>
              <a:t>Содействие в организации и поддержке малых форм хозяйствования.</a:t>
            </a:r>
          </a:p>
          <a:p>
            <a:pPr algn="just"/>
            <a:r>
              <a:rPr lang="ru-RU" dirty="0" smtClean="0">
                <a:solidFill>
                  <a:srgbClr val="0070C0"/>
                </a:solidFill>
              </a:rPr>
              <a:t>Мероприятия по регистрации прав муниципальной собственности на автомобильные дороги.</a:t>
            </a:r>
          </a:p>
          <a:p>
            <a:pPr algn="just"/>
            <a:r>
              <a:rPr lang="ru-RU" dirty="0" smtClean="0">
                <a:solidFill>
                  <a:srgbClr val="0070C0"/>
                </a:solidFill>
              </a:rPr>
              <a:t>Выявление и инвентаризация прав на земельные участки.</a:t>
            </a:r>
          </a:p>
          <a:p>
            <a:pPr algn="just"/>
            <a:r>
              <a:rPr lang="ru-RU" dirty="0" smtClean="0">
                <a:solidFill>
                  <a:srgbClr val="0070C0"/>
                </a:solidFill>
              </a:rPr>
              <a:t>Повышение уровня администрирования неналоговых доходов.</a:t>
            </a:r>
          </a:p>
          <a:p>
            <a:pPr algn="just"/>
            <a:r>
              <a:rPr lang="ru-RU" dirty="0" smtClean="0">
                <a:solidFill>
                  <a:srgbClr val="0070C0"/>
                </a:solidFill>
              </a:rPr>
              <a:t>Сокращение задолженности по неналоговым платежам.</a:t>
            </a:r>
          </a:p>
          <a:p>
            <a:pPr algn="just"/>
            <a:r>
              <a:rPr lang="ru-RU" dirty="0" smtClean="0">
                <a:solidFill>
                  <a:srgbClr val="0070C0"/>
                </a:solidFill>
              </a:rPr>
              <a:t>Формирование земельных участков с целью их продажи на аукционах.</a:t>
            </a:r>
          </a:p>
          <a:p>
            <a:pPr algn="just"/>
            <a:r>
              <a:rPr lang="ru-RU" dirty="0" smtClean="0">
                <a:solidFill>
                  <a:srgbClr val="0070C0"/>
                </a:solidFill>
              </a:rPr>
              <a:t>Эффективное использование муниципального арендного фонда.</a:t>
            </a:r>
            <a:endParaRPr lang="ru-RU" dirty="0">
              <a:solidFill>
                <a:srgbClr val="0070C0"/>
              </a:solidFill>
            </a:endParaRPr>
          </a:p>
        </p:txBody>
      </p:sp>
      <p:pic>
        <p:nvPicPr>
          <p:cNvPr id="5" name="Рисунок 4" descr="3d-character-3.jpg"/>
          <p:cNvPicPr>
            <a:picLocks noChangeAspect="1"/>
          </p:cNvPicPr>
          <p:nvPr/>
        </p:nvPicPr>
        <p:blipFill>
          <a:blip r:embed="rId3" cstate="print"/>
          <a:stretch>
            <a:fillRect/>
          </a:stretch>
        </p:blipFill>
        <p:spPr>
          <a:xfrm>
            <a:off x="7524739" y="714356"/>
            <a:ext cx="1619261" cy="121444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7239000" cy="1143000"/>
          </a:xfrm>
        </p:spPr>
        <p:txBody>
          <a:bodyPr>
            <a:noAutofit/>
          </a:bodyPr>
          <a:lstStyle/>
          <a:p>
            <a:pPr algn="ctr"/>
            <a:r>
              <a:rPr lang="ru-RU" sz="2800" dirty="0" smtClean="0"/>
              <a:t>Основные направления бюджетной политики в области расходов на 2026 год и на плановый период 2027 и 2028 годов</a:t>
            </a:r>
            <a:endParaRPr lang="ru-RU" sz="2800" dirty="0"/>
          </a:p>
        </p:txBody>
      </p:sp>
      <p:sp>
        <p:nvSpPr>
          <p:cNvPr id="3" name="Содержимое 2"/>
          <p:cNvSpPr>
            <a:spLocks noGrp="1"/>
          </p:cNvSpPr>
          <p:nvPr>
            <p:ph idx="1"/>
          </p:nvPr>
        </p:nvSpPr>
        <p:spPr>
          <a:xfrm>
            <a:off x="457200" y="1609416"/>
            <a:ext cx="6758006" cy="3819848"/>
          </a:xfrm>
        </p:spPr>
        <p:txBody>
          <a:bodyPr>
            <a:normAutofit fontScale="92500"/>
          </a:bodyPr>
          <a:lstStyle/>
          <a:p>
            <a:r>
              <a:rPr lang="ru-RU" sz="2400" dirty="0" smtClean="0">
                <a:solidFill>
                  <a:srgbClr val="0070C0"/>
                </a:solidFill>
              </a:rPr>
              <a:t>Сохранение социальной направленности бюджета.</a:t>
            </a:r>
          </a:p>
          <a:p>
            <a:r>
              <a:rPr lang="ru-RU" sz="2400" dirty="0" smtClean="0">
                <a:solidFill>
                  <a:srgbClr val="0070C0"/>
                </a:solidFill>
              </a:rPr>
              <a:t>Реализация социально-значимых инвестиционных проектов, повышение качества дорожной инфраструктуры.</a:t>
            </a:r>
          </a:p>
          <a:p>
            <a:r>
              <a:rPr lang="ru-RU" sz="2400" dirty="0" smtClean="0">
                <a:solidFill>
                  <a:srgbClr val="0070C0"/>
                </a:solidFill>
              </a:rPr>
              <a:t>Совершенствование инструментов программно - целевого планирования бюджета.</a:t>
            </a:r>
          </a:p>
          <a:p>
            <a:r>
              <a:rPr lang="ru-RU" sz="2400" dirty="0" smtClean="0">
                <a:solidFill>
                  <a:srgbClr val="0070C0"/>
                </a:solidFill>
              </a:rPr>
              <a:t>Обеспечение сбалансированности бюджета.</a:t>
            </a:r>
          </a:p>
          <a:p>
            <a:r>
              <a:rPr lang="ru-RU" sz="2400" dirty="0" smtClean="0">
                <a:solidFill>
                  <a:srgbClr val="0070C0"/>
                </a:solidFill>
              </a:rPr>
              <a:t>Поддержание устойчивости бюджета на всем периоде планирования</a:t>
            </a:r>
            <a:r>
              <a:rPr lang="ru-RU" dirty="0" smtClean="0">
                <a:solidFill>
                  <a:srgbClr val="0070C0"/>
                </a:solidFill>
              </a:rPr>
              <a:t>.</a:t>
            </a:r>
            <a:endParaRPr lang="ru-RU" dirty="0">
              <a:solidFill>
                <a:srgbClr val="0070C0"/>
              </a:solidFill>
            </a:endParaRPr>
          </a:p>
        </p:txBody>
      </p:sp>
      <p:pic>
        <p:nvPicPr>
          <p:cNvPr id="4" name="Рисунок 3" descr="images (7).jpg"/>
          <p:cNvPicPr>
            <a:picLocks noChangeAspect="1"/>
          </p:cNvPicPr>
          <p:nvPr/>
        </p:nvPicPr>
        <p:blipFill>
          <a:blip r:embed="rId2"/>
          <a:stretch>
            <a:fillRect/>
          </a:stretch>
        </p:blipFill>
        <p:spPr>
          <a:xfrm>
            <a:off x="6297490" y="1500174"/>
            <a:ext cx="2846510" cy="1071570"/>
          </a:xfrm>
          <a:prstGeom prst="roundRect">
            <a:avLst>
              <a:gd name="adj" fmla="val 8594"/>
            </a:avLst>
          </a:prstGeom>
          <a:solidFill>
            <a:srgbClr val="FFFFFF">
              <a:shade val="85000"/>
            </a:srgbClr>
          </a:solidFill>
          <a:ln>
            <a:solidFill>
              <a:schemeClr val="bg1"/>
            </a:solidFill>
          </a:ln>
          <a:effectLst>
            <a:reflection blurRad="12700" stA="38000" endPos="28000" dist="5000" dir="5400000" sy="-100000" algn="bl" rotWithShape="0"/>
          </a:effectLst>
        </p:spPr>
      </p:pic>
      <p:pic>
        <p:nvPicPr>
          <p:cNvPr id="5" name="Рисунок 4" descr="image001_69.jpg"/>
          <p:cNvPicPr>
            <a:picLocks noChangeAspect="1"/>
          </p:cNvPicPr>
          <p:nvPr/>
        </p:nvPicPr>
        <p:blipFill>
          <a:blip r:embed="rId3" cstate="print"/>
          <a:stretch>
            <a:fillRect/>
          </a:stretch>
        </p:blipFill>
        <p:spPr>
          <a:xfrm>
            <a:off x="7000892" y="4643446"/>
            <a:ext cx="1975492" cy="2071702"/>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7239000" cy="1248750"/>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1700" dirty="0" smtClean="0"/>
              <a:t>Показатели социально – экономического развития Льговского района Курской области на 2026 год и на плановый период  2027 И 2028 годов</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457201" y="1071545"/>
          <a:ext cx="7186633" cy="5143537"/>
        </p:xfrm>
        <a:graphic>
          <a:graphicData uri="http://schemas.openxmlformats.org/drawingml/2006/table">
            <a:tbl>
              <a:tblPr firstRow="1" bandRow="1">
                <a:tableStyleId>{5C22544A-7EE6-4342-B048-85BDC9FD1C3A}</a:tableStyleId>
              </a:tblPr>
              <a:tblGrid>
                <a:gridCol w="2666609"/>
                <a:gridCol w="567370"/>
                <a:gridCol w="780133"/>
                <a:gridCol w="780133"/>
                <a:gridCol w="780133"/>
                <a:gridCol w="754999"/>
                <a:gridCol w="857256"/>
              </a:tblGrid>
              <a:tr h="410029">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2024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2025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41002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2027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2028 г.</a:t>
                      </a:r>
                      <a:endParaRPr lang="ru-RU" sz="1300" b="1" dirty="0">
                        <a:latin typeface="Times New Roman" pitchFamily="18" charset="0"/>
                        <a:cs typeface="Times New Roman" pitchFamily="18" charset="0"/>
                      </a:endParaRPr>
                    </a:p>
                  </a:txBody>
                  <a:tcPr anchor="ctr"/>
                </a:tc>
              </a:tr>
              <a:tr h="468332">
                <a:tc>
                  <a:txBody>
                    <a:bodyPr/>
                    <a:lstStyle/>
                    <a:p>
                      <a:pPr>
                        <a:spcAft>
                          <a:spcPts val="0"/>
                        </a:spcAft>
                      </a:pPr>
                      <a:r>
                        <a:rPr lang="ru-RU" sz="1000" b="1">
                          <a:latin typeface="Times New Roman"/>
                          <a:ea typeface="Calibri"/>
                          <a:cs typeface="Times New Roman"/>
                        </a:rPr>
                        <a:t>Объем отгруженных товаров собственного производства, выполненных работ и услуг 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a:latin typeface="Times New Roman"/>
                          <a:ea typeface="Calibri"/>
                          <a:cs typeface="Times New Roman"/>
                        </a:rPr>
                        <a:t>индекс промышленного производства к предыдущему году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r>
              <a:tr h="204193">
                <a:tc>
                  <a:txBody>
                    <a:bodyPr/>
                    <a:lstStyle/>
                    <a:p>
                      <a:pPr>
                        <a:spcAft>
                          <a:spcPts val="0"/>
                        </a:spcAft>
                      </a:pPr>
                      <a:r>
                        <a:rPr lang="ru-RU" sz="1000" b="1">
                          <a:latin typeface="Times New Roman"/>
                          <a:ea typeface="Calibri"/>
                          <a:cs typeface="Times New Roman"/>
                        </a:rPr>
                        <a:t>Водоснабжение; водоотведение; организация сбора и утилизации отходов, деятельность по ликвидации загрязнений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344712">
                <a:tc>
                  <a:txBody>
                    <a:bodyPr/>
                    <a:lstStyle/>
                    <a:p>
                      <a:pPr>
                        <a:spcAft>
                          <a:spcPts val="0"/>
                        </a:spcAft>
                      </a:pPr>
                      <a:r>
                        <a:rPr lang="ru-RU" sz="1000" dirty="0">
                          <a:latin typeface="Times New Roman"/>
                          <a:ea typeface="Calibri"/>
                          <a:cs typeface="Times New Roman"/>
                        </a:rPr>
                        <a:t>индекс промышленного производства к предыдущему 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Объем реализации сельскохозяйственной продукции собственного производства в хозяйствах всех категорий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429357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461252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485919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510024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534335</a:t>
                      </a:r>
                      <a:endParaRPr lang="ru-RU" sz="1200" dirty="0">
                        <a:latin typeface="Times New Roman"/>
                        <a:ea typeface="Times New Roman"/>
                        <a:cs typeface="Times New Roman"/>
                      </a:endParaRPr>
                    </a:p>
                  </a:txBody>
                  <a:tcPr marL="68580" marR="68580" marT="0" marB="0" anchor="ctr"/>
                </a:tc>
              </a:tr>
              <a:tr h="185742">
                <a:tc>
                  <a:txBody>
                    <a:bodyPr/>
                    <a:lstStyle/>
                    <a:p>
                      <a:pPr>
                        <a:spcAft>
                          <a:spcPts val="0"/>
                        </a:spcAft>
                      </a:pPr>
                      <a:r>
                        <a:rPr lang="ru-RU" sz="1000" dirty="0">
                          <a:latin typeface="Times New Roman"/>
                          <a:ea typeface="Calibri"/>
                          <a:cs typeface="Times New Roman"/>
                        </a:rPr>
                        <a:t>Темп роста (</a:t>
                      </a:r>
                      <a:r>
                        <a:rPr lang="ru-RU" sz="1000" dirty="0" err="1">
                          <a:latin typeface="Times New Roman"/>
                          <a:ea typeface="Calibri"/>
                          <a:cs typeface="Times New Roman"/>
                        </a:rPr>
                        <a:t>сниж</a:t>
                      </a:r>
                      <a:r>
                        <a:rPr lang="ru-RU" sz="1000" dirty="0">
                          <a:latin typeface="Times New Roman"/>
                          <a:ea typeface="Calibri"/>
                          <a:cs typeface="Times New Roman"/>
                        </a:rPr>
                        <a:t>.) к </a:t>
                      </a:r>
                      <a:r>
                        <a:rPr lang="ru-RU" sz="1000" dirty="0" err="1">
                          <a:latin typeface="Times New Roman"/>
                          <a:ea typeface="Calibri"/>
                          <a:cs typeface="Times New Roman"/>
                        </a:rPr>
                        <a:t>пред.году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115,8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99,8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100,5</a:t>
                      </a: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Инвестиции в основной капитал за счет всех источников финансирования по району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1300003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75125,9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96286,8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27923,2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33164,4</a:t>
                      </a:r>
                      <a:endParaRPr lang="ru-RU" sz="1200" dirty="0">
                        <a:latin typeface="Times New Roman"/>
                        <a:ea typeface="Times New Roman"/>
                        <a:cs typeface="Times New Roman"/>
                      </a:endParaRPr>
                    </a:p>
                  </a:txBody>
                  <a:tcPr marL="68580" marR="68580" marT="0" marB="0" anchor="ctr"/>
                </a:tc>
              </a:tr>
              <a:tr h="390532">
                <a:tc>
                  <a:txBody>
                    <a:bodyPr/>
                    <a:lstStyle/>
                    <a:p>
                      <a:pPr>
                        <a:spcAft>
                          <a:spcPts val="0"/>
                        </a:spcAft>
                      </a:pPr>
                      <a:r>
                        <a:rPr lang="ru-RU" sz="1000" dirty="0">
                          <a:latin typeface="Times New Roman"/>
                          <a:ea typeface="Calibri"/>
                          <a:cs typeface="Times New Roman"/>
                        </a:rPr>
                        <a:t>В том числе бюджетные инвестиции</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89188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11869,9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71286,8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5923,2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6164,4</a:t>
                      </a: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dirty="0">
                          <a:latin typeface="Times New Roman"/>
                          <a:ea typeface="Calibri"/>
                          <a:cs typeface="Times New Roman"/>
                        </a:rPr>
                        <a:t>Ввод в эксплуатацию производственных мощностей и объектов, жилых домов, объектов соц.сферы, в целом по району:</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r>
              <a:tr h="185742">
                <a:tc>
                  <a:txBody>
                    <a:bodyPr/>
                    <a:lstStyle/>
                    <a:p>
                      <a:pPr>
                        <a:spcAft>
                          <a:spcPts val="0"/>
                        </a:spcAft>
                      </a:pPr>
                      <a:r>
                        <a:rPr lang="ru-RU" sz="1000" b="1">
                          <a:latin typeface="Times New Roman"/>
                          <a:ea typeface="Calibri"/>
                          <a:cs typeface="Times New Roman"/>
                        </a:rPr>
                        <a:t>Производственные объекты и мощности</a:t>
                      </a:r>
                      <a:r>
                        <a:rPr lang="ru-RU" sz="1000">
                          <a:latin typeface="Times New Roman"/>
                          <a:ea typeface="Calibri"/>
                          <a:cs typeface="Times New Roman"/>
                        </a:rPr>
                        <a:t>:</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r>
              <a:tr h="357190">
                <a:tc>
                  <a:txBody>
                    <a:bodyPr/>
                    <a:lstStyle/>
                    <a:p>
                      <a:pPr>
                        <a:spcAft>
                          <a:spcPts val="0"/>
                        </a:spcAft>
                      </a:pPr>
                      <a:r>
                        <a:rPr lang="ru-RU" sz="1000" dirty="0">
                          <a:latin typeface="Times New Roman"/>
                          <a:ea typeface="Calibri"/>
                          <a:cs typeface="Times New Roman"/>
                        </a:rPr>
                        <a:t>Жилых домов (индивидуальное строительство)</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кв. м</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5510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5510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6171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7051</a:t>
                      </a: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322878"/>
          </a:xfrm>
        </p:spPr>
        <p:txBody>
          <a:bodyPr>
            <a:normAutofit/>
          </a:bodyPr>
          <a:lstStyle/>
          <a:p>
            <a:pPr algn="ctr"/>
            <a:endParaRPr lang="ru-RU" sz="1500" dirty="0"/>
          </a:p>
        </p:txBody>
      </p:sp>
      <p:graphicFrame>
        <p:nvGraphicFramePr>
          <p:cNvPr id="4" name="Содержимое 3"/>
          <p:cNvGraphicFramePr>
            <a:graphicFrameLocks noGrp="1"/>
          </p:cNvGraphicFramePr>
          <p:nvPr>
            <p:ph idx="1"/>
          </p:nvPr>
        </p:nvGraphicFramePr>
        <p:xfrm>
          <a:off x="457200" y="357170"/>
          <a:ext cx="7239001" cy="5822980"/>
        </p:xfrm>
        <a:graphic>
          <a:graphicData uri="http://schemas.openxmlformats.org/drawingml/2006/table">
            <a:tbl>
              <a:tblPr firstRow="1" bandRow="1">
                <a:tableStyleId>{5C22544A-7EE6-4342-B048-85BDC9FD1C3A}</a:tableStyleId>
              </a:tblPr>
              <a:tblGrid>
                <a:gridCol w="2543164"/>
                <a:gridCol w="642942"/>
                <a:gridCol w="785818"/>
                <a:gridCol w="857256"/>
                <a:gridCol w="785818"/>
                <a:gridCol w="785818"/>
                <a:gridCol w="838185"/>
              </a:tblGrid>
              <a:tr h="237474">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2024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2025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32675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2027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2028 г.</a:t>
                      </a:r>
                      <a:endParaRPr lang="ru-RU" sz="1300" b="1" dirty="0">
                        <a:latin typeface="Times New Roman" pitchFamily="18" charset="0"/>
                        <a:cs typeface="Times New Roman" pitchFamily="18" charset="0"/>
                      </a:endParaRPr>
                    </a:p>
                  </a:txBody>
                  <a:tcPr anchor="ctr"/>
                </a:tc>
              </a:tr>
              <a:tr h="207187">
                <a:tc>
                  <a:txBody>
                    <a:bodyPr/>
                    <a:lstStyle/>
                    <a:p>
                      <a:pPr>
                        <a:spcAft>
                          <a:spcPts val="0"/>
                        </a:spcAft>
                      </a:pPr>
                      <a:r>
                        <a:rPr lang="ru-RU" sz="1000">
                          <a:latin typeface="Times New Roman"/>
                          <a:ea typeface="Calibri"/>
                          <a:cs typeface="Times New Roman"/>
                        </a:rPr>
                        <a:t>Газовых сетей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км</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248060">
                <a:tc>
                  <a:txBody>
                    <a:bodyPr/>
                    <a:lstStyle/>
                    <a:p>
                      <a:pPr>
                        <a:spcAft>
                          <a:spcPts val="0"/>
                        </a:spcAft>
                      </a:pPr>
                      <a:r>
                        <a:rPr lang="ru-RU" sz="1000" b="1" dirty="0">
                          <a:latin typeface="Times New Roman"/>
                          <a:ea typeface="Calibri"/>
                          <a:cs typeface="Times New Roman"/>
                        </a:rPr>
                        <a:t>Финансовый результат, в т.ч.</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97632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97555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101500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104000</a:t>
                      </a:r>
                      <a:endParaRPr lang="ru-RU" sz="1200" dirty="0">
                        <a:latin typeface="Times New Roman"/>
                        <a:ea typeface="Times New Roman"/>
                        <a:cs typeface="Times New Roman"/>
                      </a:endParaRPr>
                    </a:p>
                  </a:txBody>
                  <a:tcPr marL="68580" marR="68580" marT="0" marB="0" anchor="ctr"/>
                </a:tc>
              </a:tr>
              <a:tr h="183307">
                <a:tc>
                  <a:txBody>
                    <a:bodyPr/>
                    <a:lstStyle/>
                    <a:p>
                      <a:pPr>
                        <a:spcAft>
                          <a:spcPts val="0"/>
                        </a:spcAft>
                      </a:pPr>
                      <a:r>
                        <a:rPr lang="ru-RU" sz="1000" dirty="0">
                          <a:latin typeface="Times New Roman"/>
                          <a:ea typeface="Calibri"/>
                          <a:cs typeface="Times New Roman"/>
                        </a:rPr>
                        <a:t>прибыль</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104254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100555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102500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104000</a:t>
                      </a:r>
                      <a:endParaRPr lang="ru-RU" sz="1200" dirty="0">
                        <a:latin typeface="Times New Roman"/>
                        <a:ea typeface="Times New Roman"/>
                        <a:cs typeface="Times New Roman"/>
                      </a:endParaRPr>
                    </a:p>
                  </a:txBody>
                  <a:tcPr marL="68580" marR="68580" marT="0" marB="0" anchor="ctr"/>
                </a:tc>
              </a:tr>
              <a:tr h="183307">
                <a:tc>
                  <a:txBody>
                    <a:bodyPr/>
                    <a:lstStyle/>
                    <a:p>
                      <a:pPr>
                        <a:spcAft>
                          <a:spcPts val="0"/>
                        </a:spcAft>
                      </a:pPr>
                      <a:r>
                        <a:rPr lang="ru-RU" sz="900" dirty="0" smtClean="0">
                          <a:latin typeface="Times New Roman"/>
                          <a:ea typeface="Times New Roman"/>
                          <a:cs typeface="Times New Roman"/>
                        </a:rPr>
                        <a:t>убыток</a:t>
                      </a:r>
                      <a:endParaRPr lang="ru-RU" sz="900" dirty="0">
                        <a:latin typeface="Times New Roman"/>
                        <a:ea typeface="Times New Roman"/>
                        <a:cs typeface="Times New Roman"/>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dirty="0" smtClean="0">
                          <a:latin typeface="Times New Roman"/>
                          <a:ea typeface="Calibri"/>
                          <a:cs typeface="Times New Roman"/>
                        </a:rPr>
                        <a:t>тыс. руб.</a:t>
                      </a:r>
                      <a:endParaRPr lang="ru-RU" sz="900" dirty="0" smtClean="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6622</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3000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0</a:t>
                      </a:r>
                      <a:endParaRPr lang="ru-RU" sz="1200" dirty="0">
                        <a:latin typeface="Times New Roman"/>
                        <a:ea typeface="Times New Roman"/>
                        <a:cs typeface="Times New Roman"/>
                      </a:endParaRPr>
                    </a:p>
                  </a:txBody>
                  <a:tcPr marL="68580" marR="68580" marT="0" marB="0" anchor="ctr"/>
                </a:tc>
              </a:tr>
              <a:tr h="376600">
                <a:tc>
                  <a:txBody>
                    <a:bodyPr/>
                    <a:lstStyle/>
                    <a:p>
                      <a:pPr>
                        <a:spcAft>
                          <a:spcPts val="0"/>
                        </a:spcAft>
                      </a:pPr>
                      <a:r>
                        <a:rPr lang="ru-RU" sz="1000" b="1">
                          <a:latin typeface="Times New Roman"/>
                          <a:ea typeface="Calibri"/>
                          <a:cs typeface="Times New Roman"/>
                        </a:rPr>
                        <a:t>Оборот общественного питания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261324">
                <a:tc>
                  <a:txBody>
                    <a:bodyPr/>
                    <a:lstStyle/>
                    <a:p>
                      <a:pPr>
                        <a:spcAft>
                          <a:spcPts val="0"/>
                        </a:spcAft>
                      </a:pPr>
                      <a:r>
                        <a:rPr lang="ru-RU" sz="1000" dirty="0">
                          <a:latin typeface="Times New Roman"/>
                          <a:ea typeface="Calibri"/>
                          <a:cs typeface="Times New Roman"/>
                        </a:rPr>
                        <a:t>в ценах соответствующих лет</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4919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5467,9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5872,7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6229,8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6608,6</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52,9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101,7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101,9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102,0</a:t>
                      </a:r>
                      <a:endParaRPr lang="ru-RU" sz="1200" dirty="0">
                        <a:latin typeface="Times New Roman"/>
                        <a:ea typeface="Times New Roman"/>
                        <a:cs typeface="Times New Roman"/>
                      </a:endParaRPr>
                    </a:p>
                  </a:txBody>
                  <a:tcPr marL="68580" marR="68580" marT="0" marB="0" anchor="ctr"/>
                </a:tc>
              </a:tr>
              <a:tr h="365436">
                <a:tc>
                  <a:txBody>
                    <a:bodyPr/>
                    <a:lstStyle/>
                    <a:p>
                      <a:pPr>
                        <a:spcAft>
                          <a:spcPts val="0"/>
                        </a:spcAft>
                      </a:pPr>
                      <a:r>
                        <a:rPr lang="ru-RU" sz="1000" b="1" dirty="0">
                          <a:latin typeface="Times New Roman"/>
                          <a:ea typeface="Calibri"/>
                          <a:cs typeface="Times New Roman"/>
                        </a:rPr>
                        <a:t>Объемы платных услуг (по крупным и средним организациям)</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900" dirty="0">
                        <a:latin typeface="Times New Roman"/>
                        <a:ea typeface="Calibri"/>
                        <a:cs typeface="Times New Roman"/>
                      </a:endParaRPr>
                    </a:p>
                  </a:txBody>
                  <a:tcPr marL="68580" marR="68580" marT="0" marB="0" anchor="ctr"/>
                </a:tc>
                <a:tc>
                  <a:txBody>
                    <a:bodyPr/>
                    <a:lstStyle/>
                    <a:p>
                      <a:pPr algn="ctr">
                        <a:spcAft>
                          <a:spcPts val="0"/>
                        </a:spcAft>
                      </a:pPr>
                      <a:endParaRPr lang="ru-RU" sz="1200" dirty="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dirty="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r>
              <a:tr h="212753">
                <a:tc>
                  <a:txBody>
                    <a:bodyPr/>
                    <a:lstStyle/>
                    <a:p>
                      <a:pPr>
                        <a:spcAft>
                          <a:spcPts val="0"/>
                        </a:spcAft>
                      </a:pPr>
                      <a:r>
                        <a:rPr lang="ru-RU" sz="1000">
                          <a:latin typeface="Times New Roman"/>
                          <a:ea typeface="Calibri"/>
                          <a:cs typeface="Times New Roman"/>
                        </a:rPr>
                        <a:t>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218749,9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243031,1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258113,9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269998,8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281079,6</a:t>
                      </a:r>
                      <a:endParaRPr lang="ru-RU" sz="1200" dirty="0">
                        <a:latin typeface="Times New Roman"/>
                        <a:ea typeface="Times New Roman"/>
                        <a:cs typeface="Times New Roman"/>
                      </a:endParaRPr>
                    </a:p>
                  </a:txBody>
                  <a:tcPr marL="68580" marR="68580" marT="0" marB="0" anchor="ctr"/>
                </a:tc>
              </a:tr>
              <a:tr h="387934">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100,1</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Фонд начисленной заработной платы работников организаций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тыс. 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500685,8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514559,0</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540004,7</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568517,1</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598000,2</a:t>
                      </a:r>
                      <a:endParaRPr lang="ru-RU" sz="1200" dirty="0">
                        <a:latin typeface="Times New Roman"/>
                        <a:ea typeface="Times New Roman"/>
                        <a:cs typeface="Times New Roman"/>
                      </a:endParaRPr>
                    </a:p>
                  </a:txBody>
                  <a:tcPr marL="68580" marR="68580" marT="0" marB="0" anchor="ctr"/>
                </a:tc>
              </a:tr>
              <a:tr h="32675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106,8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102,8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104,9</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105,3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105,2</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Численность  работников организаций (без внешних совместителей)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человек</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946,6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906,5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893,5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888,5</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887,5</a:t>
                      </a:r>
                      <a:endParaRPr lang="ru-RU" sz="1200" dirty="0">
                        <a:latin typeface="Times New Roman"/>
                        <a:ea typeface="Times New Roman"/>
                        <a:cs typeface="Times New Roman"/>
                      </a:endParaRPr>
                    </a:p>
                  </a:txBody>
                  <a:tcPr marL="68580" marR="68580" marT="0" marB="0" anchor="ctr"/>
                </a:tc>
              </a:tr>
              <a:tr h="34427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95,8</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98,6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99,4</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99,9</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Среднемесячная начисленная заработная плата работников</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b="1" dirty="0">
                          <a:latin typeface="Times New Roman"/>
                          <a:ea typeface="Calibri"/>
                          <a:cs typeface="Times New Roman"/>
                        </a:rPr>
                        <a:t>руб.</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44077,6</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47302,7</a:t>
                      </a:r>
                      <a:endParaRPr lang="ru-RU" sz="1200" dirty="0">
                        <a:latin typeface="Times New Roman"/>
                        <a:ea typeface="Times New Roman"/>
                        <a:cs typeface="Times New Roman"/>
                      </a:endParaRPr>
                    </a:p>
                  </a:txBody>
                  <a:tcPr marL="68580" marR="68580" marT="0" marB="0" anchor="ctr"/>
                </a:tc>
                <a:tc>
                  <a:txBody>
                    <a:bodyPr/>
                    <a:lstStyle/>
                    <a:p>
                      <a:r>
                        <a:rPr lang="ru-RU" sz="1200" b="0" dirty="0" smtClean="0">
                          <a:latin typeface="Times New Roman" pitchFamily="18" charset="0"/>
                          <a:cs typeface="Times New Roman" pitchFamily="18" charset="0"/>
                        </a:rPr>
                        <a:t>50364,2</a:t>
                      </a:r>
                      <a:endParaRPr lang="ru-RU" sz="1200" b="0" dirty="0">
                        <a:latin typeface="Times New Roman" pitchFamily="18" charset="0"/>
                        <a:cs typeface="Times New Roman" pitchFamily="18" charset="0"/>
                      </a:endParaRPr>
                    </a:p>
                  </a:txBody>
                  <a:tcPr marL="68580" marR="68580" marT="0" marB="0" anchor="ctr"/>
                </a:tc>
                <a:tc>
                  <a:txBody>
                    <a:bodyPr/>
                    <a:lstStyle/>
                    <a:p>
                      <a:r>
                        <a:rPr lang="ru-RU" sz="1200" b="0" dirty="0" smtClean="0">
                          <a:latin typeface="Times New Roman" pitchFamily="18" charset="0"/>
                          <a:cs typeface="Times New Roman" pitchFamily="18" charset="0"/>
                        </a:rPr>
                        <a:t>53321,8</a:t>
                      </a:r>
                      <a:endParaRPr lang="ru-RU" sz="1200" b="0" dirty="0">
                        <a:latin typeface="Times New Roman" pitchFamily="18" charset="0"/>
                        <a:cs typeface="Times New Roman" pitchFamily="18" charset="0"/>
                      </a:endParaRPr>
                    </a:p>
                  </a:txBody>
                  <a:tcPr marL="68580" marR="68580" marT="0" marB="0" anchor="ctr"/>
                </a:tc>
                <a:tc>
                  <a:txBody>
                    <a:bodyPr/>
                    <a:lstStyle/>
                    <a:p>
                      <a:r>
                        <a:rPr lang="ru-RU" sz="1200" b="0" dirty="0" smtClean="0">
                          <a:latin typeface="Times New Roman" pitchFamily="18" charset="0"/>
                          <a:cs typeface="Times New Roman" pitchFamily="18" charset="0"/>
                        </a:rPr>
                        <a:t>56150,3</a:t>
                      </a:r>
                      <a:endParaRPr lang="ru-RU" sz="1200" b="0" dirty="0">
                        <a:latin typeface="Times New Roman" pitchFamily="18" charset="0"/>
                        <a:cs typeface="Times New Roman" pitchFamily="18" charset="0"/>
                      </a:endParaRPr>
                    </a:p>
                  </a:txBody>
                  <a:tcPr marL="68580" marR="68580" marT="0" marB="0" anchor="ctr"/>
                </a:tc>
              </a:tr>
              <a:tr h="421943">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900" dirty="0">
                          <a:latin typeface="Times New Roman"/>
                          <a:ea typeface="Calibri"/>
                          <a:cs typeface="Times New Roman"/>
                        </a:rPr>
                        <a:t>%</a:t>
                      </a:r>
                      <a:endParaRPr lang="ru-RU" sz="9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114,3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dirty="0" smtClean="0">
                          <a:latin typeface="Times New Roman"/>
                          <a:ea typeface="Times New Roman"/>
                          <a:cs typeface="Times New Roman"/>
                        </a:rPr>
                        <a:t>107,3</a:t>
                      </a:r>
                      <a:endParaRPr lang="ru-RU" sz="1200" dirty="0">
                        <a:latin typeface="Times New Roman"/>
                        <a:ea typeface="Times New Roman"/>
                        <a:cs typeface="Times New Roman"/>
                      </a:endParaRPr>
                    </a:p>
                  </a:txBody>
                  <a:tcPr marL="68580" marR="68580" marT="0" marB="0" anchor="ctr"/>
                </a:tc>
                <a:tc>
                  <a:txBody>
                    <a:bodyPr/>
                    <a:lstStyle/>
                    <a:p>
                      <a:pPr algn="ctr">
                        <a:spcAft>
                          <a:spcPts val="0"/>
                        </a:spcAft>
                      </a:pPr>
                      <a:r>
                        <a:rPr lang="ru-RU" sz="1200" b="0" dirty="0" smtClean="0">
                          <a:latin typeface="Times New Roman" pitchFamily="18" charset="0"/>
                          <a:ea typeface="Times New Roman"/>
                          <a:cs typeface="Times New Roman" pitchFamily="18" charset="0"/>
                        </a:rPr>
                        <a:t>106,5</a:t>
                      </a:r>
                      <a:endParaRPr lang="ru-RU" sz="1200" b="0" dirty="0">
                        <a:latin typeface="Times New Roman" pitchFamily="18" charset="0"/>
                        <a:ea typeface="Times New Roman"/>
                        <a:cs typeface="Times New Roman" pitchFamily="18" charset="0"/>
                      </a:endParaRPr>
                    </a:p>
                  </a:txBody>
                  <a:tcPr marL="68580" marR="68580" marT="0" marB="0" anchor="ctr"/>
                </a:tc>
                <a:tc>
                  <a:txBody>
                    <a:bodyPr/>
                    <a:lstStyle/>
                    <a:p>
                      <a:pPr algn="ctr">
                        <a:spcAft>
                          <a:spcPts val="0"/>
                        </a:spcAft>
                      </a:pPr>
                      <a:r>
                        <a:rPr lang="ru-RU" sz="1200" b="0" dirty="0" smtClean="0">
                          <a:latin typeface="Times New Roman" pitchFamily="18" charset="0"/>
                          <a:ea typeface="Times New Roman"/>
                          <a:cs typeface="Times New Roman" pitchFamily="18" charset="0"/>
                        </a:rPr>
                        <a:t>105,9</a:t>
                      </a:r>
                      <a:endParaRPr lang="ru-RU" sz="1200" b="0" dirty="0">
                        <a:latin typeface="Times New Roman" pitchFamily="18" charset="0"/>
                        <a:ea typeface="Times New Roman"/>
                        <a:cs typeface="Times New Roman" pitchFamily="18" charset="0"/>
                      </a:endParaRPr>
                    </a:p>
                  </a:txBody>
                  <a:tcPr marL="68580" marR="68580" marT="0" marB="0" anchor="ctr"/>
                </a:tc>
                <a:tc>
                  <a:txBody>
                    <a:bodyPr/>
                    <a:lstStyle/>
                    <a:p>
                      <a:pPr algn="ctr">
                        <a:spcAft>
                          <a:spcPts val="0"/>
                        </a:spcAft>
                      </a:pPr>
                      <a:r>
                        <a:rPr lang="ru-RU" sz="1200" b="0" dirty="0" smtClean="0">
                          <a:latin typeface="Times New Roman" pitchFamily="18" charset="0"/>
                          <a:ea typeface="Times New Roman"/>
                          <a:cs typeface="Times New Roman" pitchFamily="18" charset="0"/>
                        </a:rPr>
                        <a:t>105,3</a:t>
                      </a:r>
                      <a:endParaRPr lang="ru-RU" sz="1200" b="0" dirty="0">
                        <a:latin typeface="Times New Roman" pitchFamily="18" charset="0"/>
                        <a:ea typeface="Times New Roman"/>
                        <a:cs typeface="Times New Roman" pitchFamily="18" charset="0"/>
                      </a:endParaRPr>
                    </a:p>
                  </a:txBody>
                  <a:tcPr marL="68580" marR="68580" marT="0" marB="0"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rmAutofit/>
          </a:bodyPr>
          <a:lstStyle/>
          <a:p>
            <a:pPr algn="ctr"/>
            <a:r>
              <a:rPr lang="ru-RU" altLang="ru-RU" sz="2800" dirty="0" smtClean="0">
                <a:ln w="0"/>
                <a:solidFill>
                  <a:srgbClr val="7030A0"/>
                </a:solidFill>
                <a:latin typeface="Arial Narrow" panose="020B0606020202030204" pitchFamily="34" charset="0"/>
              </a:rPr>
              <a:t>ЭТАПЫ БЮДЖЕТНОГО ПРОЦЕССА</a:t>
            </a:r>
            <a:endParaRPr lang="ru-RU" sz="2800" dirty="0">
              <a:solidFill>
                <a:srgbClr val="7030A0"/>
              </a:solidFill>
              <a:effectLst>
                <a:outerShdw blurRad="38100" dist="38100" dir="2700000" algn="tl">
                  <a:srgbClr val="000000">
                    <a:alpha val="43137"/>
                  </a:srgbClr>
                </a:outerShdw>
              </a:effectLst>
            </a:endParaRPr>
          </a:p>
        </p:txBody>
      </p:sp>
      <p:pic>
        <p:nvPicPr>
          <p:cNvPr id="5" name="Picture 2"/>
          <p:cNvPicPr>
            <a:picLocks noChangeAspect="1" noChangeArrowheads="1"/>
          </p:cNvPicPr>
          <p:nvPr/>
        </p:nvPicPr>
        <p:blipFill>
          <a:blip r:embed="rId2">
            <a:extLst/>
          </a:blip>
          <a:srcRect/>
          <a:stretch>
            <a:fillRect/>
          </a:stretch>
        </p:blipFill>
        <p:spPr bwMode="auto">
          <a:xfrm>
            <a:off x="2928926" y="2928934"/>
            <a:ext cx="2717131" cy="2014463"/>
          </a:xfrm>
          <a:prstGeom prst="rect">
            <a:avLst/>
          </a:prstGeom>
          <a:ln>
            <a:noFill/>
          </a:ln>
          <a:effectLst>
            <a:outerShdw blurRad="292100" dist="139700" dir="2700000" algn="tl" rotWithShape="0">
              <a:srgbClr val="333333">
                <a:alpha val="65000"/>
              </a:srgbClr>
            </a:outerShdw>
          </a:effectLst>
          <a:extLst/>
        </p:spPr>
      </p:pic>
      <p:grpSp>
        <p:nvGrpSpPr>
          <p:cNvPr id="6" name="Группа 5"/>
          <p:cNvGrpSpPr/>
          <p:nvPr/>
        </p:nvGrpSpPr>
        <p:grpSpPr>
          <a:xfrm>
            <a:off x="3071802" y="785795"/>
            <a:ext cx="2393470" cy="1643074"/>
            <a:chOff x="3438379" y="137609"/>
            <a:chExt cx="1964842" cy="1643074"/>
          </a:xfrm>
          <a:solidFill>
            <a:schemeClr val="accent4">
              <a:lumMod val="20000"/>
              <a:lumOff val="80000"/>
            </a:schemeClr>
          </a:solidFill>
          <a:scene3d>
            <a:camera prst="orthographicFront">
              <a:rot lat="0" lon="0" rev="0"/>
            </a:camera>
            <a:lightRig rig="contrasting" dir="t">
              <a:rot lat="0" lon="0" rev="1200000"/>
            </a:lightRig>
          </a:scene3d>
        </p:grpSpPr>
        <p:sp>
          <p:nvSpPr>
            <p:cNvPr id="7" name="Скругленный прямоугольник 6"/>
            <p:cNvSpPr/>
            <p:nvPr/>
          </p:nvSpPr>
          <p:spPr>
            <a:xfrm>
              <a:off x="3438379" y="137609"/>
              <a:ext cx="1964842" cy="1643074"/>
            </a:xfrm>
            <a:prstGeom prst="roundRect">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Скругленный прямоугольник 4"/>
            <p:cNvSpPr/>
            <p:nvPr/>
          </p:nvSpPr>
          <p:spPr>
            <a:xfrm>
              <a:off x="3526691" y="225921"/>
              <a:ext cx="1788218" cy="148332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rPr>
                <a:t>РАЗРАБОТКА ПРОГНОЗА СОЦИАЛЬНО-ЭКОНОМИЧЕСКОГО РАЗВИТИЯ ГОРОДА НА ОЧЕРЕДНОЙ ФИНАНСОВЫЙ ГОД И ПЛАНОВЫЙ ПЕРИОД</a:t>
              </a:r>
              <a:endParaRPr lang="ru-RU" sz="1200" b="1" i="0" kern="1200" dirty="0">
                <a:solidFill>
                  <a:srgbClr val="002060"/>
                </a:solidFill>
              </a:endParaRPr>
            </a:p>
          </p:txBody>
        </p:sp>
      </p:grpSp>
      <p:grpSp>
        <p:nvGrpSpPr>
          <p:cNvPr id="9" name="Группа 8"/>
          <p:cNvGrpSpPr/>
          <p:nvPr/>
        </p:nvGrpSpPr>
        <p:grpSpPr>
          <a:xfrm>
            <a:off x="5929322" y="1428737"/>
            <a:ext cx="2089959" cy="1000131"/>
            <a:chOff x="5958647" y="458336"/>
            <a:chExt cx="2089959" cy="1471265"/>
          </a:xfrm>
          <a:scene3d>
            <a:camera prst="orthographicFront">
              <a:rot lat="0" lon="0" rev="0"/>
            </a:camera>
            <a:lightRig rig="contrasting" dir="t">
              <a:rot lat="0" lon="0" rev="1200000"/>
            </a:lightRig>
          </a:scene3d>
        </p:grpSpPr>
        <p:sp>
          <p:nvSpPr>
            <p:cNvPr id="10" name="Скругленный прямоугольник 9"/>
            <p:cNvSpPr/>
            <p:nvPr/>
          </p:nvSpPr>
          <p:spPr>
            <a:xfrm>
              <a:off x="5958647" y="458336"/>
              <a:ext cx="2089959" cy="1471265"/>
            </a:xfrm>
            <a:prstGeom prst="roundRect">
              <a:avLst/>
            </a:prstGeom>
            <a:solidFill>
              <a:schemeClr val="accent1">
                <a:lumMod val="60000"/>
                <a:lumOff val="40000"/>
              </a:schemeClr>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11" name="Скругленный прямоугольник 4"/>
            <p:cNvSpPr/>
            <p:nvPr/>
          </p:nvSpPr>
          <p:spPr>
            <a:xfrm>
              <a:off x="6030468" y="530157"/>
              <a:ext cx="1946317"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РАЗРАБОТКА ДОКУМЕНТОВ И МАТЕРИАЛОВ, НЕОБХОДИМЫХ ДЛЯ ФОРМИРОВАНИЯ БЮДЖЕТА </a:t>
              </a:r>
              <a:endParaRPr lang="ru-RU" sz="1200" b="1" i="0" kern="1200" dirty="0">
                <a:solidFill>
                  <a:srgbClr val="002060"/>
                </a:solidFill>
                <a:latin typeface="Arial Narrow" panose="020B0606020202030204" pitchFamily="34" charset="0"/>
              </a:endParaRPr>
            </a:p>
          </p:txBody>
        </p:sp>
      </p:grpSp>
      <p:grpSp>
        <p:nvGrpSpPr>
          <p:cNvPr id="15" name="Группа 14"/>
          <p:cNvGrpSpPr/>
          <p:nvPr/>
        </p:nvGrpSpPr>
        <p:grpSpPr>
          <a:xfrm>
            <a:off x="5929322" y="2786058"/>
            <a:ext cx="2101455" cy="1071570"/>
            <a:chOff x="6488020" y="2425426"/>
            <a:chExt cx="1744265" cy="1471265"/>
          </a:xfrm>
          <a:scene3d>
            <a:camera prst="orthographicFront">
              <a:rot lat="0" lon="0" rev="0"/>
            </a:camera>
            <a:lightRig rig="contrasting" dir="t">
              <a:rot lat="0" lon="0" rev="1200000"/>
            </a:lightRig>
          </a:scene3d>
        </p:grpSpPr>
        <p:sp>
          <p:nvSpPr>
            <p:cNvPr id="16" name="Скругленный прямоугольник 15"/>
            <p:cNvSpPr/>
            <p:nvPr/>
          </p:nvSpPr>
          <p:spPr>
            <a:xfrm>
              <a:off x="6488020" y="2425426"/>
              <a:ext cx="1744265" cy="1471265"/>
            </a:xfrm>
            <a:prstGeom prst="roundRect">
              <a:avLst/>
            </a:prstGeom>
            <a:solidFill>
              <a:srgbClr val="00B0F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17" name="Скругленный прямоугольник 4"/>
            <p:cNvSpPr/>
            <p:nvPr/>
          </p:nvSpPr>
          <p:spPr>
            <a:xfrm>
              <a:off x="6559841" y="2497247"/>
              <a:ext cx="1600623"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СОСТАВЛЕНИЕ ПРОЕКТА БЮДЖЕТА</a:t>
              </a:r>
              <a:endParaRPr lang="ru-RU" sz="1200" b="1" i="0" kern="1200" dirty="0">
                <a:solidFill>
                  <a:srgbClr val="002060"/>
                </a:solidFill>
                <a:latin typeface="Arial Narrow" panose="020B0606020202030204" pitchFamily="34" charset="0"/>
              </a:endParaRPr>
            </a:p>
          </p:txBody>
        </p:sp>
      </p:grpSp>
      <p:grpSp>
        <p:nvGrpSpPr>
          <p:cNvPr id="18" name="Группа 17"/>
          <p:cNvGrpSpPr/>
          <p:nvPr/>
        </p:nvGrpSpPr>
        <p:grpSpPr>
          <a:xfrm>
            <a:off x="5929322" y="4357695"/>
            <a:ext cx="2060922" cy="928693"/>
            <a:chOff x="5526598" y="4309797"/>
            <a:chExt cx="1703732" cy="1471265"/>
          </a:xfrm>
          <a:scene3d>
            <a:camera prst="orthographicFront">
              <a:rot lat="0" lon="0" rev="0"/>
            </a:camera>
            <a:lightRig rig="contrasting" dir="t">
              <a:rot lat="0" lon="0" rev="1200000"/>
            </a:lightRig>
          </a:scene3d>
        </p:grpSpPr>
        <p:sp>
          <p:nvSpPr>
            <p:cNvPr id="19" name="Скругленный прямоугольник 18"/>
            <p:cNvSpPr/>
            <p:nvPr/>
          </p:nvSpPr>
          <p:spPr>
            <a:xfrm>
              <a:off x="5526598" y="4309797"/>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0" name="Скругленный прямоугольник 4"/>
            <p:cNvSpPr/>
            <p:nvPr/>
          </p:nvSpPr>
          <p:spPr>
            <a:xfrm>
              <a:off x="5598419" y="4381618"/>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РАССМОТРЕНИЕ  И УТВЕРЖДЕНИЕ БЮДЖЕТА</a:t>
              </a:r>
              <a:endParaRPr lang="ru-RU" sz="1200" b="1" i="0" kern="1200" dirty="0">
                <a:solidFill>
                  <a:srgbClr val="002060"/>
                </a:solidFill>
                <a:latin typeface="Arial Narrow" panose="020B0606020202030204" pitchFamily="34" charset="0"/>
              </a:endParaRPr>
            </a:p>
          </p:txBody>
        </p:sp>
      </p:grpSp>
      <p:grpSp>
        <p:nvGrpSpPr>
          <p:cNvPr id="21" name="Группа 20"/>
          <p:cNvGrpSpPr/>
          <p:nvPr/>
        </p:nvGrpSpPr>
        <p:grpSpPr>
          <a:xfrm>
            <a:off x="3071802" y="5072074"/>
            <a:ext cx="2418112" cy="1547299"/>
            <a:chOff x="3366371" y="4663119"/>
            <a:chExt cx="1703732" cy="1118671"/>
          </a:xfrm>
          <a:scene3d>
            <a:camera prst="orthographicFront">
              <a:rot lat="0" lon="0" rev="0"/>
            </a:camera>
            <a:lightRig rig="contrasting" dir="t">
              <a:rot lat="0" lon="0" rev="1200000"/>
            </a:lightRig>
          </a:scene3d>
        </p:grpSpPr>
        <p:sp>
          <p:nvSpPr>
            <p:cNvPr id="22" name="Скругленный прямоугольник 21"/>
            <p:cNvSpPr/>
            <p:nvPr/>
          </p:nvSpPr>
          <p:spPr>
            <a:xfrm>
              <a:off x="3366371" y="4663119"/>
              <a:ext cx="1703732" cy="1118671"/>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3" name="Скругленный прямоугольник 4"/>
            <p:cNvSpPr/>
            <p:nvPr/>
          </p:nvSpPr>
          <p:spPr>
            <a:xfrm>
              <a:off x="3420980" y="4717728"/>
              <a:ext cx="1594514" cy="100945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ИСПОЛНЕНИЕ БЮДЖЕТА</a:t>
              </a:r>
              <a:endParaRPr lang="ru-RU" sz="1200" b="1" i="0" kern="1200" dirty="0">
                <a:solidFill>
                  <a:srgbClr val="002060"/>
                </a:solidFill>
                <a:latin typeface="Arial Narrow" panose="020B0606020202030204" pitchFamily="34" charset="0"/>
              </a:endParaRPr>
            </a:p>
          </p:txBody>
        </p:sp>
      </p:grpSp>
      <p:grpSp>
        <p:nvGrpSpPr>
          <p:cNvPr id="24" name="Группа 23"/>
          <p:cNvGrpSpPr/>
          <p:nvPr/>
        </p:nvGrpSpPr>
        <p:grpSpPr>
          <a:xfrm>
            <a:off x="357158" y="4357694"/>
            <a:ext cx="2071702" cy="928694"/>
            <a:chOff x="1067502" y="4309798"/>
            <a:chExt cx="1703732" cy="1471265"/>
          </a:xfrm>
          <a:scene3d>
            <a:camera prst="orthographicFront">
              <a:rot lat="0" lon="0" rev="0"/>
            </a:camera>
            <a:lightRig rig="contrasting" dir="t">
              <a:rot lat="0" lon="0" rev="1200000"/>
            </a:lightRig>
          </a:scene3d>
        </p:grpSpPr>
        <p:sp>
          <p:nvSpPr>
            <p:cNvPr id="25" name="Скругленный прямоугольник 24"/>
            <p:cNvSpPr/>
            <p:nvPr/>
          </p:nvSpPr>
          <p:spPr>
            <a:xfrm>
              <a:off x="1067502" y="4309798"/>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6" name="Скругленный прямоугольник 4"/>
            <p:cNvSpPr/>
            <p:nvPr/>
          </p:nvSpPr>
          <p:spPr>
            <a:xfrm>
              <a:off x="1139323" y="4381619"/>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ОСУЩЕСТВЛЕНИЕ БЮДЖЕТНОГО УЧЕТА</a:t>
              </a:r>
              <a:endParaRPr lang="ru-RU" sz="1200" b="1" i="0" kern="1200" dirty="0">
                <a:solidFill>
                  <a:srgbClr val="002060"/>
                </a:solidFill>
                <a:latin typeface="Arial Narrow" panose="020B0606020202030204" pitchFamily="34" charset="0"/>
              </a:endParaRPr>
            </a:p>
          </p:txBody>
        </p:sp>
      </p:grpSp>
      <p:grpSp>
        <p:nvGrpSpPr>
          <p:cNvPr id="27" name="Группа 26"/>
          <p:cNvGrpSpPr/>
          <p:nvPr/>
        </p:nvGrpSpPr>
        <p:grpSpPr>
          <a:xfrm>
            <a:off x="357158" y="2857496"/>
            <a:ext cx="2071702" cy="1042637"/>
            <a:chOff x="413548" y="2425431"/>
            <a:chExt cx="1703732" cy="1471265"/>
          </a:xfrm>
          <a:scene3d>
            <a:camera prst="orthographicFront">
              <a:rot lat="0" lon="0" rev="0"/>
            </a:camera>
            <a:lightRig rig="contrasting" dir="t">
              <a:rot lat="0" lon="0" rev="1200000"/>
            </a:lightRig>
          </a:scene3d>
        </p:grpSpPr>
        <p:sp>
          <p:nvSpPr>
            <p:cNvPr id="28" name="Скругленный прямоугольник 27"/>
            <p:cNvSpPr/>
            <p:nvPr/>
          </p:nvSpPr>
          <p:spPr>
            <a:xfrm>
              <a:off x="413548" y="2425431"/>
              <a:ext cx="1703732" cy="1471265"/>
            </a:xfrm>
            <a:prstGeom prst="roundRect">
              <a:avLst/>
            </a:prstGeom>
            <a:solidFill>
              <a:srgbClr val="7030A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29" name="Скругленный прямоугольник 4"/>
            <p:cNvSpPr/>
            <p:nvPr/>
          </p:nvSpPr>
          <p:spPr>
            <a:xfrm>
              <a:off x="485369" y="2497252"/>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kern="1200" dirty="0" smtClean="0">
                  <a:latin typeface="Arial Narrow" panose="020B0606020202030204" pitchFamily="34" charset="0"/>
                </a:rPr>
                <a:t>УТВЕРЖДЕНИЕ ОТЧЕТА ОБ ИСПОЛНЕНИИ БЮДЖЕТА</a:t>
              </a:r>
              <a:endParaRPr lang="ru-RU" sz="1200" b="1" kern="1200" dirty="0">
                <a:latin typeface="Arial Narrow" panose="020B0606020202030204" pitchFamily="34" charset="0"/>
              </a:endParaRPr>
            </a:p>
          </p:txBody>
        </p:sp>
      </p:grpSp>
      <p:grpSp>
        <p:nvGrpSpPr>
          <p:cNvPr id="30" name="Группа 29"/>
          <p:cNvGrpSpPr/>
          <p:nvPr/>
        </p:nvGrpSpPr>
        <p:grpSpPr>
          <a:xfrm>
            <a:off x="357158" y="1428736"/>
            <a:ext cx="2071702" cy="1000132"/>
            <a:chOff x="1278142" y="714326"/>
            <a:chExt cx="1702318" cy="1470009"/>
          </a:xfrm>
          <a:scene3d>
            <a:camera prst="orthographicFront">
              <a:rot lat="0" lon="0" rev="0"/>
            </a:camera>
            <a:lightRig rig="contrasting" dir="t">
              <a:rot lat="0" lon="0" rev="1200000"/>
            </a:lightRig>
          </a:scene3d>
        </p:grpSpPr>
        <p:sp>
          <p:nvSpPr>
            <p:cNvPr id="31" name="Скругленный прямоугольник 30"/>
            <p:cNvSpPr/>
            <p:nvPr/>
          </p:nvSpPr>
          <p:spPr>
            <a:xfrm>
              <a:off x="1278142" y="714326"/>
              <a:ext cx="1702318" cy="1470009"/>
            </a:xfrm>
            <a:prstGeom prst="roundRect">
              <a:avLst/>
            </a:prstGeom>
            <a:solidFill>
              <a:srgbClr val="00B05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32" name="Скругленный прямоугольник 4"/>
            <p:cNvSpPr/>
            <p:nvPr/>
          </p:nvSpPr>
          <p:spPr>
            <a:xfrm>
              <a:off x="1336843" y="924326"/>
              <a:ext cx="1558798" cy="93180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ОРГАНИЗАЦИЯ   И ОСУЩЕСТВЛЕНИЕ МУНИЦИПАЛЬНОГО ФИНАНСОВОГО КОНТРОЛЯ</a:t>
              </a:r>
              <a:endParaRPr lang="ru-RU" sz="1200" i="0" kern="1200" dirty="0">
                <a:solidFill>
                  <a:srgbClr val="002060"/>
                </a:solidFill>
                <a:latin typeface="Arial Narrow" panose="020B0606020202030204" pitchFamily="34" charset="0"/>
              </a:endParaRPr>
            </a:p>
          </p:txBody>
        </p:sp>
      </p:grpSp>
      <p:pic>
        <p:nvPicPr>
          <p:cNvPr id="33" name="Рисунок 32" descr="figarofr-recemment-certains-assures-ont-ainsi-recu-des-textos-les-informant-d-un-possible-changement_680343_.jpg"/>
          <p:cNvPicPr>
            <a:picLocks noChangeAspect="1"/>
          </p:cNvPicPr>
          <p:nvPr/>
        </p:nvPicPr>
        <p:blipFill>
          <a:blip r:embed="rId3" cstate="print"/>
          <a:stretch>
            <a:fillRect/>
          </a:stretch>
        </p:blipFill>
        <p:spPr>
          <a:xfrm>
            <a:off x="357158" y="214290"/>
            <a:ext cx="1496616" cy="99612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4" name="Рисунок 33" descr="99bc2d.jpg"/>
          <p:cNvPicPr>
            <a:picLocks noChangeAspect="1"/>
          </p:cNvPicPr>
          <p:nvPr/>
        </p:nvPicPr>
        <p:blipFill>
          <a:blip r:embed="rId4" cstate="print"/>
          <a:stretch>
            <a:fillRect/>
          </a:stretch>
        </p:blipFill>
        <p:spPr>
          <a:xfrm flipH="1">
            <a:off x="757562" y="5272090"/>
            <a:ext cx="1879845" cy="1443058"/>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5" name="Рисунок 34" descr="99bc2d.jpg"/>
          <p:cNvPicPr>
            <a:picLocks noChangeAspect="1"/>
          </p:cNvPicPr>
          <p:nvPr/>
        </p:nvPicPr>
        <p:blipFill>
          <a:blip r:embed="rId5" cstate="print"/>
          <a:stretch>
            <a:fillRect/>
          </a:stretch>
        </p:blipFill>
        <p:spPr>
          <a:xfrm rot="563990">
            <a:off x="6357950" y="5429240"/>
            <a:ext cx="1861220" cy="1428760"/>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6" name="Рисунок 35" descr="159044.jpg"/>
          <p:cNvPicPr>
            <a:picLocks noChangeAspect="1"/>
          </p:cNvPicPr>
          <p:nvPr/>
        </p:nvPicPr>
        <p:blipFill>
          <a:blip r:embed="rId6" cstate="print"/>
          <a:stretch>
            <a:fillRect/>
          </a:stretch>
        </p:blipFill>
        <p:spPr>
          <a:xfrm>
            <a:off x="7152307" y="0"/>
            <a:ext cx="1991693" cy="131544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p:spPr>
        <p:txBody>
          <a:bodyPr>
            <a:normAutofit fontScale="90000"/>
          </a:bodyPr>
          <a:lstStyle/>
          <a:p>
            <a:pPr algn="ctr"/>
            <a:r>
              <a:rPr lang="ru-RU" sz="2000" dirty="0" smtClean="0">
                <a:ln w="1905"/>
                <a:solidFill>
                  <a:srgbClr val="7030A0"/>
                </a:solidFill>
                <a:effectLst>
                  <a:innerShdw blurRad="69850" dist="43180" dir="5400000">
                    <a:srgbClr val="000000">
                      <a:alpha val="65000"/>
                    </a:srgbClr>
                  </a:innerShdw>
                </a:effectLst>
                <a:latin typeface="Times New Roman" pitchFamily="18" charset="0"/>
              </a:rPr>
              <a:t>ОСНОВНЫЕ ХАРАКТЕРИСТИКИ ПРОЕКТА</a:t>
            </a:r>
            <a:br>
              <a:rPr lang="ru-RU" sz="2000" dirty="0" smtClean="0">
                <a:ln w="1905"/>
                <a:solidFill>
                  <a:srgbClr val="7030A0"/>
                </a:solidFill>
                <a:effectLst>
                  <a:innerShdw blurRad="69850" dist="43180" dir="5400000">
                    <a:srgbClr val="000000">
                      <a:alpha val="65000"/>
                    </a:srgbClr>
                  </a:innerShdw>
                </a:effectLst>
                <a:latin typeface="Times New Roman" pitchFamily="18" charset="0"/>
              </a:rPr>
            </a:br>
            <a:r>
              <a:rPr lang="ru-RU" sz="2000" dirty="0" smtClean="0">
                <a:ln w="1905"/>
                <a:solidFill>
                  <a:srgbClr val="7030A0"/>
                </a:solidFill>
                <a:effectLst>
                  <a:innerShdw blurRad="69850" dist="43180" dir="5400000">
                    <a:srgbClr val="000000">
                      <a:alpha val="65000"/>
                    </a:srgbClr>
                  </a:innerShdw>
                </a:effectLst>
                <a:latin typeface="Times New Roman" pitchFamily="18" charset="0"/>
              </a:rPr>
              <a:t> БЮДЖЕТА ЛЬГОВСКОГО РАЙОНА КУРСКОЙ ОБЛАСТИ НА 2026 ГОД И НА ПЛАНОВЫЙ ПЕРИОД 2027 И 2028 ГОДОВ</a:t>
            </a:r>
            <a:endParaRPr lang="ru-RU" sz="2000" dirty="0">
              <a:solidFill>
                <a:srgbClr val="7030A0"/>
              </a:solidFill>
            </a:endParaRPr>
          </a:p>
        </p:txBody>
      </p:sp>
      <p:graphicFrame>
        <p:nvGraphicFramePr>
          <p:cNvPr id="4" name="Содержимое 3"/>
          <p:cNvGraphicFramePr>
            <a:graphicFrameLocks noGrp="1"/>
          </p:cNvGraphicFramePr>
          <p:nvPr>
            <p:ph idx="1"/>
          </p:nvPr>
        </p:nvGraphicFramePr>
        <p:xfrm>
          <a:off x="142844" y="1714488"/>
          <a:ext cx="7858177" cy="2776744"/>
        </p:xfrm>
        <a:graphic>
          <a:graphicData uri="http://schemas.openxmlformats.org/drawingml/2006/table">
            <a:tbl>
              <a:tblPr firstRow="1" bandRow="1">
                <a:tableStyleId>{21E4AEA4-8DFA-4A89-87EB-49C32662AFE0}</a:tableStyleId>
              </a:tblPr>
              <a:tblGrid>
                <a:gridCol w="1785949"/>
                <a:gridCol w="1928826"/>
                <a:gridCol w="2071702"/>
                <a:gridCol w="2071700"/>
              </a:tblGrid>
              <a:tr h="741680">
                <a:tc>
                  <a:txBody>
                    <a:bodyPr/>
                    <a:lstStyle/>
                    <a:p>
                      <a:pPr algn="ctr">
                        <a:lnSpc>
                          <a:spcPct val="115000"/>
                        </a:lnSpc>
                        <a:spcAft>
                          <a:spcPts val="0"/>
                        </a:spcAft>
                      </a:pPr>
                      <a:r>
                        <a:rPr lang="ru-RU" sz="1400" b="1" dirty="0">
                          <a:latin typeface="Times New Roman"/>
                          <a:ea typeface="Times New Roman"/>
                          <a:cs typeface="Times New Roman"/>
                        </a:rPr>
                        <a:t>Показатель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a:latin typeface="Times New Roman"/>
                          <a:ea typeface="Times New Roman"/>
                          <a:cs typeface="Times New Roman"/>
                        </a:rPr>
                        <a:t>2026 год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a:latin typeface="Times New Roman"/>
                          <a:ea typeface="Times New Roman"/>
                          <a:cs typeface="Times New Roman"/>
                        </a:rPr>
                        <a:t>2027 год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a:latin typeface="Times New Roman"/>
                          <a:ea typeface="Times New Roman"/>
                          <a:cs typeface="Times New Roman"/>
                        </a:rPr>
                        <a:t>2028 год </a:t>
                      </a:r>
                      <a:endParaRPr lang="ru-RU" sz="1100">
                        <a:latin typeface="Calibri"/>
                        <a:ea typeface="Times New Roman"/>
                        <a:cs typeface="Times New Roman"/>
                      </a:endParaRPr>
                    </a:p>
                  </a:txBody>
                  <a:tcPr marL="68580" marR="68580" marT="0" marB="0" anchor="ctr"/>
                </a:tc>
              </a:tr>
              <a:tr h="258452">
                <a:tc>
                  <a:txBody>
                    <a:bodyPr/>
                    <a:lstStyle/>
                    <a:p>
                      <a:pPr>
                        <a:lnSpc>
                          <a:spcPct val="115000"/>
                        </a:lnSpc>
                        <a:spcAft>
                          <a:spcPts val="0"/>
                        </a:spcAft>
                      </a:pPr>
                      <a:r>
                        <a:rPr lang="ru-RU" sz="1400" dirty="0">
                          <a:latin typeface="Times New Roman"/>
                          <a:ea typeface="Times New Roman"/>
                          <a:cs typeface="Times New Roman"/>
                        </a:rPr>
                        <a:t>Доходы</a:t>
                      </a:r>
                      <a:r>
                        <a:rPr lang="ru-RU" sz="1400" b="1" dirty="0">
                          <a:latin typeface="Times New Roman"/>
                          <a:ea typeface="Times New Roman"/>
                          <a:cs typeface="Times New Roman"/>
                        </a:rPr>
                        <a:t>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b="1">
                          <a:latin typeface="Times New Roman" pitchFamily="18" charset="0"/>
                          <a:ea typeface="Times New Roman"/>
                          <a:cs typeface="Times New Roman" pitchFamily="18" charset="0"/>
                        </a:rPr>
                        <a:t>508 872 900,00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b="1">
                          <a:latin typeface="Times New Roman" pitchFamily="18" charset="0"/>
                          <a:ea typeface="Times New Roman"/>
                          <a:cs typeface="Times New Roman" pitchFamily="18" charset="0"/>
                        </a:rPr>
                        <a:t>474 690 464,00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b="1">
                          <a:latin typeface="Times New Roman" pitchFamily="18" charset="0"/>
                          <a:ea typeface="Times New Roman"/>
                          <a:cs typeface="Times New Roman" pitchFamily="18" charset="0"/>
                        </a:rPr>
                        <a:t>481 009 627,00</a:t>
                      </a:r>
                      <a:endParaRPr lang="ru-RU" sz="1100">
                        <a:latin typeface="Times New Roman" pitchFamily="18" charset="0"/>
                        <a:ea typeface="Times New Roman"/>
                        <a:cs typeface="Times New Roman" pitchFamily="18" charset="0"/>
                      </a:endParaRPr>
                    </a:p>
                  </a:txBody>
                  <a:tcPr marL="68580" marR="68580" marT="0" marB="0" anchor="ctr"/>
                </a:tc>
              </a:tr>
              <a:tr h="370840">
                <a:tc>
                  <a:txBody>
                    <a:bodyPr/>
                    <a:lstStyle/>
                    <a:p>
                      <a:pPr>
                        <a:lnSpc>
                          <a:spcPct val="115000"/>
                        </a:lnSpc>
                        <a:spcAft>
                          <a:spcPts val="0"/>
                        </a:spcAft>
                      </a:pPr>
                      <a:r>
                        <a:rPr lang="ru-RU" sz="1400">
                          <a:latin typeface="Times New Roman"/>
                          <a:ea typeface="Times New Roman"/>
                          <a:cs typeface="Times New Roman"/>
                        </a:rPr>
                        <a:t>Налоговые и неналоговые</a:t>
                      </a:r>
                      <a:r>
                        <a:rPr lang="ru-RU" sz="1400" i="1">
                          <a:latin typeface="Times New Roman"/>
                          <a:ea typeface="Times New Roman"/>
                          <a:cs typeface="Times New Roman"/>
                        </a:rPr>
                        <a:t> </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pitchFamily="18" charset="0"/>
                          <a:ea typeface="Times New Roman"/>
                          <a:cs typeface="Times New Roman" pitchFamily="18" charset="0"/>
                        </a:rPr>
                        <a:t>63 342 224,00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dirty="0">
                          <a:latin typeface="Times New Roman" pitchFamily="18" charset="0"/>
                          <a:ea typeface="Times New Roman"/>
                          <a:cs typeface="Times New Roman" pitchFamily="18" charset="0"/>
                        </a:rPr>
                        <a:t>83 708 182,00</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latin typeface="Times New Roman" pitchFamily="18" charset="0"/>
                          <a:ea typeface="Times New Roman"/>
                          <a:cs typeface="Times New Roman" pitchFamily="18" charset="0"/>
                        </a:rPr>
                        <a:t>92 338 627,00</a:t>
                      </a:r>
                      <a:endParaRPr lang="ru-RU" sz="1100">
                        <a:latin typeface="Times New Roman" pitchFamily="18" charset="0"/>
                        <a:ea typeface="Times New Roman"/>
                        <a:cs typeface="Times New Roman" pitchFamily="18" charset="0"/>
                      </a:endParaRPr>
                    </a:p>
                  </a:txBody>
                  <a:tcPr marL="68580" marR="68580" marT="0" marB="0" anchor="ctr"/>
                </a:tc>
              </a:tr>
              <a:tr h="370840">
                <a:tc>
                  <a:txBody>
                    <a:bodyPr/>
                    <a:lstStyle/>
                    <a:p>
                      <a:pPr>
                        <a:lnSpc>
                          <a:spcPct val="115000"/>
                        </a:lnSpc>
                        <a:spcAft>
                          <a:spcPts val="0"/>
                        </a:spcAft>
                      </a:pPr>
                      <a:r>
                        <a:rPr lang="ru-RU" sz="1400">
                          <a:latin typeface="Times New Roman"/>
                          <a:ea typeface="Times New Roman"/>
                          <a:cs typeface="Times New Roman"/>
                        </a:rPr>
                        <a:t>Безвозмездные поступления</a:t>
                      </a:r>
                      <a:r>
                        <a:rPr lang="ru-RU" sz="1400" i="1">
                          <a:latin typeface="Times New Roman"/>
                          <a:ea typeface="Times New Roman"/>
                          <a:cs typeface="Times New Roman"/>
                        </a:rPr>
                        <a:t> </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a:latin typeface="Times New Roman" pitchFamily="18" charset="0"/>
                          <a:ea typeface="Times New Roman"/>
                          <a:cs typeface="Times New Roman" pitchFamily="18" charset="0"/>
                        </a:rPr>
                        <a:t>445 530 676,00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latin typeface="Times New Roman" pitchFamily="18" charset="0"/>
                          <a:ea typeface="Times New Roman"/>
                          <a:cs typeface="Times New Roman" pitchFamily="18" charset="0"/>
                        </a:rPr>
                        <a:t>390 982 282,00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a:latin typeface="Times New Roman" pitchFamily="18" charset="0"/>
                          <a:ea typeface="Times New Roman"/>
                          <a:cs typeface="Times New Roman" pitchFamily="18" charset="0"/>
                        </a:rPr>
                        <a:t>388 671 000,00</a:t>
                      </a:r>
                      <a:endParaRPr lang="ru-RU" sz="1100">
                        <a:latin typeface="Times New Roman" pitchFamily="18" charset="0"/>
                        <a:ea typeface="Times New Roman"/>
                        <a:cs typeface="Times New Roman" pitchFamily="18" charset="0"/>
                      </a:endParaRPr>
                    </a:p>
                  </a:txBody>
                  <a:tcPr marL="68580" marR="68580" marT="0" marB="0" anchor="ctr"/>
                </a:tc>
              </a:tr>
              <a:tr h="304428">
                <a:tc>
                  <a:txBody>
                    <a:bodyPr/>
                    <a:lstStyle/>
                    <a:p>
                      <a:pPr>
                        <a:lnSpc>
                          <a:spcPct val="115000"/>
                        </a:lnSpc>
                        <a:spcAft>
                          <a:spcPts val="0"/>
                        </a:spcAft>
                      </a:pPr>
                      <a:r>
                        <a:rPr lang="ru-RU" sz="1400" dirty="0">
                          <a:latin typeface="Times New Roman"/>
                          <a:ea typeface="Times New Roman"/>
                          <a:cs typeface="Times New Roman"/>
                        </a:rPr>
                        <a:t>Расходы</a:t>
                      </a:r>
                      <a:r>
                        <a:rPr lang="ru-RU" sz="1400" b="1" dirty="0">
                          <a:latin typeface="Times New Roman"/>
                          <a:ea typeface="Times New Roman"/>
                          <a:cs typeface="Times New Roman"/>
                        </a:rPr>
                        <a:t>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400" b="1">
                          <a:latin typeface="Times New Roman" pitchFamily="18" charset="0"/>
                          <a:ea typeface="Times New Roman"/>
                          <a:cs typeface="Times New Roman" pitchFamily="18" charset="0"/>
                        </a:rPr>
                        <a:t>513 872 900,00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b="1">
                          <a:latin typeface="Times New Roman" pitchFamily="18" charset="0"/>
                          <a:ea typeface="Times New Roman"/>
                          <a:cs typeface="Times New Roman" pitchFamily="18" charset="0"/>
                        </a:rPr>
                        <a:t>474 690 464,00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b="1">
                          <a:latin typeface="Times New Roman" pitchFamily="18" charset="0"/>
                          <a:ea typeface="Times New Roman"/>
                          <a:cs typeface="Times New Roman" pitchFamily="18" charset="0"/>
                        </a:rPr>
                        <a:t>481 009 627,00</a:t>
                      </a:r>
                      <a:endParaRPr lang="ru-RU" sz="1100">
                        <a:latin typeface="Times New Roman" pitchFamily="18" charset="0"/>
                        <a:ea typeface="Times New Roman"/>
                        <a:cs typeface="Times New Roman" pitchFamily="18" charset="0"/>
                      </a:endParaRPr>
                    </a:p>
                  </a:txBody>
                  <a:tcPr marL="68580" marR="68580" marT="0" marB="0" anchor="ctr"/>
                </a:tc>
              </a:tr>
              <a:tr h="370840">
                <a:tc>
                  <a:txBody>
                    <a:bodyPr/>
                    <a:lstStyle/>
                    <a:p>
                      <a:pPr>
                        <a:lnSpc>
                          <a:spcPct val="115000"/>
                        </a:lnSpc>
                        <a:spcAft>
                          <a:spcPts val="0"/>
                        </a:spcAft>
                      </a:pPr>
                      <a:r>
                        <a:rPr lang="ru-RU" sz="1400">
                          <a:latin typeface="Times New Roman"/>
                          <a:ea typeface="Times New Roman"/>
                          <a:cs typeface="Times New Roman"/>
                        </a:rPr>
                        <a:t>Профицит(+), дефицит (-)</a:t>
                      </a:r>
                      <a:r>
                        <a:rPr lang="ru-RU" sz="1400" b="1">
                          <a:latin typeface="Times New Roman"/>
                          <a:ea typeface="Times New Roman"/>
                          <a:cs typeface="Times New Roman"/>
                        </a:rPr>
                        <a:t> </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400" b="1">
                          <a:latin typeface="Times New Roman" pitchFamily="18" charset="0"/>
                          <a:ea typeface="Times New Roman"/>
                          <a:cs typeface="Times New Roman" pitchFamily="18" charset="0"/>
                        </a:rPr>
                        <a:t>-5 000 000,00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b="1">
                          <a:latin typeface="Times New Roman" pitchFamily="18" charset="0"/>
                          <a:ea typeface="Times New Roman"/>
                          <a:cs typeface="Times New Roman" pitchFamily="18" charset="0"/>
                        </a:rPr>
                        <a:t>0,00</a:t>
                      </a:r>
                      <a:endParaRPr lang="ru-RU" sz="110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400" b="1" dirty="0">
                          <a:latin typeface="Times New Roman" pitchFamily="18" charset="0"/>
                          <a:ea typeface="Times New Roman"/>
                          <a:cs typeface="Times New Roman" pitchFamily="18" charset="0"/>
                        </a:rPr>
                        <a:t>0,00</a:t>
                      </a:r>
                      <a:endParaRPr lang="ru-RU" sz="1100" dirty="0">
                        <a:latin typeface="Times New Roman" pitchFamily="18" charset="0"/>
                        <a:ea typeface="Times New Roman"/>
                        <a:cs typeface="Times New Roman" pitchFamily="18" charset="0"/>
                      </a:endParaRPr>
                    </a:p>
                  </a:txBody>
                  <a:tcPr marL="68580" marR="68580" marT="0" marB="0" anchor="ctr"/>
                </a:tc>
              </a:tr>
            </a:tbl>
          </a:graphicData>
        </a:graphic>
      </p:graphicFrame>
      <p:sp>
        <p:nvSpPr>
          <p:cNvPr id="5" name="Прямоугольник 4"/>
          <p:cNvSpPr/>
          <p:nvPr/>
        </p:nvSpPr>
        <p:spPr>
          <a:xfrm>
            <a:off x="7210271" y="1428736"/>
            <a:ext cx="1933729" cy="246221"/>
          </a:xfrm>
          <a:prstGeom prst="rect">
            <a:avLst/>
          </a:prstGeom>
        </p:spPr>
        <p:txBody>
          <a:bodyPr wrap="square">
            <a:spAutoFit/>
          </a:bodyPr>
          <a:lstStyle/>
          <a:p>
            <a:r>
              <a:rPr lang="ru-RU" sz="1000" dirty="0" smtClean="0"/>
              <a:t>рублей</a:t>
            </a:r>
            <a:endParaRPr lang="ru-RU" sz="1000" dirty="0"/>
          </a:p>
        </p:txBody>
      </p:sp>
      <p:pic>
        <p:nvPicPr>
          <p:cNvPr id="6" name="Рисунок 5" descr="thWNTQUNHD.jpg"/>
          <p:cNvPicPr>
            <a:picLocks noChangeAspect="1"/>
          </p:cNvPicPr>
          <p:nvPr/>
        </p:nvPicPr>
        <p:blipFill>
          <a:blip r:embed="rId2" cstate="print"/>
          <a:stretch>
            <a:fillRect/>
          </a:stretch>
        </p:blipFill>
        <p:spPr>
          <a:xfrm>
            <a:off x="5357818" y="5000636"/>
            <a:ext cx="2533871" cy="1714512"/>
          </a:xfrm>
          <a:prstGeom prst="rect">
            <a:avLst/>
          </a:prstGeom>
        </p:spPr>
      </p:pic>
      <p:pic>
        <p:nvPicPr>
          <p:cNvPr id="7" name="Picture 2" descr="https://i.pinimg.com/736x/86/3c/d9/863cd9b0ac920d636eda9737e54c4611.jpg"/>
          <p:cNvPicPr>
            <a:picLocks noChangeAspect="1" noChangeArrowheads="1"/>
          </p:cNvPicPr>
          <p:nvPr/>
        </p:nvPicPr>
        <p:blipFill>
          <a:blip r:embed="rId3" cstate="print"/>
          <a:srcRect b="15174"/>
          <a:stretch>
            <a:fillRect/>
          </a:stretch>
        </p:blipFill>
        <p:spPr bwMode="auto">
          <a:xfrm>
            <a:off x="2143108" y="4721280"/>
            <a:ext cx="2374071" cy="201381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965820"/>
          </a:xfrm>
        </p:spPr>
        <p:txBody>
          <a:bodyPr anchor="ctr">
            <a:normAutofit/>
          </a:bodyPr>
          <a:lstStyle/>
          <a:p>
            <a:pPr algn="ctr"/>
            <a:r>
              <a:rPr lang="ru-RU" sz="2800" dirty="0" smtClean="0">
                <a:solidFill>
                  <a:srgbClr val="00B0F0"/>
                </a:solidFill>
              </a:rPr>
              <a:t>ДОХОДЫ БЮДЖЕТА </a:t>
            </a:r>
            <a:r>
              <a:rPr lang="ru-RU" sz="2800" i="1" dirty="0" smtClean="0">
                <a:solidFill>
                  <a:srgbClr val="00B0F0"/>
                </a:solidFill>
              </a:rPr>
              <a:t>- поступления денежных средств в бюджет</a:t>
            </a:r>
            <a:endParaRPr lang="ru-RU" sz="2800" dirty="0">
              <a:solidFill>
                <a:srgbClr val="00B0F0"/>
              </a:solidFill>
            </a:endParaRPr>
          </a:p>
        </p:txBody>
      </p:sp>
      <p:graphicFrame>
        <p:nvGraphicFramePr>
          <p:cNvPr id="4" name="Содержимое 3"/>
          <p:cNvGraphicFramePr>
            <a:graphicFrameLocks noGrp="1"/>
          </p:cNvGraphicFramePr>
          <p:nvPr>
            <p:ph idx="1"/>
          </p:nvPr>
        </p:nvGraphicFramePr>
        <p:xfrm>
          <a:off x="214282" y="1428736"/>
          <a:ext cx="8229600" cy="5043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Стрелка вправо 7"/>
          <p:cNvSpPr/>
          <p:nvPr/>
        </p:nvSpPr>
        <p:spPr>
          <a:xfrm>
            <a:off x="5643570" y="4143380"/>
            <a:ext cx="428628"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лево 9"/>
          <p:cNvSpPr/>
          <p:nvPr/>
        </p:nvSpPr>
        <p:spPr>
          <a:xfrm>
            <a:off x="2571736" y="4214818"/>
            <a:ext cx="428628" cy="2857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верх 10"/>
          <p:cNvSpPr/>
          <p:nvPr/>
        </p:nvSpPr>
        <p:spPr>
          <a:xfrm>
            <a:off x="4714876" y="3571876"/>
            <a:ext cx="357190" cy="35719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descr="chem-otlichaetsya-nalog-ot-poshliny.png"/>
          <p:cNvPicPr>
            <a:picLocks noChangeAspect="1"/>
          </p:cNvPicPr>
          <p:nvPr/>
        </p:nvPicPr>
        <p:blipFill>
          <a:blip r:embed="rId6" cstate="print"/>
          <a:stretch>
            <a:fillRect/>
          </a:stretch>
        </p:blipFill>
        <p:spPr>
          <a:xfrm>
            <a:off x="6215074" y="1142984"/>
            <a:ext cx="2016223" cy="201622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28596" y="357166"/>
            <a:ext cx="4040188"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НАЛОГОВЫЕ ДОХОДЫ</a:t>
            </a:r>
            <a:endParaRPr lang="ru-RU" dirty="0">
              <a:solidFill>
                <a:srgbClr val="7030A0"/>
              </a:solidFill>
            </a:endParaRPr>
          </a:p>
        </p:txBody>
      </p:sp>
      <p:sp>
        <p:nvSpPr>
          <p:cNvPr id="4" name="Текст 3"/>
          <p:cNvSpPr>
            <a:spLocks noGrp="1"/>
          </p:cNvSpPr>
          <p:nvPr>
            <p:ph type="body" sz="half" idx="3"/>
          </p:nvPr>
        </p:nvSpPr>
        <p:spPr>
          <a:xfrm>
            <a:off x="4643438" y="357166"/>
            <a:ext cx="4041775"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НЕНАЛОГОВЫЕ ДОХДЫ</a:t>
            </a:r>
            <a:endParaRPr lang="ru-RU" dirty="0">
              <a:solidFill>
                <a:srgbClr val="7030A0"/>
              </a:solidFill>
            </a:endParaRPr>
          </a:p>
        </p:txBody>
      </p:sp>
      <p:sp>
        <p:nvSpPr>
          <p:cNvPr id="5" name="Содержимое 4"/>
          <p:cNvSpPr>
            <a:spLocks noGrp="1"/>
          </p:cNvSpPr>
          <p:nvPr>
            <p:ph sz="quarter" idx="2"/>
          </p:nvPr>
        </p:nvSpPr>
        <p:spPr>
          <a:xfrm>
            <a:off x="457200" y="1500175"/>
            <a:ext cx="4040188"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НАЛОГ НА ДОХОДЫ ФИЗИЧЕСКИХ                     ЛИЦ</a:t>
            </a:r>
          </a:p>
          <a:p>
            <a:pPr>
              <a:buNone/>
            </a:pPr>
            <a:r>
              <a:rPr lang="ru-RU" sz="1600" dirty="0" smtClean="0">
                <a:solidFill>
                  <a:srgbClr val="00B0F0"/>
                </a:solidFill>
              </a:rPr>
              <a:t>       НАЛОГ, ВЗИМАЕМЫЙ В СВЯЗИ С ПРИМЕНЕНИЕМ УПРОЩЕННОЙ СИСТЕМЫ НАЛОГООБЛОЖЕНИЯ</a:t>
            </a:r>
          </a:p>
          <a:p>
            <a:pPr>
              <a:buNone/>
            </a:pPr>
            <a:r>
              <a:rPr lang="ru-RU" sz="1600" dirty="0" smtClean="0">
                <a:solidFill>
                  <a:srgbClr val="00B0F0"/>
                </a:solidFill>
              </a:rPr>
              <a:t>       НАЛОГ НА ТОВАРЫ,  РЕАЛИЗУЕМЫЕ  НА ТЕРРИТОРИИ РФ (АКЦИЗЫ)</a:t>
            </a:r>
          </a:p>
          <a:p>
            <a:pPr>
              <a:buNone/>
            </a:pPr>
            <a:r>
              <a:rPr lang="ru-RU" sz="1600" dirty="0" smtClean="0">
                <a:solidFill>
                  <a:srgbClr val="00B0F0"/>
                </a:solidFill>
              </a:rPr>
              <a:t>       ЕДИНЫЙ НАЛОГ НА ВМЕННЫЙ ДОХОД ДЛЯ ОТДЕЛЬНЫХ ВИДОВ ДЕЯТЕЛЬНОСТИ</a:t>
            </a:r>
          </a:p>
          <a:p>
            <a:pPr>
              <a:buNone/>
            </a:pPr>
            <a:r>
              <a:rPr lang="ru-RU" sz="1600" dirty="0" smtClean="0">
                <a:solidFill>
                  <a:srgbClr val="00B0F0"/>
                </a:solidFill>
              </a:rPr>
              <a:t>       ЕДИНЫЙ СЕЛЬСКОХОЗЯЙСТВЕННЫЙ НАЛОГ</a:t>
            </a:r>
          </a:p>
          <a:p>
            <a:pPr>
              <a:buNone/>
            </a:pPr>
            <a:r>
              <a:rPr lang="ru-RU" sz="1600" dirty="0" smtClean="0">
                <a:solidFill>
                  <a:srgbClr val="00B0F0"/>
                </a:solidFill>
              </a:rPr>
              <a:t>       ГОСУДАРСТВЕННАЯ ПОШЛИНА</a:t>
            </a:r>
            <a:endParaRPr lang="ru-RU" sz="1600" dirty="0" smtClean="0"/>
          </a:p>
        </p:txBody>
      </p:sp>
      <p:sp>
        <p:nvSpPr>
          <p:cNvPr id="6" name="Содержимое 5"/>
          <p:cNvSpPr>
            <a:spLocks noGrp="1"/>
          </p:cNvSpPr>
          <p:nvPr>
            <p:ph sz="quarter" idx="4"/>
          </p:nvPr>
        </p:nvSpPr>
        <p:spPr>
          <a:xfrm>
            <a:off x="4645025" y="1500175"/>
            <a:ext cx="4041775"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ДОХОДЫ ОТ ИСПОЛЬЗОВАНИЯ ИМУЩЕСТВА, НАХОДЯЩЕГОСЯ В ГОСУДАРСТВЕННОЙ И МУНИЦИПАЛЬНОЙ СОБСТВЕННОСТИ</a:t>
            </a:r>
          </a:p>
          <a:p>
            <a:pPr>
              <a:buNone/>
            </a:pPr>
            <a:r>
              <a:rPr lang="ru-RU" sz="1600" dirty="0" smtClean="0">
                <a:solidFill>
                  <a:srgbClr val="00B0F0"/>
                </a:solidFill>
              </a:rPr>
              <a:t>       ПЛАТЕЖИ ПРИ ПОЛЬЗОВАНИИ ПРИРОДНЫМИ РЕСУРСАМИ</a:t>
            </a:r>
          </a:p>
          <a:p>
            <a:pPr>
              <a:buNone/>
            </a:pPr>
            <a:r>
              <a:rPr lang="ru-RU" sz="1600" dirty="0" smtClean="0">
                <a:solidFill>
                  <a:srgbClr val="00B0F0"/>
                </a:solidFill>
              </a:rPr>
              <a:t>       ДОХОДЫ ОТ ОКАЗАНИЯ ПЛАТНЫХ УСЛУГ (РАБОТ) И КОМПЕНСАЦИИ ЗАТРАТ ГОСУДАРСТВА</a:t>
            </a:r>
          </a:p>
          <a:p>
            <a:pPr>
              <a:buNone/>
            </a:pPr>
            <a:r>
              <a:rPr lang="ru-RU" sz="1600" dirty="0" smtClean="0">
                <a:solidFill>
                  <a:srgbClr val="00B0F0"/>
                </a:solidFill>
              </a:rPr>
              <a:t>       ПРОЧИЕ НЕНАЛОГОВЫЕ ДОХОДЫ</a:t>
            </a:r>
          </a:p>
          <a:p>
            <a:pPr>
              <a:buNone/>
            </a:pPr>
            <a:r>
              <a:rPr lang="ru-RU" sz="1600" dirty="0" smtClean="0">
                <a:solidFill>
                  <a:srgbClr val="00B0F0"/>
                </a:solidFill>
              </a:rPr>
              <a:t>     ШТРАФЫ, САНКЦИИ, ВОЗМЕЩЕНИЕ УЩЕРБА</a:t>
            </a:r>
            <a:endParaRPr lang="ru-RU" sz="1600" dirty="0">
              <a:solidFill>
                <a:srgbClr val="00B0F0"/>
              </a:solidFill>
            </a:endParaRPr>
          </a:p>
        </p:txBody>
      </p:sp>
      <p:sp>
        <p:nvSpPr>
          <p:cNvPr id="7" name="Солнце 6"/>
          <p:cNvSpPr/>
          <p:nvPr/>
        </p:nvSpPr>
        <p:spPr>
          <a:xfrm>
            <a:off x="500034" y="1500174"/>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олнце 7"/>
          <p:cNvSpPr/>
          <p:nvPr/>
        </p:nvSpPr>
        <p:spPr>
          <a:xfrm>
            <a:off x="500034" y="2143116"/>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олнце 8"/>
          <p:cNvSpPr/>
          <p:nvPr/>
        </p:nvSpPr>
        <p:spPr>
          <a:xfrm>
            <a:off x="500034" y="2857496"/>
            <a:ext cx="342896"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олнце 9"/>
          <p:cNvSpPr/>
          <p:nvPr/>
        </p:nvSpPr>
        <p:spPr>
          <a:xfrm>
            <a:off x="500034" y="350043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олнце 10"/>
          <p:cNvSpPr/>
          <p:nvPr/>
        </p:nvSpPr>
        <p:spPr>
          <a:xfrm>
            <a:off x="500034" y="421481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олнце 16"/>
          <p:cNvSpPr/>
          <p:nvPr/>
        </p:nvSpPr>
        <p:spPr>
          <a:xfrm>
            <a:off x="500034" y="485776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олнце 22"/>
          <p:cNvSpPr/>
          <p:nvPr/>
        </p:nvSpPr>
        <p:spPr>
          <a:xfrm>
            <a:off x="4643438" y="4000504"/>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олнце 23"/>
          <p:cNvSpPr/>
          <p:nvPr/>
        </p:nvSpPr>
        <p:spPr>
          <a:xfrm>
            <a:off x="4643438" y="1571612"/>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олнце 24"/>
          <p:cNvSpPr/>
          <p:nvPr/>
        </p:nvSpPr>
        <p:spPr>
          <a:xfrm>
            <a:off x="4643438" y="2500306"/>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олнце 25"/>
          <p:cNvSpPr/>
          <p:nvPr/>
        </p:nvSpPr>
        <p:spPr>
          <a:xfrm>
            <a:off x="4643438" y="307181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34" descr="imagesCAXB4YMV"/>
          <p:cNvPicPr>
            <a:picLocks noChangeAspect="1" noChangeArrowheads="1"/>
          </p:cNvPicPr>
          <p:nvPr/>
        </p:nvPicPr>
        <p:blipFill>
          <a:blip r:embed="rId4"/>
          <a:srcRect/>
          <a:stretch>
            <a:fillRect/>
          </a:stretch>
        </p:blipFill>
        <p:spPr bwMode="auto">
          <a:xfrm>
            <a:off x="3428992" y="5440910"/>
            <a:ext cx="2092321" cy="1417090"/>
          </a:xfrm>
          <a:prstGeom prst="ellipse">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8229600" cy="1500198"/>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fontScale="90000"/>
            <a:scene3d>
              <a:camera prst="orthographicFront"/>
              <a:lightRig rig="soft" dir="t">
                <a:rot lat="0" lon="0" rev="16800000"/>
              </a:lightRig>
            </a:scene3d>
            <a:sp3d prstMaterial="softEdge">
              <a:bevelT w="38100" h="38100"/>
            </a:sp3d>
          </a:bodyPr>
          <a:lstStyle/>
          <a:p>
            <a:pPr algn="ctr"/>
            <a:r>
              <a:rPr lang="ru-RU" sz="2000" dirty="0" smtClean="0">
                <a:solidFill>
                  <a:srgbClr val="FF0000"/>
                </a:solidFill>
                <a:effectLst/>
              </a:rPr>
              <a:t>Межбюджетные трансферты - основной вид безвозмездных перечислений. </a:t>
            </a:r>
            <a:br>
              <a:rPr lang="ru-RU" sz="2000" dirty="0" smtClean="0">
                <a:solidFill>
                  <a:srgbClr val="FF0000"/>
                </a:solidFill>
                <a:effectLst/>
              </a:rPr>
            </a:br>
            <a:r>
              <a:rPr lang="ru-RU" sz="2000" dirty="0" smtClean="0">
                <a:solidFill>
                  <a:srgbClr val="FF0000"/>
                </a:solidFill>
                <a:effectLst/>
              </a:rPr>
              <a:t>Межбюджетные трансферты–денежные средства, перечисляемые из одного бюджета бюджетной системы Российской Федерации другому.</a:t>
            </a:r>
            <a:endParaRPr lang="ru-RU" dirty="0">
              <a:solidFill>
                <a:srgbClr val="FF0000"/>
              </a:solidFill>
              <a:effectLst/>
            </a:endParaRPr>
          </a:p>
        </p:txBody>
      </p:sp>
      <p:graphicFrame>
        <p:nvGraphicFramePr>
          <p:cNvPr id="4" name="Содержимое 3"/>
          <p:cNvGraphicFramePr>
            <a:graphicFrameLocks noGrp="1"/>
          </p:cNvGraphicFramePr>
          <p:nvPr>
            <p:ph idx="1"/>
          </p:nvPr>
        </p:nvGraphicFramePr>
        <p:xfrm>
          <a:off x="457200" y="2214563"/>
          <a:ext cx="8229600" cy="2654613"/>
        </p:xfrm>
        <a:graphic>
          <a:graphicData uri="http://schemas.openxmlformats.org/drawingml/2006/table">
            <a:tbl>
              <a:tblPr firstRow="1" bandRow="1">
                <a:tableStyleId>{0660B408-B3CF-4A94-85FC-2B1E0A45F4A2}</a:tableStyleId>
              </a:tblPr>
              <a:tblGrid>
                <a:gridCol w="2743200"/>
                <a:gridCol w="2743200"/>
                <a:gridCol w="2743200"/>
              </a:tblGrid>
              <a:tr h="642933">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Виды межбюджетных трансфертов</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Определение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Аналогия в семейном бюджете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Дотации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Dotatio</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»–дар, пожертвование</a:t>
                      </a:r>
                      <a:r>
                        <a:rPr lang="ru-RU" sz="1200" cap="all" spc="0" dirty="0" smtClean="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без определения конкретной цели их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использования</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«карманные деньги»</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Субвенции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Subvenire</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»–приходить на помощь)</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финансирование «переданных» другим публично -правовым образованиям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полномочий</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деньги и посылаете его в магазин купить продукты (по списку)</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Субсидии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Subsidium</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»–поддержка)</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условиях долевого софинансирования расходов других бюджетов</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«добавляете» денег для того, чтобы ваш ребенок купил себе новый телефон (а остальные он накопил сам)</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bl>
          </a:graphicData>
        </a:graphic>
      </p:graphicFrame>
      <p:pic>
        <p:nvPicPr>
          <p:cNvPr id="5" name="Picture 16" descr="C:\Users\User\Desktop\ТЕСТЫ\фото 2\деньги реб 2.jpeg"/>
          <p:cNvPicPr>
            <a:picLocks noChangeAspect="1" noChangeArrowheads="1"/>
          </p:cNvPicPr>
          <p:nvPr/>
        </p:nvPicPr>
        <p:blipFill>
          <a:blip r:embed="rId2" cstate="print"/>
          <a:srcRect/>
          <a:stretch>
            <a:fillRect/>
          </a:stretch>
        </p:blipFill>
        <p:spPr bwMode="auto">
          <a:xfrm>
            <a:off x="3786182" y="5143512"/>
            <a:ext cx="1837028" cy="1428760"/>
          </a:xfrm>
          <a:prstGeom prst="round2DiagRect">
            <a:avLst/>
          </a:prstGeom>
          <a:noFill/>
        </p:spPr>
      </p:pic>
      <p:pic>
        <p:nvPicPr>
          <p:cNvPr id="6" name="Picture 4" descr="C:\Users\User\Desktop\ТЕСТЫ\фото 2\деньги ребенку.jpg"/>
          <p:cNvPicPr>
            <a:picLocks noChangeAspect="1" noChangeArrowheads="1"/>
          </p:cNvPicPr>
          <p:nvPr/>
        </p:nvPicPr>
        <p:blipFill>
          <a:blip r:embed="rId3" cstate="print"/>
          <a:srcRect/>
          <a:stretch>
            <a:fillRect/>
          </a:stretch>
        </p:blipFill>
        <p:spPr bwMode="auto">
          <a:xfrm>
            <a:off x="571472" y="5214950"/>
            <a:ext cx="2357454" cy="1357323"/>
          </a:xfrm>
          <a:prstGeom prst="round2DiagRect">
            <a:avLst/>
          </a:prstGeom>
          <a:noFill/>
        </p:spPr>
      </p:pic>
      <p:pic>
        <p:nvPicPr>
          <p:cNvPr id="7" name="Picture 3" descr="C:\Users\User\Desktop\ТЕСТЫ\фото 2\деньги реб 5.jpg"/>
          <p:cNvPicPr>
            <a:picLocks noChangeAspect="1" noChangeArrowheads="1"/>
          </p:cNvPicPr>
          <p:nvPr/>
        </p:nvPicPr>
        <p:blipFill>
          <a:blip r:embed="rId4"/>
          <a:srcRect/>
          <a:stretch>
            <a:fillRect/>
          </a:stretch>
        </p:blipFill>
        <p:spPr bwMode="auto">
          <a:xfrm>
            <a:off x="6572264" y="5072074"/>
            <a:ext cx="2321735" cy="1500198"/>
          </a:xfrm>
          <a:prstGeom prst="round2Diag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52"/>
            <a:ext cx="8429684" cy="785818"/>
          </a:xfrm>
        </p:spPr>
        <p:txBody>
          <a:bodyPr>
            <a:noAutofit/>
          </a:bodyPr>
          <a:lstStyle/>
          <a:p>
            <a:pPr algn="ctr"/>
            <a:r>
              <a:rPr lang="ru-RU" sz="2600" dirty="0" smtClean="0">
                <a:solidFill>
                  <a:srgbClr val="002060"/>
                </a:solidFill>
                <a:latin typeface="Times New Roman" pitchFamily="18" charset="0"/>
                <a:cs typeface="Times New Roman" pitchFamily="18" charset="0"/>
              </a:rPr>
              <a:t>СВЕДЕНИЯ О ПЛАНИРУЕМЫХ ПОСТУПЛЕНИЯХ В БЮДЖЕТ</a:t>
            </a:r>
            <a:endParaRPr lang="ru-RU" sz="2600" dirty="0"/>
          </a:p>
        </p:txBody>
      </p:sp>
      <p:graphicFrame>
        <p:nvGraphicFramePr>
          <p:cNvPr id="5" name="Содержимое 4"/>
          <p:cNvGraphicFramePr>
            <a:graphicFrameLocks noGrp="1"/>
          </p:cNvGraphicFramePr>
          <p:nvPr>
            <p:ph idx="1"/>
          </p:nvPr>
        </p:nvGraphicFramePr>
        <p:xfrm>
          <a:off x="142844" y="1000108"/>
          <a:ext cx="8786874" cy="5266856"/>
        </p:xfrm>
        <a:graphic>
          <a:graphicData uri="http://schemas.openxmlformats.org/drawingml/2006/table">
            <a:tbl>
              <a:tblPr firstRow="1" bandRow="1">
                <a:tableStyleId>{5C22544A-7EE6-4342-B048-85BDC9FD1C3A}</a:tableStyleId>
              </a:tblPr>
              <a:tblGrid>
                <a:gridCol w="2857520"/>
                <a:gridCol w="960641"/>
                <a:gridCol w="962568"/>
                <a:gridCol w="994060"/>
                <a:gridCol w="940383"/>
                <a:gridCol w="1071570"/>
                <a:gridCol w="1000132"/>
              </a:tblGrid>
              <a:tr h="214314">
                <a:tc rowSpan="2">
                  <a:txBody>
                    <a:bodyPr/>
                    <a:lstStyle/>
                    <a:p>
                      <a:pPr algn="ctr">
                        <a:lnSpc>
                          <a:spcPct val="115000"/>
                        </a:lnSpc>
                        <a:spcAft>
                          <a:spcPts val="0"/>
                        </a:spcAft>
                      </a:pPr>
                      <a:r>
                        <a:rPr lang="ru-RU" sz="800" b="1" dirty="0">
                          <a:latin typeface="Arial"/>
                          <a:ea typeface="Times New Roman"/>
                          <a:cs typeface="Times New Roman"/>
                        </a:rPr>
                        <a:t>Наименование доходов</a:t>
                      </a:r>
                      <a:endParaRPr lang="ru-RU" sz="800" dirty="0">
                        <a:latin typeface="Calibri"/>
                        <a:ea typeface="Times New Roman"/>
                        <a:cs typeface="Times New Roman"/>
                      </a:endParaRPr>
                    </a:p>
                  </a:txBody>
                  <a:tcPr marL="68580" marR="68580" marT="0" marB="0" anchor="ctr"/>
                </a:tc>
                <a:tc gridSpan="2">
                  <a:txBody>
                    <a:bodyPr/>
                    <a:lstStyle/>
                    <a:p>
                      <a:pPr algn="ctr">
                        <a:lnSpc>
                          <a:spcPct val="115000"/>
                        </a:lnSpc>
                        <a:spcAft>
                          <a:spcPts val="0"/>
                        </a:spcAft>
                      </a:pPr>
                      <a:r>
                        <a:rPr lang="ru-RU" sz="800" b="1" dirty="0">
                          <a:latin typeface="Arial"/>
                          <a:ea typeface="Times New Roman"/>
                          <a:cs typeface="Times New Roman"/>
                        </a:rPr>
                        <a:t>2026 год</a:t>
                      </a:r>
                      <a:endParaRPr lang="ru-RU" sz="800" dirty="0">
                        <a:latin typeface="Calibri"/>
                        <a:ea typeface="Times New Roman"/>
                        <a:cs typeface="Times New Roman"/>
                      </a:endParaRPr>
                    </a:p>
                  </a:txBody>
                  <a:tcPr marL="68580" marR="68580" marT="0" marB="0" anchor="ctr"/>
                </a:tc>
                <a:tc hMerge="1">
                  <a:txBody>
                    <a:bodyPr/>
                    <a:lstStyle/>
                    <a:p>
                      <a:endParaRPr lang="ru-RU"/>
                    </a:p>
                  </a:txBody>
                  <a:tcPr/>
                </a:tc>
                <a:tc gridSpan="2">
                  <a:txBody>
                    <a:bodyPr/>
                    <a:lstStyle/>
                    <a:p>
                      <a:pPr algn="ctr">
                        <a:lnSpc>
                          <a:spcPct val="115000"/>
                        </a:lnSpc>
                        <a:spcAft>
                          <a:spcPts val="0"/>
                        </a:spcAft>
                      </a:pPr>
                      <a:r>
                        <a:rPr lang="ru-RU" sz="800" b="1" dirty="0">
                          <a:latin typeface="Arial"/>
                          <a:ea typeface="Times New Roman"/>
                          <a:cs typeface="Times New Roman"/>
                        </a:rPr>
                        <a:t>2027 год</a:t>
                      </a:r>
                      <a:endParaRPr lang="ru-RU" sz="800" dirty="0">
                        <a:latin typeface="Calibri"/>
                        <a:ea typeface="Times New Roman"/>
                        <a:cs typeface="Times New Roman"/>
                      </a:endParaRPr>
                    </a:p>
                  </a:txBody>
                  <a:tcPr marL="68580" marR="68580" marT="0" marB="0" anchor="ctr"/>
                </a:tc>
                <a:tc hMerge="1">
                  <a:txBody>
                    <a:bodyPr/>
                    <a:lstStyle/>
                    <a:p>
                      <a:endParaRPr lang="ru-RU"/>
                    </a:p>
                  </a:txBody>
                  <a:tcPr/>
                </a:tc>
                <a:tc gridSpan="2">
                  <a:txBody>
                    <a:bodyPr/>
                    <a:lstStyle/>
                    <a:p>
                      <a:pPr algn="ctr">
                        <a:lnSpc>
                          <a:spcPct val="115000"/>
                        </a:lnSpc>
                        <a:spcAft>
                          <a:spcPts val="0"/>
                        </a:spcAft>
                      </a:pPr>
                      <a:r>
                        <a:rPr lang="ru-RU" sz="800" b="1" dirty="0">
                          <a:latin typeface="Arial"/>
                          <a:ea typeface="Times New Roman"/>
                          <a:cs typeface="Times New Roman"/>
                        </a:rPr>
                        <a:t>2028 год</a:t>
                      </a:r>
                      <a:endParaRPr lang="ru-RU" sz="800" dirty="0">
                        <a:latin typeface="Calibri"/>
                        <a:ea typeface="Times New Roman"/>
                        <a:cs typeface="Times New Roman"/>
                      </a:endParaRPr>
                    </a:p>
                  </a:txBody>
                  <a:tcPr marL="68580" marR="68580" marT="0" marB="0" anchor="ctr"/>
                </a:tc>
                <a:tc hMerge="1">
                  <a:txBody>
                    <a:bodyPr/>
                    <a:lstStyle/>
                    <a:p>
                      <a:endParaRPr lang="ru-RU"/>
                    </a:p>
                  </a:txBody>
                  <a:tcPr/>
                </a:tc>
              </a:tr>
              <a:tr h="500066">
                <a:tc vMerge="1">
                  <a:txBody>
                    <a:bodyPr/>
                    <a:lstStyle/>
                    <a:p>
                      <a:endParaRPr lang="ru-RU"/>
                    </a:p>
                  </a:txBody>
                  <a:tcPr/>
                </a:tc>
                <a:tc>
                  <a:txBody>
                    <a:bodyPr/>
                    <a:lstStyle/>
                    <a:p>
                      <a:pPr algn="ctr">
                        <a:lnSpc>
                          <a:spcPct val="115000"/>
                        </a:lnSpc>
                        <a:spcAft>
                          <a:spcPts val="0"/>
                        </a:spcAft>
                      </a:pPr>
                      <a:r>
                        <a:rPr lang="ru-RU" sz="800" b="1" dirty="0">
                          <a:latin typeface="Arial"/>
                          <a:ea typeface="Times New Roman"/>
                          <a:cs typeface="Times New Roman"/>
                        </a:rPr>
                        <a:t>План</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Доля в общем объеме доходов, %</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План</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Доля в общем объеме доходов, %</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План</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800" b="1" dirty="0">
                          <a:latin typeface="Arial"/>
                          <a:ea typeface="Times New Roman"/>
                          <a:cs typeface="Times New Roman"/>
                        </a:rPr>
                        <a:t>Доля в общем объеме доходов, %</a:t>
                      </a:r>
                      <a:endParaRPr lang="ru-RU" sz="800" dirty="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800" b="1">
                          <a:latin typeface="Arial"/>
                          <a:ea typeface="Times New Roman"/>
                          <a:cs typeface="Times New Roman"/>
                        </a:rPr>
                        <a:t>НАЛОГОВЫЕ И НЕНАЛОГОВЫЕ ДОХОДЫ</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63 342 224,00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12,45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83 708 182,00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19,32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92 338 627,00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21,01</a:t>
                      </a:r>
                      <a:endParaRPr lang="ru-RU" sz="1100">
                        <a:latin typeface="Calibri"/>
                        <a:ea typeface="Times New Roman"/>
                        <a:cs typeface="Times New Roman"/>
                      </a:endParaRPr>
                    </a:p>
                  </a:txBody>
                  <a:tcPr marL="68580" marR="68580" marT="0" marB="0" anchor="ctr"/>
                </a:tc>
              </a:tr>
              <a:tr h="202307">
                <a:tc>
                  <a:txBody>
                    <a:bodyPr/>
                    <a:lstStyle/>
                    <a:p>
                      <a:pPr>
                        <a:lnSpc>
                          <a:spcPct val="115000"/>
                        </a:lnSpc>
                        <a:spcAft>
                          <a:spcPts val="0"/>
                        </a:spcAft>
                      </a:pPr>
                      <a:r>
                        <a:rPr lang="ru-RU" sz="800" b="1">
                          <a:latin typeface="Arial"/>
                          <a:ea typeface="Times New Roman"/>
                          <a:cs typeface="Times New Roman"/>
                        </a:rPr>
                        <a:t>НАЛОГИ НА ПРИБЫЛЬ, ДОХОДЫ</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26 821 899,00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5,31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44 249 869,00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51 954 651,00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11,82</a:t>
                      </a:r>
                      <a:endParaRPr lang="ru-RU" sz="1100">
                        <a:latin typeface="Calibri"/>
                        <a:ea typeface="Times New Roman"/>
                        <a:cs typeface="Times New Roman"/>
                      </a:endParaRPr>
                    </a:p>
                  </a:txBody>
                  <a:tcPr marL="68580" marR="68580" marT="0" marB="0" anchor="ctr"/>
                </a:tc>
              </a:tr>
              <a:tr h="443726">
                <a:tc>
                  <a:txBody>
                    <a:bodyPr/>
                    <a:lstStyle/>
                    <a:p>
                      <a:pPr>
                        <a:lnSpc>
                          <a:spcPct val="115000"/>
                        </a:lnSpc>
                        <a:spcAft>
                          <a:spcPts val="0"/>
                        </a:spcAft>
                      </a:pPr>
                      <a:r>
                        <a:rPr lang="ru-RU" sz="800" b="1" dirty="0">
                          <a:latin typeface="Arial"/>
                          <a:ea typeface="Times New Roman"/>
                          <a:cs typeface="Times New Roman"/>
                        </a:rPr>
                        <a:t>НАЛОГИ НА ТОВАРЫ (РАБОТЫ, УСЛУГИ), РЕАЛИЗУЕМЫЕ НА ТЕРРИТОРИИ РОССИЙСКОЙ ФЕДЕРАЦИИ</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10 306 466,00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13 577 431,00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14 234 262,00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3,24</a:t>
                      </a:r>
                      <a:endParaRPr lang="ru-RU" sz="1100">
                        <a:latin typeface="Calibri"/>
                        <a:ea typeface="Times New Roman"/>
                        <a:cs typeface="Times New Roman"/>
                      </a:endParaRPr>
                    </a:p>
                  </a:txBody>
                  <a:tcPr marL="68580" marR="68580" marT="0" marB="0" anchor="ctr"/>
                </a:tc>
              </a:tr>
              <a:tr h="220629">
                <a:tc>
                  <a:txBody>
                    <a:bodyPr/>
                    <a:lstStyle/>
                    <a:p>
                      <a:pPr>
                        <a:lnSpc>
                          <a:spcPct val="115000"/>
                        </a:lnSpc>
                        <a:spcAft>
                          <a:spcPts val="0"/>
                        </a:spcAft>
                      </a:pPr>
                      <a:r>
                        <a:rPr lang="ru-RU" sz="800" b="1">
                          <a:latin typeface="Arial"/>
                          <a:ea typeface="Times New Roman"/>
                          <a:cs typeface="Times New Roman"/>
                        </a:rPr>
                        <a:t>НАЛОГИ НА СОВОКУПНЫЙ ДОХОД</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12 048 822,00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2,38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12 574 774,00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2,90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13 087 753,00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2,98</a:t>
                      </a:r>
                      <a:endParaRPr lang="ru-RU" sz="1100">
                        <a:latin typeface="Calibri"/>
                        <a:ea typeface="Times New Roman"/>
                        <a:cs typeface="Times New Roman"/>
                      </a:endParaRPr>
                    </a:p>
                  </a:txBody>
                  <a:tcPr marL="68580" marR="68580" marT="0" marB="0" anchor="ctr"/>
                </a:tc>
              </a:tr>
              <a:tr h="357190">
                <a:tc>
                  <a:txBody>
                    <a:bodyPr/>
                    <a:lstStyle/>
                    <a:p>
                      <a:pPr>
                        <a:lnSpc>
                          <a:spcPct val="115000"/>
                        </a:lnSpc>
                        <a:spcAft>
                          <a:spcPts val="0"/>
                        </a:spcAft>
                      </a:pPr>
                      <a:r>
                        <a:rPr lang="ru-RU" sz="800" b="1">
                          <a:latin typeface="Arial"/>
                          <a:ea typeface="Times New Roman"/>
                          <a:cs typeface="Times New Roman"/>
                        </a:rPr>
                        <a:t>ДОХОДЫ ОТ ИСПОЛЬЗОВАНИЯ ИМУЩЕСТВА, НАХОДЯЩЕГОСЯ В ГОСУДАРСТВЕННОЙ И МУНИЦИПАЛЬНОЙ СОБСТВЕННОСТИ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13 637 629,00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13 151 985,00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12 917 838,00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2,94</a:t>
                      </a:r>
                      <a:endParaRPr lang="ru-RU" sz="1100">
                        <a:latin typeface="Calibri"/>
                        <a:ea typeface="Times New Roman"/>
                        <a:cs typeface="Times New Roman"/>
                      </a:endParaRPr>
                    </a:p>
                  </a:txBody>
                  <a:tcPr marL="68580" marR="68580" marT="0" marB="0" anchor="ctr"/>
                </a:tc>
              </a:tr>
              <a:tr h="355982">
                <a:tc>
                  <a:txBody>
                    <a:bodyPr/>
                    <a:lstStyle/>
                    <a:p>
                      <a:pPr>
                        <a:lnSpc>
                          <a:spcPct val="115000"/>
                        </a:lnSpc>
                        <a:spcAft>
                          <a:spcPts val="0"/>
                        </a:spcAft>
                      </a:pPr>
                      <a:r>
                        <a:rPr lang="ru-RU" sz="800" b="1" dirty="0">
                          <a:latin typeface="Arial"/>
                          <a:ea typeface="Times New Roman"/>
                          <a:cs typeface="Times New Roman"/>
                        </a:rPr>
                        <a:t>ПЛАТЕЖИ ПРИ ПОЛЬЗОВАНИИ ПРИРОДНЫМИ РЕСУРСАМИ</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363 285,00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82957">
                <a:tc>
                  <a:txBody>
                    <a:bodyPr/>
                    <a:lstStyle/>
                    <a:p>
                      <a:pPr>
                        <a:lnSpc>
                          <a:spcPct val="115000"/>
                        </a:lnSpc>
                        <a:spcAft>
                          <a:spcPts val="0"/>
                        </a:spcAft>
                      </a:pPr>
                      <a:r>
                        <a:rPr lang="ru-RU" sz="800" b="1">
                          <a:latin typeface="Arial"/>
                          <a:ea typeface="Times New Roman"/>
                          <a:cs typeface="Times New Roman"/>
                        </a:rPr>
                        <a:t>ДОХОДЫ ОТ ОКАЗАНИЯ ПЛАТНЫХ УСЛУГ (РАБОТ) И КОМПЕНСАЦИИ ЗАТРАТ ГОСУДАРСТВА</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124 123,00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124 123,00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124 123,00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359791">
                <a:tc>
                  <a:txBody>
                    <a:bodyPr/>
                    <a:lstStyle/>
                    <a:p>
                      <a:pPr>
                        <a:lnSpc>
                          <a:spcPct val="115000"/>
                        </a:lnSpc>
                        <a:spcAft>
                          <a:spcPts val="0"/>
                        </a:spcAft>
                      </a:pPr>
                      <a:r>
                        <a:rPr lang="ru-RU" sz="800" b="1">
                          <a:latin typeface="Arial"/>
                          <a:ea typeface="Times New Roman"/>
                          <a:cs typeface="Times New Roman"/>
                        </a:rPr>
                        <a:t>ДОХОДЫ ОТ ПРОДАЖИ МАТЕРИАЛЬНЫХ И НЕМАТЕРИАЛЬНЫХ АКТИВОВ</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900" b="1" dirty="0">
                          <a:latin typeface="Arial"/>
                          <a:ea typeface="Times New Roman"/>
                          <a:cs typeface="Times New Roman"/>
                        </a:rPr>
                        <a:t>БЕЗВОЗМЕЗДНЫЕ ПОСТУПЛЕНИЯ</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445 530 676,00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87,55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390 982 282,00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82,37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388 671 000,00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80,80</a:t>
                      </a:r>
                      <a:endParaRPr lang="ru-RU" sz="1100">
                        <a:latin typeface="Calibri"/>
                        <a:ea typeface="Times New Roman"/>
                        <a:cs typeface="Times New Roman"/>
                      </a:endParaRPr>
                    </a:p>
                  </a:txBody>
                  <a:tcPr marL="68580" marR="68580" marT="0" marB="0" anchor="ctr"/>
                </a:tc>
              </a:tr>
              <a:tr h="355982">
                <a:tc>
                  <a:txBody>
                    <a:bodyPr/>
                    <a:lstStyle/>
                    <a:p>
                      <a:pPr>
                        <a:lnSpc>
                          <a:spcPct val="115000"/>
                        </a:lnSpc>
                        <a:spcAft>
                          <a:spcPts val="0"/>
                        </a:spcAft>
                      </a:pPr>
                      <a:r>
                        <a:rPr lang="ru-RU" sz="900" b="1">
                          <a:latin typeface="Arial"/>
                          <a:ea typeface="Times New Roman"/>
                          <a:cs typeface="Times New Roman"/>
                        </a:rPr>
                        <a:t>БЕЗВОЗМЕЗДНЫЕ ПОСТУПЛЕНИЯ ОТ ДРУГИХ БЮДЖЕТОВ БЮДЖЕТНОЙ СИСТЕМЫ РОССИЙСКОЙ ФЕДЕРАЦИИ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445 530 676,00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87,55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390 982 282,00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82,37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388 671 000,00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80,80</a:t>
                      </a:r>
                      <a:endParaRPr lang="ru-RU" sz="1100">
                        <a:latin typeface="Calibri"/>
                        <a:ea typeface="Times New Roman"/>
                        <a:cs typeface="Times New Roman"/>
                      </a:endParaRPr>
                    </a:p>
                  </a:txBody>
                  <a:tcPr marL="68580" marR="68580" marT="0" marB="0" anchor="ctr"/>
                </a:tc>
              </a:tr>
              <a:tr h="270894">
                <a:tc>
                  <a:txBody>
                    <a:bodyPr/>
                    <a:lstStyle/>
                    <a:p>
                      <a:pPr>
                        <a:lnSpc>
                          <a:spcPct val="115000"/>
                        </a:lnSpc>
                        <a:spcAft>
                          <a:spcPts val="0"/>
                        </a:spcAft>
                      </a:pPr>
                      <a:r>
                        <a:rPr lang="ru-RU" sz="900" b="1">
                          <a:latin typeface="Arial"/>
                          <a:ea typeface="Times New Roman"/>
                          <a:cs typeface="Times New Roman"/>
                        </a:rPr>
                        <a:t>Дотации бюджетам бюджетной системы Российской Федерации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66 270 326,00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13,02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46 167 518,00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9,73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44 350 750,00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9,22</a:t>
                      </a:r>
                      <a:endParaRPr lang="ru-RU" sz="1100">
                        <a:latin typeface="Calibri"/>
                        <a:ea typeface="Times New Roman"/>
                        <a:cs typeface="Times New Roman"/>
                      </a:endParaRPr>
                    </a:p>
                  </a:txBody>
                  <a:tcPr marL="68580" marR="68580" marT="0" marB="0" anchor="ctr"/>
                </a:tc>
              </a:tr>
              <a:tr h="214314">
                <a:tc>
                  <a:txBody>
                    <a:bodyPr/>
                    <a:lstStyle/>
                    <a:p>
                      <a:pPr>
                        <a:lnSpc>
                          <a:spcPct val="115000"/>
                        </a:lnSpc>
                        <a:spcAft>
                          <a:spcPts val="0"/>
                        </a:spcAft>
                      </a:pPr>
                      <a:r>
                        <a:rPr lang="ru-RU" sz="900" b="1">
                          <a:latin typeface="Arial"/>
                          <a:ea typeface="Times New Roman"/>
                          <a:cs typeface="Times New Roman"/>
                        </a:rPr>
                        <a:t>Субсидии бюджетам бюджетной системы  Российской Федерации (межбюджетные субсидии)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62 866 836,00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12,35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4 606 138,00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0,97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4 368 267,00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0,91</a:t>
                      </a:r>
                      <a:endParaRPr lang="ru-RU" sz="1100">
                        <a:latin typeface="Calibri"/>
                        <a:ea typeface="Times New Roman"/>
                        <a:cs typeface="Times New Roman"/>
                      </a:endParaRPr>
                    </a:p>
                  </a:txBody>
                  <a:tcPr marL="68580" marR="68580" marT="0" marB="0" anchor="ctr"/>
                </a:tc>
              </a:tr>
              <a:tr h="285752">
                <a:tc>
                  <a:txBody>
                    <a:bodyPr/>
                    <a:lstStyle/>
                    <a:p>
                      <a:pPr>
                        <a:lnSpc>
                          <a:spcPct val="115000"/>
                        </a:lnSpc>
                        <a:spcAft>
                          <a:spcPts val="0"/>
                        </a:spcAft>
                      </a:pPr>
                      <a:r>
                        <a:rPr lang="ru-RU" sz="900" b="1">
                          <a:latin typeface="Arial"/>
                          <a:ea typeface="Times New Roman"/>
                          <a:cs typeface="Times New Roman"/>
                        </a:rPr>
                        <a:t>Субвенции бюджетам бюджетной системы Российской Федерации</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316 393 514,00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62,18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340 208 626,00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71,67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339 951 983,00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70,67</a:t>
                      </a:r>
                      <a:endParaRPr lang="ru-RU" sz="1100">
                        <a:latin typeface="Calibri"/>
                        <a:ea typeface="Times New Roman"/>
                        <a:cs typeface="Times New Roman"/>
                      </a:endParaRPr>
                    </a:p>
                  </a:txBody>
                  <a:tcPr marL="68580" marR="68580" marT="0" marB="0" anchor="ctr"/>
                </a:tc>
              </a:tr>
              <a:tr h="260492">
                <a:tc>
                  <a:txBody>
                    <a:bodyPr/>
                    <a:lstStyle/>
                    <a:p>
                      <a:pPr>
                        <a:lnSpc>
                          <a:spcPct val="115000"/>
                        </a:lnSpc>
                        <a:spcAft>
                          <a:spcPts val="1000"/>
                        </a:spcAft>
                      </a:pPr>
                      <a:r>
                        <a:rPr lang="ru-RU" sz="900" b="1">
                          <a:latin typeface="Arial"/>
                          <a:ea typeface="Times New Roman"/>
                          <a:cs typeface="Times New Roman"/>
                        </a:rPr>
                        <a:t>Всего доходов</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508 872 900,00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474 690 464,00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481 009 627,00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572396" y="642918"/>
            <a:ext cx="1076473" cy="230832"/>
          </a:xfrm>
          <a:prstGeom prst="rect">
            <a:avLst/>
          </a:prstGeom>
        </p:spPr>
        <p:txBody>
          <a:bodyPr wrap="square">
            <a:spAutoFit/>
          </a:bodyPr>
          <a:lstStyle/>
          <a:p>
            <a:r>
              <a:rPr lang="ru-RU" sz="900" dirty="0" smtClean="0"/>
              <a:t>рублей</a:t>
            </a:r>
            <a:endParaRPr lang="ru-RU" sz="9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C:\Users\User\Desktop\ТЕСТЫ\фото 2\byud.jpg"/>
          <p:cNvPicPr>
            <a:picLocks noChangeAspect="1" noChangeArrowheads="1"/>
          </p:cNvPicPr>
          <p:nvPr/>
        </p:nvPicPr>
        <p:blipFill>
          <a:blip r:embed="rId2" cstate="print"/>
          <a:srcRect/>
          <a:stretch>
            <a:fillRect/>
          </a:stretch>
        </p:blipFill>
        <p:spPr bwMode="auto">
          <a:xfrm>
            <a:off x="7786710" y="3786190"/>
            <a:ext cx="1357290" cy="1222359"/>
          </a:xfrm>
          <a:prstGeom prst="snip1Rect">
            <a:avLst/>
          </a:prstGeom>
          <a:noFill/>
          <a:ln w="9525">
            <a:noFill/>
            <a:miter lim="800000"/>
            <a:headEnd/>
            <a:tailEnd/>
          </a:ln>
        </p:spPr>
      </p:pic>
      <p:sp>
        <p:nvSpPr>
          <p:cNvPr id="2" name="Заголовок 1"/>
          <p:cNvSpPr>
            <a:spLocks noGrp="1"/>
          </p:cNvSpPr>
          <p:nvPr>
            <p:ph type="title"/>
          </p:nvPr>
        </p:nvSpPr>
        <p:spPr>
          <a:xfrm>
            <a:off x="457200" y="274638"/>
            <a:ext cx="8229600" cy="3154362"/>
          </a:xfrm>
        </p:spPr>
        <p:txBody>
          <a:bodyPr>
            <a:normAutofit/>
          </a:bodyPr>
          <a:lstStyle/>
          <a:p>
            <a:r>
              <a:rPr lang="ru-RU" sz="1400" dirty="0" smtClean="0"/>
              <a:t/>
            </a:r>
            <a:br>
              <a:rPr lang="ru-RU" sz="1400" dirty="0" smtClean="0"/>
            </a:br>
            <a:endParaRPr lang="ru-RU" sz="1400" dirty="0"/>
          </a:p>
        </p:txBody>
      </p:sp>
      <p:sp>
        <p:nvSpPr>
          <p:cNvPr id="3" name="Содержимое 2"/>
          <p:cNvSpPr>
            <a:spLocks noGrp="1"/>
          </p:cNvSpPr>
          <p:nvPr>
            <p:ph idx="1"/>
          </p:nvPr>
        </p:nvSpPr>
        <p:spPr>
          <a:xfrm>
            <a:off x="142844" y="285728"/>
            <a:ext cx="7929618" cy="4923474"/>
          </a:xfrm>
        </p:spPr>
        <p:txBody>
          <a:bodyPr>
            <a:normAutofit fontScale="70000" lnSpcReduction="20000"/>
          </a:bodyPr>
          <a:lstStyle/>
          <a:p>
            <a:pPr algn="ctr">
              <a:buNone/>
            </a:pPr>
            <a:r>
              <a:rPr lang="ru-RU" b="1" dirty="0" smtClean="0">
                <a:solidFill>
                  <a:srgbClr val="FF0066"/>
                </a:solidFill>
                <a:effectLst>
                  <a:outerShdw blurRad="38100" dist="38100" dir="2700000" algn="tl">
                    <a:srgbClr val="000000">
                      <a:alpha val="43137"/>
                    </a:srgbClr>
                  </a:outerShdw>
                </a:effectLst>
              </a:rPr>
              <a:t>Что такое «Бюджет для граждан?»</a:t>
            </a:r>
            <a:r>
              <a:rPr lang="ru-RU" dirty="0" smtClean="0">
                <a:solidFill>
                  <a:schemeClr val="accent6">
                    <a:lumMod val="75000"/>
                  </a:schemeClr>
                </a:solidFill>
              </a:rPr>
              <a:t/>
            </a:r>
            <a:br>
              <a:rPr lang="ru-RU" dirty="0" smtClean="0">
                <a:solidFill>
                  <a:schemeClr val="accent6">
                    <a:lumMod val="75000"/>
                  </a:schemeClr>
                </a:solidFill>
              </a:rPr>
            </a:br>
            <a:r>
              <a:rPr lang="ru-RU" dirty="0" smtClean="0">
                <a:solidFill>
                  <a:schemeClr val="accent6">
                    <a:lumMod val="75000"/>
                  </a:schemeClr>
                </a:solidFill>
              </a:rPr>
              <a:t> </a:t>
            </a:r>
            <a:br>
              <a:rPr lang="ru-RU" dirty="0" smtClean="0">
                <a:solidFill>
                  <a:schemeClr val="accent6">
                    <a:lumMod val="75000"/>
                  </a:schemeClr>
                </a:solidFill>
              </a:rPr>
            </a:br>
            <a:r>
              <a:rPr lang="ru-RU" sz="4000" b="1" i="1" u="sng" dirty="0" smtClean="0">
                <a:solidFill>
                  <a:srgbClr val="FF0000"/>
                </a:solidFill>
                <a:latin typeface="Times New Roman" pitchFamily="18" charset="0"/>
              </a:rPr>
              <a:t> БЮДЖЕТ ДЛЯ ГРАЖДАН </a:t>
            </a:r>
            <a:r>
              <a:rPr lang="ru-RU" dirty="0" smtClean="0">
                <a:latin typeface="Times New Roman" pitchFamily="18" charset="0"/>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algn="ctr">
              <a:buNone/>
            </a:pPr>
            <a:r>
              <a:rPr lang="ru-RU" dirty="0" smtClean="0">
                <a:solidFill>
                  <a:schemeClr val="accent4">
                    <a:lumMod val="75000"/>
                  </a:schemeClr>
                </a:solidFill>
              </a:rPr>
              <a:t>«Бюджет для граждан» познакомит Вас с положениями основного финансового документа Льговского муниципального района – утвержденного бюджета на предстоящий год и на плановый период.</a:t>
            </a:r>
            <a:br>
              <a:rPr lang="ru-RU" dirty="0" smtClean="0">
                <a:solidFill>
                  <a:schemeClr val="accent4">
                    <a:lumMod val="75000"/>
                  </a:schemeClr>
                </a:solidFill>
              </a:rPr>
            </a:br>
            <a:r>
              <a:rPr lang="ru-RU" dirty="0" smtClean="0">
                <a:solidFill>
                  <a:schemeClr val="accent4">
                    <a:lumMod val="75000"/>
                  </a:schemeClr>
                </a:solidFill>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гражданским служащим, пенсионерам и другим категориям населения, так как районный бюджет затрагивает интересы каждого жителя Льговского муниципального района. Мы постарались в доступной и понятной форме для граждан, показать основные показатели районного бюджета.</a:t>
            </a:r>
            <a:endParaRPr lang="ru-RU" dirty="0">
              <a:solidFill>
                <a:schemeClr val="accent4">
                  <a:lumMod val="75000"/>
                </a:schemeClr>
              </a:solidFill>
            </a:endParaRPr>
          </a:p>
        </p:txBody>
      </p:sp>
      <p:pic>
        <p:nvPicPr>
          <p:cNvPr id="1026" name="Picture 2"/>
          <p:cNvPicPr>
            <a:picLocks noChangeAspect="1" noChangeArrowheads="1"/>
          </p:cNvPicPr>
          <p:nvPr/>
        </p:nvPicPr>
        <p:blipFill>
          <a:blip r:embed="rId3"/>
          <a:srcRect/>
          <a:stretch>
            <a:fillRect/>
          </a:stretch>
        </p:blipFill>
        <p:spPr bwMode="auto">
          <a:xfrm>
            <a:off x="0" y="4924403"/>
            <a:ext cx="2688779" cy="1933597"/>
          </a:xfrm>
          <a:prstGeom prst="rect">
            <a:avLst/>
          </a:prstGeom>
          <a:noFill/>
          <a:ln w="9525">
            <a:noFill/>
            <a:miter lim="800000"/>
            <a:headEnd/>
            <a:tailEnd/>
          </a:ln>
        </p:spPr>
      </p:pic>
      <p:graphicFrame>
        <p:nvGraphicFramePr>
          <p:cNvPr id="5" name="Таблица 4"/>
          <p:cNvGraphicFramePr>
            <a:graphicFrameLocks noGrp="1"/>
          </p:cNvGraphicFramePr>
          <p:nvPr/>
        </p:nvGraphicFramePr>
        <p:xfrm>
          <a:off x="2786050" y="5000636"/>
          <a:ext cx="6357950" cy="1643074"/>
        </p:xfrm>
        <a:graphic>
          <a:graphicData uri="http://schemas.openxmlformats.org/drawingml/2006/table">
            <a:tbl>
              <a:tblPr/>
              <a:tblGrid>
                <a:gridCol w="6357950"/>
              </a:tblGrid>
              <a:tr h="1643074">
                <a:tc>
                  <a:txBody>
                    <a:bodyPr/>
                    <a:lstStyle/>
                    <a:p>
                      <a:pPr indent="342900" algn="just">
                        <a:spcAft>
                          <a:spcPts val="0"/>
                        </a:spcAft>
                      </a:pPr>
                      <a:r>
                        <a:rPr lang="ru-RU" sz="2400" dirty="0">
                          <a:solidFill>
                            <a:srgbClr val="404040"/>
                          </a:solidFill>
                          <a:latin typeface="Times New Roman"/>
                          <a:ea typeface="Times New Roman"/>
                          <a:cs typeface="Times New Roman"/>
                        </a:rPr>
                        <a:t>«Бюджет для граждан» нацелен на получение обратной связи от граждан, которым интересны современные проблемы муниципальных финансов в Льговском районе.</a:t>
                      </a:r>
                      <a:endParaRPr lang="ru-RU" sz="2400" dirty="0">
                        <a:latin typeface="Times New Roman"/>
                        <a:ea typeface="Times New Roman"/>
                        <a:cs typeface="Times New Roman"/>
                      </a:endParaRPr>
                    </a:p>
                  </a:txBody>
                  <a:tcPr marL="64597" marR="645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FF"/>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239000" cy="680068"/>
          </a:xfrm>
        </p:spPr>
        <p:txBody>
          <a:bodyPr anchor="ctr">
            <a:normAutofit fontScale="90000"/>
          </a:bodyPr>
          <a:lstStyle/>
          <a:p>
            <a:r>
              <a:rPr lang="ru-RU" dirty="0" smtClean="0"/>
              <a:t>ДИНАМИКА ДОХОДОВ  БЮДЖЕТА</a:t>
            </a:r>
            <a:endParaRPr lang="ru-RU" dirty="0"/>
          </a:p>
        </p:txBody>
      </p:sp>
      <p:sp>
        <p:nvSpPr>
          <p:cNvPr id="5" name="Прямоугольник 4"/>
          <p:cNvSpPr/>
          <p:nvPr/>
        </p:nvSpPr>
        <p:spPr>
          <a:xfrm>
            <a:off x="6715140" y="785794"/>
            <a:ext cx="1336648" cy="369332"/>
          </a:xfrm>
          <a:prstGeom prst="rect">
            <a:avLst/>
          </a:prstGeom>
        </p:spPr>
        <p:txBody>
          <a:bodyPr wrap="none">
            <a:spAutoFit/>
          </a:bodyPr>
          <a:lstStyle/>
          <a:p>
            <a:r>
              <a:rPr lang="ru-RU" dirty="0" smtClean="0"/>
              <a:t>тыс. рублей</a:t>
            </a:r>
            <a:endParaRPr lang="ru-RU" dirty="0"/>
          </a:p>
        </p:txBody>
      </p:sp>
      <p:pic>
        <p:nvPicPr>
          <p:cNvPr id="7" name="Рисунок 6"/>
          <p:cNvPicPr/>
          <p:nvPr/>
        </p:nvPicPr>
        <p:blipFill>
          <a:blip r:embed="rId2"/>
          <a:srcRect/>
          <a:stretch>
            <a:fillRect/>
          </a:stretch>
        </p:blipFill>
        <p:spPr bwMode="auto">
          <a:xfrm>
            <a:off x="571472" y="1357298"/>
            <a:ext cx="7572428" cy="514353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4">
              <a:lumMod val="20000"/>
              <a:lumOff val="80000"/>
            </a:schemeClr>
          </a:solidFill>
        </p:spPr>
        <p:txBody>
          <a:bodyPr anchor="ctr">
            <a:normAutofit fontScale="90000"/>
          </a:bodyPr>
          <a:lstStyle/>
          <a:p>
            <a:pPr algn="ctr"/>
            <a:r>
              <a:rPr lang="ru-RU" sz="2800" dirty="0" smtClean="0"/>
              <a:t>ОБЪЕМ И ДИНАМИКА БЕЗВОЗМЕЗДНЫХ ПОСТУПЛЕНИЙ ИЗ ОБЛАСТНОГО БЮДЖЕТА В БЮДЖЕТ МУНИЦИПАЛЬНОГО РАЙОНА</a:t>
            </a:r>
            <a:endParaRPr lang="ru-RU" sz="2800" dirty="0"/>
          </a:p>
        </p:txBody>
      </p:sp>
      <p:sp>
        <p:nvSpPr>
          <p:cNvPr id="5" name="Прямоугольник 4"/>
          <p:cNvSpPr/>
          <p:nvPr/>
        </p:nvSpPr>
        <p:spPr>
          <a:xfrm>
            <a:off x="7215206" y="1500174"/>
            <a:ext cx="1071570" cy="246221"/>
          </a:xfrm>
          <a:prstGeom prst="rect">
            <a:avLst/>
          </a:prstGeom>
        </p:spPr>
        <p:txBody>
          <a:bodyPr wrap="square">
            <a:spAutoFit/>
          </a:bodyPr>
          <a:lstStyle/>
          <a:p>
            <a:pPr algn="ctr"/>
            <a:r>
              <a:rPr lang="ru-RU" sz="1000" dirty="0" smtClean="0">
                <a:solidFill>
                  <a:srgbClr val="002060"/>
                </a:solidFill>
              </a:rPr>
              <a:t>тыс. рублей</a:t>
            </a:r>
            <a:endParaRPr lang="ru-RU" sz="1000" dirty="0">
              <a:solidFill>
                <a:srgbClr val="002060"/>
              </a:solidFill>
            </a:endParaRPr>
          </a:p>
        </p:txBody>
      </p:sp>
      <p:sp>
        <p:nvSpPr>
          <p:cNvPr id="6" name="Oval 41"/>
          <p:cNvSpPr>
            <a:spLocks noChangeAspect="1" noChangeArrowheads="1"/>
          </p:cNvSpPr>
          <p:nvPr/>
        </p:nvSpPr>
        <p:spPr bwMode="auto">
          <a:xfrm>
            <a:off x="7799322" y="2000240"/>
            <a:ext cx="1344678" cy="1200595"/>
          </a:xfrm>
          <a:prstGeom prst="ellipse">
            <a:avLst/>
          </a:prstGeom>
          <a:solidFill>
            <a:srgbClr val="BE8CB8"/>
          </a:solidFill>
          <a:ln w="25400"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square" lIns="21312" tIns="54132" rIns="21312"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defTabSz="936382">
              <a:defRPr/>
            </a:pPr>
            <a:endParaRPr lang="ru-RU" sz="1100" b="0" dirty="0"/>
          </a:p>
          <a:p>
            <a:pPr defTabSz="935038"/>
            <a:r>
              <a:rPr lang="ru-RU" sz="1100" dirty="0">
                <a:solidFill>
                  <a:sysClr val="windowText" lastClr="000000"/>
                </a:solidFill>
                <a:latin typeface="Times New Roman" pitchFamily="18" charset="0"/>
                <a:cs typeface="Times New Roman" pitchFamily="18" charset="0"/>
              </a:rPr>
              <a:t>БЮДЖЕТ КУРСКОЙ ОБЛАСТИ</a:t>
            </a:r>
          </a:p>
          <a:p>
            <a:pPr defTabSz="936382">
              <a:defRPr/>
            </a:pPr>
            <a:endParaRPr lang="ru-RU" sz="1100" dirty="0">
              <a:solidFill>
                <a:srgbClr val="000099"/>
              </a:solidFill>
              <a:latin typeface="Times New Roman" pitchFamily="18" charset="0"/>
              <a:cs typeface="Times New Roman" pitchFamily="18" charset="0"/>
            </a:endParaRPr>
          </a:p>
        </p:txBody>
      </p:sp>
      <p:sp>
        <p:nvSpPr>
          <p:cNvPr id="8" name="Стрелка вниз 7"/>
          <p:cNvSpPr/>
          <p:nvPr/>
        </p:nvSpPr>
        <p:spPr bwMode="auto">
          <a:xfrm>
            <a:off x="8143900" y="3429000"/>
            <a:ext cx="383431" cy="791815"/>
          </a:xfrm>
          <a:prstGeom prst="downArrow">
            <a:avLst/>
          </a:prstGeom>
          <a:gradFill flip="none" rotWithShape="1">
            <a:gsLst>
              <a:gs pos="0">
                <a:srgbClr val="FF99FF"/>
              </a:gs>
              <a:gs pos="50000">
                <a:srgbClr val="7598D9">
                  <a:lumMod val="20000"/>
                  <a:lumOff val="80000"/>
                </a:srgbClr>
              </a:gs>
            </a:gsLst>
            <a:lin ang="16200000" scaled="1"/>
            <a:tileRect/>
          </a:gradFill>
          <a:ln w="9525"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1082675">
              <a:defRPr/>
            </a:pPr>
            <a:endParaRPr lang="ru-RU" sz="3800" dirty="0"/>
          </a:p>
        </p:txBody>
      </p:sp>
      <p:sp>
        <p:nvSpPr>
          <p:cNvPr id="9" name="Oval 42"/>
          <p:cNvSpPr>
            <a:spLocks noChangeAspect="1" noChangeArrowheads="1"/>
          </p:cNvSpPr>
          <p:nvPr/>
        </p:nvSpPr>
        <p:spPr bwMode="auto">
          <a:xfrm>
            <a:off x="7742784" y="4429132"/>
            <a:ext cx="1401216" cy="1200595"/>
          </a:xfrm>
          <a:prstGeom prst="ellipse">
            <a:avLst/>
          </a:prstGeom>
          <a:solidFill>
            <a:srgbClr val="CCCCFF"/>
          </a:solidFill>
          <a:ln w="349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wrap="square" lIns="108265" tIns="54132" rIns="108265"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935038"/>
            <a:endParaRPr lang="ru-RU" sz="1100"/>
          </a:p>
          <a:p>
            <a:pPr defTabSz="935038"/>
            <a:r>
              <a:rPr lang="ru-RU" sz="1100">
                <a:solidFill>
                  <a:sysClr val="windowText" lastClr="000000"/>
                </a:solidFill>
                <a:latin typeface="Times New Roman" pitchFamily="18" charset="0"/>
                <a:cs typeface="Times New Roman" pitchFamily="18" charset="0"/>
              </a:rPr>
              <a:t>БЮДЖЕТ РАЙОНА</a:t>
            </a:r>
          </a:p>
          <a:p>
            <a:pPr defTabSz="935038"/>
            <a:endParaRPr lang="ru-RU" sz="1100"/>
          </a:p>
        </p:txBody>
      </p:sp>
      <p:pic>
        <p:nvPicPr>
          <p:cNvPr id="11" name="Рисунок 10"/>
          <p:cNvPicPr/>
          <p:nvPr/>
        </p:nvPicPr>
        <p:blipFill>
          <a:blip r:embed="rId2"/>
          <a:srcRect/>
          <a:stretch>
            <a:fillRect/>
          </a:stretch>
        </p:blipFill>
        <p:spPr bwMode="auto">
          <a:xfrm>
            <a:off x="357158" y="1785926"/>
            <a:ext cx="7315200" cy="42862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14290"/>
            <a:ext cx="8715436" cy="1143000"/>
          </a:xfrm>
        </p:spPr>
        <p:txBody>
          <a:bodyPr anchor="ct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1</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sp>
        <p:nvSpPr>
          <p:cNvPr id="5" name="Прямоугольник 4"/>
          <p:cNvSpPr/>
          <p:nvPr/>
        </p:nvSpPr>
        <p:spPr>
          <a:xfrm>
            <a:off x="7500958" y="1142984"/>
            <a:ext cx="1392074" cy="261610"/>
          </a:xfrm>
          <a:prstGeom prst="rect">
            <a:avLst/>
          </a:prstGeom>
        </p:spPr>
        <p:txBody>
          <a:bodyPr wrap="square">
            <a:spAutoFit/>
          </a:bodyPr>
          <a:lstStyle/>
          <a:p>
            <a:r>
              <a:rPr lang="ru-RU" sz="1100" dirty="0" smtClean="0"/>
              <a:t>рублей</a:t>
            </a:r>
            <a:endParaRPr lang="ru-RU" sz="1100" dirty="0"/>
          </a:p>
        </p:txBody>
      </p:sp>
      <p:graphicFrame>
        <p:nvGraphicFramePr>
          <p:cNvPr id="8" name="Содержимое 3"/>
          <p:cNvGraphicFramePr>
            <a:graphicFrameLocks noGrp="1"/>
          </p:cNvGraphicFramePr>
          <p:nvPr>
            <p:ph idx="1"/>
          </p:nvPr>
        </p:nvGraphicFramePr>
        <p:xfrm>
          <a:off x="142845" y="1500174"/>
          <a:ext cx="7929618" cy="4945836"/>
        </p:xfrm>
        <a:graphic>
          <a:graphicData uri="http://schemas.openxmlformats.org/drawingml/2006/table">
            <a:tbl>
              <a:tblPr firstRow="1" bandRow="1">
                <a:tableStyleId>{93296810-A885-4BE3-A3E7-6D5BEEA58F35}</a:tableStyleId>
              </a:tblPr>
              <a:tblGrid>
                <a:gridCol w="4857783"/>
                <a:gridCol w="1137783"/>
                <a:gridCol w="967026"/>
                <a:gridCol w="967026"/>
              </a:tblGrid>
              <a:tr h="285752">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228213">
                <a:tc>
                  <a:txBody>
                    <a:bodyPr/>
                    <a:lstStyle/>
                    <a:p>
                      <a:pPr algn="l" fontAlgn="ctr"/>
                      <a:r>
                        <a:rPr lang="ru-RU" sz="900" b="1" i="0" u="none" strike="noStrike" dirty="0">
                          <a:latin typeface="Times New Roman"/>
                        </a:rPr>
                        <a:t>Дотации бюджетам бюджетной системы Российской Федерации</a:t>
                      </a:r>
                    </a:p>
                  </a:txBody>
                  <a:tcPr marL="7620" marR="7620" marT="7620" marB="0" anchor="ctr"/>
                </a:tc>
                <a:tc>
                  <a:txBody>
                    <a:bodyPr/>
                    <a:lstStyle/>
                    <a:p>
                      <a:pPr algn="r">
                        <a:lnSpc>
                          <a:spcPct val="115000"/>
                        </a:lnSpc>
                        <a:spcAft>
                          <a:spcPts val="0"/>
                        </a:spcAft>
                      </a:pPr>
                      <a:r>
                        <a:rPr lang="ru-RU" sz="900" b="1" dirty="0">
                          <a:latin typeface="Times New Roman"/>
                          <a:ea typeface="Times New Roman"/>
                          <a:cs typeface="Times New Roman"/>
                        </a:rPr>
                        <a:t>66 270 326,00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46 167 518,00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44 350 750,00</a:t>
                      </a:r>
                      <a:endParaRPr lang="ru-RU" sz="1100">
                        <a:latin typeface="Calibri"/>
                        <a:ea typeface="Times New Roman"/>
                        <a:cs typeface="Times New Roman"/>
                      </a:endParaRPr>
                    </a:p>
                  </a:txBody>
                  <a:tcPr marL="68580" marR="68580" marT="0" marB="0" anchor="ctr"/>
                </a:tc>
              </a:tr>
              <a:tr h="214314">
                <a:tc>
                  <a:txBody>
                    <a:bodyPr/>
                    <a:lstStyle/>
                    <a:p>
                      <a:pPr algn="l" fontAlgn="ctr"/>
                      <a:r>
                        <a:rPr lang="ru-RU" sz="900" b="0" i="0" u="none" strike="noStrike">
                          <a:latin typeface="Times New Roman"/>
                        </a:rPr>
                        <a:t>Дотации бюджетам муниципальных районов на выравнивание бюджетной обеспеченности из бюджета субъекта Российской Федерации</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66 270 326,00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46 167 518,00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44 350 750,00</a:t>
                      </a:r>
                      <a:endParaRPr lang="ru-RU" sz="1100" dirty="0">
                        <a:latin typeface="Calibri"/>
                        <a:ea typeface="Times New Roman"/>
                        <a:cs typeface="Times New Roman"/>
                      </a:endParaRPr>
                    </a:p>
                  </a:txBody>
                  <a:tcPr marL="68580" marR="68580" marT="0" marB="0" anchor="ctr"/>
                </a:tc>
              </a:tr>
              <a:tr h="200415">
                <a:tc>
                  <a:txBody>
                    <a:bodyPr/>
                    <a:lstStyle/>
                    <a:p>
                      <a:pPr algn="l" fontAlgn="ctr"/>
                      <a:r>
                        <a:rPr lang="ru-RU" sz="900" b="0" i="0" u="none" strike="noStrike">
                          <a:latin typeface="Times New Roman"/>
                        </a:rPr>
                        <a:t> </a:t>
                      </a:r>
                    </a:p>
                  </a:txBody>
                  <a:tcPr marL="7620" marR="7620" marT="7620" marB="0" anchor="ctr"/>
                </a:tc>
                <a:tc>
                  <a:txBody>
                    <a:bodyPr/>
                    <a:lstStyle/>
                    <a:p>
                      <a:pPr algn="l" fontAlgn="ctr"/>
                      <a:endParaRPr lang="ru-RU" sz="900" b="0" i="0" u="none" strike="noStrike">
                        <a:latin typeface="Times New Roman"/>
                      </a:endParaRPr>
                    </a:p>
                  </a:txBody>
                  <a:tcPr marL="7620" marR="7620" marT="7620" marB="0" anchor="ctr"/>
                </a:tc>
                <a:tc>
                  <a:txBody>
                    <a:bodyPr/>
                    <a:lstStyle/>
                    <a:p>
                      <a:pPr algn="l" fontAlgn="ctr"/>
                      <a:endParaRPr lang="ru-RU" sz="900" b="0" i="0" u="none" strike="noStrike">
                        <a:latin typeface="Times New Roman"/>
                      </a:endParaRPr>
                    </a:p>
                  </a:txBody>
                  <a:tcPr marL="7620" marR="7620" marT="7620" marB="0" anchor="ctr"/>
                </a:tc>
                <a:tc>
                  <a:txBody>
                    <a:bodyPr/>
                    <a:lstStyle/>
                    <a:p>
                      <a:pPr algn="l" fontAlgn="ctr"/>
                      <a:endParaRPr lang="ru-RU" sz="900" b="0" i="0" u="none" strike="noStrike">
                        <a:latin typeface="Times New Roman"/>
                      </a:endParaRPr>
                    </a:p>
                  </a:txBody>
                  <a:tcPr marL="7620" marR="7620" marT="7620" marB="0" anchor="ctr"/>
                </a:tc>
              </a:tr>
              <a:tr h="218126">
                <a:tc>
                  <a:txBody>
                    <a:bodyPr/>
                    <a:lstStyle/>
                    <a:p>
                      <a:pPr algn="l" fontAlgn="ctr"/>
                      <a:r>
                        <a:rPr lang="ru-RU" sz="900" b="1" i="0" u="none" strike="noStrike" dirty="0">
                          <a:latin typeface="Times New Roman"/>
                        </a:rPr>
                        <a:t>Субсидии бюджетам бюджетной системы Российской Федерации (межбюджетные субсидии)</a:t>
                      </a:r>
                    </a:p>
                  </a:txBody>
                  <a:tcPr marL="7620" marR="7620" marT="7620" marB="0" anchor="ctr"/>
                </a:tc>
                <a:tc>
                  <a:txBody>
                    <a:bodyPr/>
                    <a:lstStyle/>
                    <a:p>
                      <a:pPr algn="r">
                        <a:lnSpc>
                          <a:spcPct val="115000"/>
                        </a:lnSpc>
                        <a:spcAft>
                          <a:spcPts val="0"/>
                        </a:spcAft>
                      </a:pPr>
                      <a:r>
                        <a:rPr lang="ru-RU" sz="900" b="1" dirty="0">
                          <a:latin typeface="Times New Roman"/>
                          <a:ea typeface="Times New Roman"/>
                          <a:cs typeface="Times New Roman"/>
                        </a:rPr>
                        <a:t>62 866 836,00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4 606 138,00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4 368 267,00</a:t>
                      </a:r>
                      <a:endParaRPr lang="ru-RU" sz="1100">
                        <a:latin typeface="Calibri"/>
                        <a:ea typeface="Times New Roman"/>
                        <a:cs typeface="Times New Roman"/>
                      </a:endParaRPr>
                    </a:p>
                  </a:txBody>
                  <a:tcPr marL="68580" marR="68580" marT="0" marB="0" anchor="ctr"/>
                </a:tc>
              </a:tr>
              <a:tr h="363181">
                <a:tc>
                  <a:txBody>
                    <a:bodyPr/>
                    <a:lstStyle/>
                    <a:p>
                      <a:pPr algn="l" fontAlgn="ctr"/>
                      <a:r>
                        <a:rPr lang="ru-RU" sz="900" b="0" i="0" u="none" strike="noStrike">
                          <a:latin typeface="Times New Roman"/>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1 317 791,00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1 348 384,00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1 365 097,00</a:t>
                      </a:r>
                      <a:endParaRPr lang="ru-RU" sz="1100">
                        <a:latin typeface="Calibri"/>
                        <a:ea typeface="Times New Roman"/>
                        <a:cs typeface="Times New Roman"/>
                      </a:endParaRPr>
                    </a:p>
                  </a:txBody>
                  <a:tcPr marL="68580" marR="68580" marT="0" marB="0" anchor="ctr"/>
                </a:tc>
              </a:tr>
              <a:tr h="346716">
                <a:tc>
                  <a:txBody>
                    <a:bodyPr/>
                    <a:lstStyle/>
                    <a:p>
                      <a:pPr algn="l" fontAlgn="ctr"/>
                      <a:r>
                        <a:rPr lang="ru-RU" sz="900" b="0" i="0" u="none" strike="noStrike">
                          <a:latin typeface="Times New Roman"/>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3 201 867,00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2 996 938,00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2 742 354,00</a:t>
                      </a:r>
                      <a:endParaRPr lang="ru-RU" sz="1100">
                        <a:latin typeface="Calibri"/>
                        <a:ea typeface="Times New Roman"/>
                        <a:cs typeface="Times New Roman"/>
                      </a:endParaRPr>
                    </a:p>
                  </a:txBody>
                  <a:tcPr marL="68580" marR="68580" marT="0" marB="0" anchor="ctr"/>
                </a:tc>
              </a:tr>
              <a:tr h="381696">
                <a:tc>
                  <a:txBody>
                    <a:bodyPr/>
                    <a:lstStyle/>
                    <a:p>
                      <a:pPr algn="l" fontAlgn="ctr"/>
                      <a:r>
                        <a:rPr lang="ru-RU" sz="900" b="0" i="0" u="none" strike="noStrike">
                          <a:latin typeface="Times New Roman"/>
                        </a:rPr>
                        <a:t>Субсидии бюджетам муниципальных районов на реализацию мероприятий по модернизации школьных систем образования</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57 701 625,00</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235936">
                <a:tc>
                  <a:txBody>
                    <a:bodyPr/>
                    <a:lstStyle/>
                    <a:p>
                      <a:pPr algn="l" fontAlgn="ctr"/>
                      <a:r>
                        <a:rPr lang="ru-RU" sz="900" b="0" i="0" u="none" strike="noStrike" dirty="0">
                          <a:latin typeface="Times New Roman"/>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176 747,00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260 816,00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260 816,00</a:t>
                      </a:r>
                      <a:endParaRPr lang="ru-RU" sz="1100">
                        <a:latin typeface="Calibri"/>
                        <a:ea typeface="Times New Roman"/>
                        <a:cs typeface="Times New Roman"/>
                      </a:endParaRPr>
                    </a:p>
                  </a:txBody>
                  <a:tcPr marL="68580" marR="68580" marT="0" marB="0" anchor="ctr"/>
                </a:tc>
              </a:tr>
              <a:tr h="235936">
                <a:tc>
                  <a:txBody>
                    <a:bodyPr/>
                    <a:lstStyle/>
                    <a:p>
                      <a:pPr algn="l" fontAlgn="ctr"/>
                      <a:r>
                        <a:rPr lang="ru-RU" sz="900" b="0" i="0" u="none" strike="noStrike">
                          <a:latin typeface="Times New Roman"/>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468 806,00</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900" dirty="0">
                          <a:latin typeface="Times New Roman"/>
                          <a:ea typeface="Times New Roman"/>
                          <a:cs typeface="Times New Roman"/>
                        </a:rPr>
                        <a:t> </a:t>
                      </a:r>
                      <a:endParaRPr lang="ru-RU" sz="1100" dirty="0">
                        <a:latin typeface="Calibri"/>
                        <a:ea typeface="Times New Roman"/>
                        <a:cs typeface="Times New Roman"/>
                      </a:endParaRPr>
                    </a:p>
                  </a:txBody>
                  <a:tcPr marL="68580" marR="68580" marT="0" marB="0" anchor="ctr"/>
                </a:tc>
              </a:tr>
              <a:tr h="227920">
                <a:tc>
                  <a:txBody>
                    <a:bodyPr/>
                    <a:lstStyle/>
                    <a:p>
                      <a:pPr algn="l" fontAlgn="ctr"/>
                      <a:endParaRPr lang="ru-RU" sz="900" b="1" i="0" u="none" strike="noStrike">
                        <a:latin typeface="Times New Roman"/>
                      </a:endParaRPr>
                    </a:p>
                  </a:txBody>
                  <a:tcPr marL="7620" marR="7620" marT="7620" marB="0" anchor="ctr"/>
                </a:tc>
                <a:tc>
                  <a:txBody>
                    <a:bodyPr/>
                    <a:lstStyle/>
                    <a:p>
                      <a:pPr algn="r" fontAlgn="ctr"/>
                      <a:endParaRPr lang="ru-RU" sz="900" b="1" i="0" u="none" strike="noStrike">
                        <a:latin typeface="Times New Roman"/>
                      </a:endParaRPr>
                    </a:p>
                  </a:txBody>
                  <a:tcPr marL="7620" marR="7620" marT="7620" marB="0" anchor="ctr"/>
                </a:tc>
                <a:tc>
                  <a:txBody>
                    <a:bodyPr/>
                    <a:lstStyle/>
                    <a:p>
                      <a:pPr algn="r" fontAlgn="ctr"/>
                      <a:endParaRPr lang="ru-RU" sz="900" b="1" i="0" u="none" strike="noStrike" dirty="0">
                        <a:latin typeface="Times New Roman"/>
                      </a:endParaRPr>
                    </a:p>
                  </a:txBody>
                  <a:tcPr marL="7620" marR="7620" marT="7620" marB="0" anchor="ctr"/>
                </a:tc>
                <a:tc>
                  <a:txBody>
                    <a:bodyPr/>
                    <a:lstStyle/>
                    <a:p>
                      <a:pPr algn="r" fontAlgn="ctr"/>
                      <a:endParaRPr lang="ru-RU" sz="900" b="1" i="0" u="none" strike="noStrike" dirty="0">
                        <a:latin typeface="Times New Roman"/>
                      </a:endParaRPr>
                    </a:p>
                  </a:txBody>
                  <a:tcPr marL="7620" marR="7620" marT="7620" marB="0" anchor="ctr"/>
                </a:tc>
              </a:tr>
              <a:tr h="235936">
                <a:tc>
                  <a:txBody>
                    <a:bodyPr/>
                    <a:lstStyle/>
                    <a:p>
                      <a:pPr algn="l" fontAlgn="ctr"/>
                      <a:r>
                        <a:rPr lang="ru-RU" sz="900" b="1" i="0" u="none" strike="noStrike" dirty="0">
                          <a:latin typeface="Times New Roman"/>
                        </a:rPr>
                        <a:t>Субвенции бюджетам бюджетной системы Российской Федерации</a:t>
                      </a:r>
                    </a:p>
                  </a:txBody>
                  <a:tcPr marL="7620" marR="7620" marT="7620" marB="0" anchor="ctr"/>
                </a:tc>
                <a:tc>
                  <a:txBody>
                    <a:bodyPr/>
                    <a:lstStyle/>
                    <a:p>
                      <a:pPr algn="r">
                        <a:lnSpc>
                          <a:spcPct val="115000"/>
                        </a:lnSpc>
                        <a:spcAft>
                          <a:spcPts val="0"/>
                        </a:spcAft>
                      </a:pPr>
                      <a:r>
                        <a:rPr lang="ru-RU" sz="900" b="1" dirty="0">
                          <a:latin typeface="Times New Roman"/>
                          <a:ea typeface="Times New Roman"/>
                          <a:cs typeface="Times New Roman"/>
                        </a:rPr>
                        <a:t>316 393 514,00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340 208 626,00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b="1">
                          <a:latin typeface="Times New Roman"/>
                          <a:ea typeface="Times New Roman"/>
                          <a:cs typeface="Times New Roman"/>
                        </a:rPr>
                        <a:t>339 951 983,00</a:t>
                      </a:r>
                      <a:endParaRPr lang="ru-RU" sz="1100">
                        <a:latin typeface="Calibri"/>
                        <a:ea typeface="Times New Roman"/>
                        <a:cs typeface="Times New Roman"/>
                      </a:endParaRPr>
                    </a:p>
                  </a:txBody>
                  <a:tcPr marL="68580" marR="68580" marT="0" marB="0" anchor="ctr"/>
                </a:tc>
              </a:tr>
              <a:tr h="235936">
                <a:tc>
                  <a:txBody>
                    <a:bodyPr/>
                    <a:lstStyle/>
                    <a:p>
                      <a:pPr algn="l" fontAlgn="ctr"/>
                      <a:r>
                        <a:rPr lang="ru-RU" sz="900" b="0" i="0" u="none" strike="noStrike">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42 416,00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42 416,00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42 416,00</a:t>
                      </a:r>
                      <a:endParaRPr lang="ru-RU" sz="1100">
                        <a:latin typeface="Calibri"/>
                        <a:ea typeface="Times New Roman"/>
                        <a:cs typeface="Times New Roman"/>
                      </a:endParaRPr>
                    </a:p>
                  </a:txBody>
                  <a:tcPr marL="68580" marR="68580" marT="0" marB="0" anchor="ctr"/>
                </a:tc>
              </a:tr>
              <a:tr h="235936">
                <a:tc>
                  <a:txBody>
                    <a:bodyPr/>
                    <a:lstStyle/>
                    <a:p>
                      <a:pPr algn="l" fontAlgn="ctr"/>
                      <a:r>
                        <a:rPr lang="ru-RU" sz="900" b="0" i="0" u="none" strike="noStrike">
                          <a:latin typeface="Times New Roman"/>
                        </a:rPr>
                        <a:t>Субвенции бюджетам муниципальных районов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6 982 028,00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6 982 028,00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6 982 028,00</a:t>
                      </a:r>
                      <a:endParaRPr lang="ru-RU" sz="1100">
                        <a:latin typeface="Calibri"/>
                        <a:ea typeface="Times New Roman"/>
                        <a:cs typeface="Times New Roman"/>
                      </a:endParaRPr>
                    </a:p>
                  </a:txBody>
                  <a:tcPr marL="68580" marR="68580" marT="0" marB="0" anchor="ctr"/>
                </a:tc>
              </a:tr>
              <a:tr h="508398">
                <a:tc>
                  <a:txBody>
                    <a:bodyPr/>
                    <a:lstStyle/>
                    <a:p>
                      <a:pPr algn="l" fontAlgn="ctr"/>
                      <a:r>
                        <a:rPr lang="ru-RU" sz="900" b="0" i="0" u="none" strike="noStrike" dirty="0">
                          <a:latin typeface="Times New Roman"/>
                        </a:rPr>
                        <a:t>Субвенции бюджетам муниципальных районов на обеспечение детей-сирот и детей, оставшихся без попечения родителей, лиц из числа детей-сирот и детей, оставшихся без попечения родителей, жилыми помещениями</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12 488 082,00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24 976 164,00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24 976 164,00</a:t>
                      </a:r>
                      <a:endParaRPr lang="ru-RU" sz="1100" dirty="0">
                        <a:latin typeface="Calibri"/>
                        <a:ea typeface="Times New Roman"/>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071570"/>
          </a:xfrm>
        </p:spPr>
        <p:txBody>
          <a:bodyP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2</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graphicFrame>
        <p:nvGraphicFramePr>
          <p:cNvPr id="4" name="Содержимое 3"/>
          <p:cNvGraphicFramePr>
            <a:graphicFrameLocks noGrp="1"/>
          </p:cNvGraphicFramePr>
          <p:nvPr>
            <p:ph idx="1"/>
          </p:nvPr>
        </p:nvGraphicFramePr>
        <p:xfrm>
          <a:off x="285720" y="1643050"/>
          <a:ext cx="7858183" cy="4878639"/>
        </p:xfrm>
        <a:graphic>
          <a:graphicData uri="http://schemas.openxmlformats.org/drawingml/2006/table">
            <a:tbl>
              <a:tblPr firstRow="1" bandRow="1">
                <a:tableStyleId>{93296810-A885-4BE3-A3E7-6D5BEEA58F35}</a:tableStyleId>
              </a:tblPr>
              <a:tblGrid>
                <a:gridCol w="4771040"/>
                <a:gridCol w="1052435"/>
                <a:gridCol w="982273"/>
                <a:gridCol w="1052435"/>
              </a:tblGrid>
              <a:tr h="296317">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483712">
                <a:tc>
                  <a:txBody>
                    <a:bodyPr/>
                    <a:lstStyle/>
                    <a:p>
                      <a:pPr algn="l" fontAlgn="ctr"/>
                      <a:r>
                        <a:rPr lang="ru-RU" sz="900" b="0" i="0" u="none" strike="noStrike" dirty="0">
                          <a:latin typeface="Times New Roman"/>
                        </a:rPr>
                        <a:t>Субвенции бюджетам муниципальных районов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900" b="0" i="0" u="none" strike="noStrike">
                          <a:latin typeface="Times New Roman"/>
                        </a:rPr>
                        <a:t>5 390,00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285752">
                <a:tc>
                  <a:txBody>
                    <a:bodyPr/>
                    <a:lstStyle/>
                    <a:p>
                      <a:pPr algn="l" fontAlgn="ctr"/>
                      <a:r>
                        <a:rPr lang="ru-RU" sz="900" b="0" i="0" u="none" strike="noStrike">
                          <a:solidFill>
                            <a:srgbClr val="000000"/>
                          </a:solidFill>
                          <a:latin typeface="Times New Roman"/>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a:lnSpc>
                          <a:spcPct val="115000"/>
                        </a:lnSpc>
                        <a:spcAft>
                          <a:spcPts val="0"/>
                        </a:spcAft>
                      </a:pPr>
                      <a:r>
                        <a:rPr lang="ru-RU" sz="900" dirty="0">
                          <a:latin typeface="Times New Roman"/>
                          <a:ea typeface="Times New Roman"/>
                          <a:cs typeface="Times New Roman"/>
                        </a:rPr>
                        <a:t>25 467 120,00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25 467 120,00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25 467 120,00</a:t>
                      </a:r>
                      <a:endParaRPr lang="ru-RU" sz="1100">
                        <a:latin typeface="Calibri"/>
                        <a:ea typeface="Times New Roman"/>
                        <a:cs typeface="Times New Roman"/>
                      </a:endParaRPr>
                    </a:p>
                  </a:txBody>
                  <a:tcPr marL="68580" marR="68580" marT="0" marB="0" anchor="ctr"/>
                </a:tc>
              </a:tr>
              <a:tr h="357190">
                <a:tc>
                  <a:txBody>
                    <a:bodyPr/>
                    <a:lstStyle/>
                    <a:p>
                      <a:pPr algn="l" fontAlgn="ctr"/>
                      <a:r>
                        <a:rPr lang="ru-RU" sz="900" b="0" i="0" u="none" strike="noStrike">
                          <a:latin typeface="Times New Roman"/>
                        </a:rPr>
                        <a:t>Субвенции бюджетам муниципальных районов на государственную регистрацию актов гражданского состояния</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2 277 708,00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2 437 993,00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2 633 926,00</a:t>
                      </a:r>
                      <a:endParaRPr lang="ru-RU" sz="1100" dirty="0">
                        <a:latin typeface="Calibri"/>
                        <a:ea typeface="Times New Roman"/>
                        <a:cs typeface="Times New Roman"/>
                      </a:endParaRPr>
                    </a:p>
                  </a:txBody>
                  <a:tcPr marL="68580" marR="68580" marT="0" marB="0" anchor="ctr"/>
                </a:tc>
              </a:tr>
              <a:tr h="214314">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900" b="0" i="1" u="none" strike="noStrike">
                          <a:latin typeface="Times New Roman"/>
                        </a:rPr>
                        <a:t> по организации и обеспечению деятельности административных комиссий</a:t>
                      </a:r>
                      <a:r>
                        <a:rPr lang="ru-RU" sz="900" b="0" i="0" u="none" strike="noStrike">
                          <a:latin typeface="Times New Roman"/>
                        </a:rPr>
                        <a:t>"</a:t>
                      </a:r>
                    </a:p>
                  </a:txBody>
                  <a:tcPr marL="7620" marR="7620" marT="7620" marB="0" anchor="ctr"/>
                </a:tc>
                <a:tc>
                  <a:txBody>
                    <a:bodyPr/>
                    <a:lstStyle/>
                    <a:p>
                      <a:pPr algn="r">
                        <a:lnSpc>
                          <a:spcPct val="115000"/>
                        </a:lnSpc>
                        <a:spcAft>
                          <a:spcPts val="0"/>
                        </a:spcAft>
                      </a:pPr>
                      <a:r>
                        <a:rPr lang="ru-RU" sz="900" dirty="0">
                          <a:latin typeface="Times New Roman"/>
                          <a:ea typeface="Times New Roman"/>
                          <a:cs typeface="Times New Roman"/>
                        </a:rPr>
                        <a:t>571 456,00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571 456,00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571 456,00</a:t>
                      </a:r>
                      <a:endParaRPr lang="ru-RU" sz="1100">
                        <a:latin typeface="Calibri"/>
                        <a:ea typeface="Times New Roman"/>
                        <a:cs typeface="Times New Roman"/>
                      </a:endParaRPr>
                    </a:p>
                  </a:txBody>
                  <a:tcPr marL="68580" marR="68580" marT="0" marB="0" anchor="ctr"/>
                </a:tc>
              </a:tr>
              <a:tr h="142876">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900" b="0" i="1" u="none" strike="noStrike">
                          <a:latin typeface="Times New Roman"/>
                        </a:rPr>
                        <a:t>по созданию и обеспечению деятельности комиссий по делам несовершеннолетних и защите их прав</a:t>
                      </a:r>
                      <a:r>
                        <a:rPr lang="ru-RU" sz="900" b="0" i="0" u="none" strike="noStrike">
                          <a:latin typeface="Times New Roman"/>
                        </a:rPr>
                        <a:t>"</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571 456,00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571 456,00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571 456,00</a:t>
                      </a:r>
                      <a:endParaRPr lang="ru-RU" sz="1100">
                        <a:latin typeface="Calibri"/>
                        <a:ea typeface="Times New Roman"/>
                        <a:cs typeface="Times New Roman"/>
                      </a:endParaRPr>
                    </a:p>
                  </a:txBody>
                  <a:tcPr marL="68580" marR="68580" marT="0" marB="0" anchor="ctr"/>
                </a:tc>
              </a:tr>
              <a:tr h="358951">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a:latin typeface="Times New Roman"/>
                        </a:rPr>
                        <a:t>в сфере архивного дела</a:t>
                      </a:r>
                      <a:r>
                        <a:rPr lang="ru-RU" sz="900" b="0" i="0" u="none" strike="noStrike">
                          <a:latin typeface="Times New Roman"/>
                        </a:rPr>
                        <a:t>"</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374 555,00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374 555,00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374 555,00</a:t>
                      </a:r>
                      <a:endParaRPr lang="ru-RU" sz="1100">
                        <a:latin typeface="Calibri"/>
                        <a:ea typeface="Times New Roman"/>
                        <a:cs typeface="Times New Roman"/>
                      </a:endParaRPr>
                    </a:p>
                  </a:txBody>
                  <a:tcPr marL="68580" marR="68580" marT="0" marB="0" anchor="ctr"/>
                </a:tc>
              </a:tr>
              <a:tr h="355429">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900" b="0" i="1" u="none" strike="noStrike">
                          <a:latin typeface="Times New Roman"/>
                        </a:rPr>
                        <a:t> по расчету и предоставлению дотаций на выравнивание бюджетной обеспеченности городских и сельских поселений</a:t>
                      </a:r>
                      <a:r>
                        <a:rPr lang="ru-RU" sz="900" b="0" i="0" u="none" strike="noStrike">
                          <a:latin typeface="Times New Roman"/>
                        </a:rPr>
                        <a:t> за счет средств областного бюджета" на предоставление дотаций на выравнивание бюджетной обеспеченности городских и сельских поселений</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7 542 931,00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6 486 921,00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6 034 345,00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500958" y="1357298"/>
            <a:ext cx="1143008" cy="230832"/>
          </a:xfrm>
          <a:prstGeom prst="rect">
            <a:avLst/>
          </a:prstGeom>
        </p:spPr>
        <p:txBody>
          <a:bodyPr wrap="square">
            <a:spAutoFit/>
          </a:bodyPr>
          <a:lstStyle/>
          <a:p>
            <a:r>
              <a:rPr lang="ru-RU" sz="900" dirty="0" smtClean="0"/>
              <a:t>рублей</a:t>
            </a:r>
            <a:endParaRPr lang="ru-RU" sz="9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54098"/>
          </a:xfrm>
        </p:spPr>
        <p:txBody>
          <a:bodyPr anchor="ct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3</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graphicFrame>
        <p:nvGraphicFramePr>
          <p:cNvPr id="4" name="Содержимое 3"/>
          <p:cNvGraphicFramePr>
            <a:graphicFrameLocks noGrp="1"/>
          </p:cNvGraphicFramePr>
          <p:nvPr>
            <p:ph idx="1"/>
          </p:nvPr>
        </p:nvGraphicFramePr>
        <p:xfrm>
          <a:off x="142844" y="1643050"/>
          <a:ext cx="8001057" cy="4931505"/>
        </p:xfrm>
        <a:graphic>
          <a:graphicData uri="http://schemas.openxmlformats.org/drawingml/2006/table">
            <a:tbl>
              <a:tblPr firstRow="1" bandRow="1">
                <a:tableStyleId>{93296810-A885-4BE3-A3E7-6D5BEEA58F35}</a:tableStyleId>
              </a:tblPr>
              <a:tblGrid>
                <a:gridCol w="4748593"/>
                <a:gridCol w="1105836"/>
                <a:gridCol w="1300986"/>
                <a:gridCol w="845642"/>
              </a:tblGrid>
              <a:tr h="229965">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412978">
                <a:tc>
                  <a:txBody>
                    <a:bodyPr/>
                    <a:lstStyle/>
                    <a:p>
                      <a:pPr algn="l" fontAlgn="ctr"/>
                      <a:r>
                        <a:rPr lang="ru-RU" sz="900" b="0" i="0" u="none" strike="noStrike" dirty="0">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900" b="0" i="1" u="none" strike="noStrike" dirty="0">
                          <a:latin typeface="Times New Roman"/>
                        </a:rPr>
                        <a:t> по расчету и предоставлению дотаций на выравнивание бюджетной обеспеченности городских и сельских поселений</a:t>
                      </a:r>
                      <a:r>
                        <a:rPr lang="ru-RU" sz="900" b="0" i="0" u="none" strike="noStrike" dirty="0">
                          <a:latin typeface="Times New Roman"/>
                        </a:rPr>
                        <a:t> за счет средств областного бюджета" на организацию осуществления отдельных государственных полномочий</a:t>
                      </a:r>
                    </a:p>
                  </a:txBody>
                  <a:tcPr marL="7620" marR="7620" marT="7620" marB="0" anchor="ctr"/>
                </a:tc>
                <a:tc>
                  <a:txBody>
                    <a:bodyPr/>
                    <a:lstStyle/>
                    <a:p>
                      <a:pPr algn="r">
                        <a:lnSpc>
                          <a:spcPct val="115000"/>
                        </a:lnSpc>
                        <a:spcAft>
                          <a:spcPts val="0"/>
                        </a:spcAft>
                      </a:pPr>
                      <a:r>
                        <a:rPr lang="ru-RU" sz="900" dirty="0">
                          <a:latin typeface="Times New Roman"/>
                          <a:ea typeface="Times New Roman"/>
                          <a:cs typeface="Times New Roman"/>
                        </a:rPr>
                        <a:t>11 429,00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11 429,00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11 429,00</a:t>
                      </a:r>
                      <a:endParaRPr lang="ru-RU" sz="1100">
                        <a:latin typeface="Calibri"/>
                        <a:ea typeface="Times New Roman"/>
                        <a:cs typeface="Times New Roman"/>
                      </a:endParaRPr>
                    </a:p>
                  </a:txBody>
                  <a:tcPr marL="68580" marR="68580" marT="0" marB="0" anchor="ctr"/>
                </a:tc>
              </a:tr>
              <a:tr h="428628">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a:latin typeface="Times New Roman"/>
                        </a:rPr>
                        <a:t>в сфере трудовых отношений</a:t>
                      </a:r>
                      <a:r>
                        <a:rPr lang="ru-RU" sz="900" b="0" i="0" u="none" strike="noStrike">
                          <a:latin typeface="Times New Roman"/>
                        </a:rPr>
                        <a:t>"</a:t>
                      </a: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571 456,00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571 456,00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571 456,00</a:t>
                      </a:r>
                      <a:endParaRPr lang="ru-RU" sz="1100">
                        <a:latin typeface="Calibri"/>
                        <a:ea typeface="Times New Roman"/>
                        <a:cs typeface="Times New Roman"/>
                      </a:endParaRPr>
                    </a:p>
                  </a:txBody>
                  <a:tcPr marL="68580" marR="68580" marT="0" marB="0" anchor="ctr"/>
                </a:tc>
              </a:tr>
              <a:tr h="523986">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900" b="0" i="1" u="none" strike="noStrike">
                          <a:latin typeface="Times New Roman"/>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900" b="0" i="0" u="none" strike="noStrike">
                        <a:latin typeface="Times New Roman"/>
                      </a:endParaRP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1 714 368,00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1 714 368,00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1 714 368,00</a:t>
                      </a:r>
                      <a:endParaRPr lang="ru-RU" sz="1100" dirty="0">
                        <a:latin typeface="Calibri"/>
                        <a:ea typeface="Times New Roman"/>
                        <a:cs typeface="Times New Roman"/>
                      </a:endParaRPr>
                    </a:p>
                  </a:txBody>
                  <a:tcPr marL="68580" marR="68580" marT="0" marB="0" anchor="ctr"/>
                </a:tc>
              </a:tr>
              <a:tr h="476146">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900" b="0" i="1" u="none" strike="noStrike">
                          <a:latin typeface="Times New Roman"/>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900" b="0" i="0" u="none" strike="noStrike">
                          <a:latin typeface="Times New Roman"/>
                        </a:rPr>
                        <a:t>"</a:t>
                      </a:r>
                    </a:p>
                  </a:txBody>
                  <a:tcPr marL="7620" marR="7620" marT="7620" marB="0" anchor="ctr"/>
                </a:tc>
                <a:tc>
                  <a:txBody>
                    <a:bodyPr/>
                    <a:lstStyle/>
                    <a:p>
                      <a:pPr algn="r">
                        <a:lnSpc>
                          <a:spcPct val="115000"/>
                        </a:lnSpc>
                        <a:spcAft>
                          <a:spcPts val="0"/>
                        </a:spcAft>
                      </a:pPr>
                      <a:r>
                        <a:rPr lang="ru-RU" sz="900" dirty="0">
                          <a:latin typeface="Times New Roman"/>
                          <a:ea typeface="Times New Roman"/>
                          <a:cs typeface="Times New Roman"/>
                        </a:rPr>
                        <a:t>7 971 496,00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7 971 496,00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7 971 496,00</a:t>
                      </a:r>
                      <a:endParaRPr lang="ru-RU" sz="1100">
                        <a:latin typeface="Calibri"/>
                        <a:ea typeface="Times New Roman"/>
                        <a:cs typeface="Times New Roman"/>
                      </a:endParaRPr>
                    </a:p>
                  </a:txBody>
                  <a:tcPr marL="68580" marR="68580" marT="0" marB="0" anchor="ctr"/>
                </a:tc>
              </a:tr>
              <a:tr h="298032">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900" b="0" i="1" u="none" strike="noStrike">
                          <a:latin typeface="Times New Roman"/>
                        </a:rPr>
                        <a:t>по предоставлению мер социальной поддержки работникам муниципальных учреждений культуры на оплату жилья и коммунальных услуг</a:t>
                      </a:r>
                      <a:endParaRPr lang="ru-RU" sz="900" b="0" i="0" u="none" strike="noStrike">
                        <a:latin typeface="Times New Roman"/>
                      </a:endParaRP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1 772 527,00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1 772 527,00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1 772 527,00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358082" y="1357298"/>
            <a:ext cx="1334157" cy="276999"/>
          </a:xfrm>
          <a:prstGeom prst="rect">
            <a:avLst/>
          </a:prstGeom>
        </p:spPr>
        <p:txBody>
          <a:bodyPr wrap="square">
            <a:spAutoFit/>
          </a:bodyPr>
          <a:lstStyle/>
          <a:p>
            <a:r>
              <a:rPr lang="ru-RU" sz="1200" dirty="0" smtClean="0"/>
              <a:t>рублей</a:t>
            </a:r>
            <a:endParaRPr lang="ru-RU" sz="12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472518" cy="1154098"/>
          </a:xfrm>
        </p:spPr>
        <p:txBody>
          <a:bodyPr anchor="ct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4</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graphicFrame>
        <p:nvGraphicFramePr>
          <p:cNvPr id="6" name="Содержимое 5"/>
          <p:cNvGraphicFramePr>
            <a:graphicFrameLocks noGrp="1"/>
          </p:cNvGraphicFramePr>
          <p:nvPr>
            <p:ph idx="1"/>
          </p:nvPr>
        </p:nvGraphicFramePr>
        <p:xfrm>
          <a:off x="142844" y="1785926"/>
          <a:ext cx="8001056" cy="4372930"/>
        </p:xfrm>
        <a:graphic>
          <a:graphicData uri="http://schemas.openxmlformats.org/drawingml/2006/table">
            <a:tbl>
              <a:tblPr firstRow="1" bandRow="1">
                <a:tableStyleId>{93296810-A885-4BE3-A3E7-6D5BEEA58F35}</a:tableStyleId>
              </a:tblPr>
              <a:tblGrid>
                <a:gridCol w="5000660"/>
                <a:gridCol w="1111300"/>
                <a:gridCol w="972358"/>
                <a:gridCol w="916738"/>
              </a:tblGrid>
              <a:tr h="357190">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214314">
                <a:tc>
                  <a:txBody>
                    <a:bodyPr/>
                    <a:lstStyle/>
                    <a:p>
                      <a:pPr algn="l" fontAlgn="ctr"/>
                      <a:r>
                        <a:rPr lang="ru-RU" sz="900" b="0" i="0" u="none" strike="noStrike" dirty="0">
                          <a:latin typeface="Times New Roman"/>
                        </a:rPr>
                        <a:t>субвенции из областного бюджета бюджетам </a:t>
                      </a:r>
                      <a:r>
                        <a:rPr lang="ru-RU" sz="900" b="0" i="1" u="none" strike="noStrike" dirty="0">
                          <a:latin typeface="Times New Roman"/>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900" b="0" i="0" u="none" strike="noStrike" dirty="0">
                          <a:latin typeface="Times New Roman"/>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a:lnSpc>
                          <a:spcPct val="115000"/>
                        </a:lnSpc>
                        <a:spcAft>
                          <a:spcPts val="0"/>
                        </a:spcAft>
                      </a:pPr>
                      <a:r>
                        <a:rPr lang="ru-RU" sz="900" dirty="0">
                          <a:latin typeface="Times New Roman"/>
                          <a:ea typeface="Times New Roman"/>
                          <a:cs typeface="Times New Roman"/>
                        </a:rPr>
                        <a:t>240 524 125,00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252 752 270,00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252 752 270,00</a:t>
                      </a:r>
                      <a:endParaRPr lang="ru-RU" sz="1100">
                        <a:latin typeface="Calibri"/>
                        <a:ea typeface="Times New Roman"/>
                        <a:cs typeface="Times New Roman"/>
                      </a:endParaRPr>
                    </a:p>
                  </a:txBody>
                  <a:tcPr marL="68580" marR="68580" marT="0" marB="0" anchor="ctr"/>
                </a:tc>
              </a:tr>
              <a:tr h="214314">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900" b="0" i="1" u="none" strike="noStrike">
                          <a:latin typeface="Times New Roman"/>
                        </a:rPr>
                        <a:t>по обеспечению продовольственными товарами по сниженным ценам и выплатой ежемесячной денежной компенсации</a:t>
                      </a:r>
                      <a:endParaRPr lang="ru-RU" sz="900" b="0" i="0" u="none" strike="noStrike">
                        <a:latin typeface="Times New Roman"/>
                      </a:endParaRP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92 623,00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92 623,00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92 623,00</a:t>
                      </a:r>
                      <a:endParaRPr lang="ru-RU" sz="1100">
                        <a:latin typeface="Calibri"/>
                        <a:ea typeface="Times New Roman"/>
                        <a:cs typeface="Times New Roman"/>
                      </a:endParaRPr>
                    </a:p>
                  </a:txBody>
                  <a:tcPr marL="68580" marR="68580" marT="0" marB="0" anchor="ctr"/>
                </a:tc>
              </a:tr>
              <a:tr h="35719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900" b="0" i="1" u="none" strike="noStrike">
                          <a:latin typeface="Times New Roman"/>
                        </a:rPr>
                        <a:t>ветеранов труда и тружеников тыла</a:t>
                      </a:r>
                      <a:endParaRPr lang="ru-RU" sz="900" b="0" i="0" u="none" strike="noStrike">
                        <a:latin typeface="Times New Roman"/>
                      </a:endParaRP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3 916 365,00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3 916 365,00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3 916 365,00</a:t>
                      </a:r>
                      <a:endParaRPr lang="ru-RU" sz="1100">
                        <a:latin typeface="Calibri"/>
                        <a:ea typeface="Times New Roman"/>
                        <a:cs typeface="Times New Roman"/>
                      </a:endParaRPr>
                    </a:p>
                  </a:txBody>
                  <a:tcPr marL="68580" marR="68580" marT="0" marB="0" anchor="ctr"/>
                </a:tc>
              </a:tr>
              <a:tr h="428628">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900" b="0" i="1" u="none" strike="noStrike">
                          <a:latin typeface="Times New Roman"/>
                        </a:rPr>
                        <a:t>на содержание работников, осуществляющих переданные государственные полномочия в сфере социальной защиты населения</a:t>
                      </a:r>
                      <a:endParaRPr lang="ru-RU" sz="900" b="0" i="0" u="none" strike="noStrike">
                        <a:latin typeface="Times New Roman"/>
                      </a:endParaRPr>
                    </a:p>
                  </a:txBody>
                  <a:tcPr marL="7620" marR="7620" marT="7620" marB="0" anchor="ctr"/>
                </a:tc>
                <a:tc>
                  <a:txBody>
                    <a:bodyPr/>
                    <a:lstStyle/>
                    <a:p>
                      <a:pPr algn="r">
                        <a:lnSpc>
                          <a:spcPct val="115000"/>
                        </a:lnSpc>
                        <a:spcAft>
                          <a:spcPts val="0"/>
                        </a:spcAft>
                      </a:pPr>
                      <a:r>
                        <a:rPr lang="ru-RU" sz="900">
                          <a:latin typeface="Times New Roman"/>
                          <a:ea typeface="Times New Roman"/>
                          <a:cs typeface="Times New Roman"/>
                        </a:rPr>
                        <a:t>2 857 280,00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2 857 280,00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2 857 280,00</a:t>
                      </a:r>
                      <a:endParaRPr lang="ru-RU" sz="1100" dirty="0">
                        <a:latin typeface="Calibri"/>
                        <a:ea typeface="Times New Roman"/>
                        <a:cs typeface="Times New Roman"/>
                      </a:endParaRPr>
                    </a:p>
                  </a:txBody>
                  <a:tcPr marL="68580" marR="68580" marT="0" marB="0" anchor="ctr"/>
                </a:tc>
              </a:tr>
              <a:tr h="428628">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900" b="0" i="1" u="none" strike="noStrike" dirty="0">
                          <a:latin typeface="Times New Roman"/>
                        </a:rPr>
                        <a:t>на организацию проведения мероприятий при осуществлении деятельности по обращению с животными без владельцев</a:t>
                      </a:r>
                      <a:endParaRPr lang="ru-RU" sz="900" b="0" i="0" u="none" strike="noStrike" dirty="0">
                        <a:latin typeface="Times New Roman"/>
                      </a:endParaRPr>
                    </a:p>
                  </a:txBody>
                  <a:tcPr marL="7620" marR="7620" marT="7620" marB="0" anchor="ctr"/>
                </a:tc>
                <a:tc>
                  <a:txBody>
                    <a:bodyPr/>
                    <a:lstStyle/>
                    <a:p>
                      <a:pPr algn="r">
                        <a:lnSpc>
                          <a:spcPct val="115000"/>
                        </a:lnSpc>
                        <a:spcAft>
                          <a:spcPts val="0"/>
                        </a:spcAft>
                      </a:pPr>
                      <a:r>
                        <a:rPr lang="ru-RU" sz="900" dirty="0">
                          <a:latin typeface="Times New Roman"/>
                          <a:ea typeface="Times New Roman"/>
                          <a:cs typeface="Times New Roman"/>
                        </a:rPr>
                        <a:t>581 557,00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581 557,00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15206" y="1357298"/>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214446"/>
          </a:xfrm>
        </p:spPr>
        <p:txBody>
          <a:bodyPr anchor="ctr">
            <a:noAutofit/>
          </a:bodyPr>
          <a:lstStyle/>
          <a:p>
            <a:pPr algn="ctr"/>
            <a:r>
              <a:rPr lang="ru-RU" sz="2000" dirty="0" smtClean="0"/>
              <a:t>ОБЪЕМ БЕЗВОЗМЕЗДНЫХ ПОСТУПЛЕНИЙ ИЗ ОБЛАСТНОГО БЮДЖЕТА В БЮДЖЕТ МУНИЦИПАЛЬНОГО РАЙОНА НА 2026 ГОД И ПЛАНОВЫЙ ПЕРИОД 2027 И 2028 ГОДОВ </a:t>
            </a:r>
            <a:r>
              <a:rPr lang="en-US" sz="2000" dirty="0" smtClean="0">
                <a:solidFill>
                  <a:schemeClr val="accent1">
                    <a:lumMod val="60000"/>
                    <a:lumOff val="40000"/>
                  </a:schemeClr>
                </a:solidFill>
                <a:latin typeface="Times New Roman" pitchFamily="18" charset="0"/>
                <a:cs typeface="Times New Roman" pitchFamily="18" charset="0"/>
              </a:rPr>
              <a:t>[</a:t>
            </a:r>
            <a:r>
              <a:rPr lang="ru-RU" sz="2000" dirty="0" smtClean="0">
                <a:solidFill>
                  <a:schemeClr val="accent1">
                    <a:lumMod val="60000"/>
                    <a:lumOff val="40000"/>
                  </a:schemeClr>
                </a:solidFill>
                <a:latin typeface="Times New Roman" pitchFamily="18" charset="0"/>
                <a:cs typeface="Times New Roman" pitchFamily="18" charset="0"/>
              </a:rPr>
              <a:t>5</a:t>
            </a:r>
            <a:r>
              <a:rPr lang="en-US" sz="2000" dirty="0" smtClean="0">
                <a:solidFill>
                  <a:schemeClr val="accent1">
                    <a:lumMod val="60000"/>
                    <a:lumOff val="40000"/>
                  </a:schemeClr>
                </a:solidFill>
                <a:latin typeface="Times New Roman" pitchFamily="18" charset="0"/>
                <a:cs typeface="Times New Roman" pitchFamily="18" charset="0"/>
              </a:rPr>
              <a:t>]</a:t>
            </a:r>
            <a:endParaRPr lang="ru-RU" sz="2000" dirty="0"/>
          </a:p>
        </p:txBody>
      </p:sp>
      <p:graphicFrame>
        <p:nvGraphicFramePr>
          <p:cNvPr id="5" name="Содержимое 4"/>
          <p:cNvGraphicFramePr>
            <a:graphicFrameLocks noGrp="1"/>
          </p:cNvGraphicFramePr>
          <p:nvPr>
            <p:ph idx="1"/>
          </p:nvPr>
        </p:nvGraphicFramePr>
        <p:xfrm>
          <a:off x="71407" y="1643049"/>
          <a:ext cx="8072494" cy="118777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2027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2028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900" b="0" i="1" u="none" strike="noStrike" dirty="0">
                          <a:latin typeface="Times New Roman"/>
                        </a:rPr>
                        <a:t>на содержание работников</a:t>
                      </a:r>
                      <a:r>
                        <a:rPr lang="ru-RU" sz="900" b="0" i="0" u="none" strike="noStrike" dirty="0">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a:lnSpc>
                          <a:spcPct val="115000"/>
                        </a:lnSpc>
                        <a:spcAft>
                          <a:spcPts val="0"/>
                        </a:spcAft>
                      </a:pPr>
                      <a:r>
                        <a:rPr lang="ru-RU" sz="900" dirty="0">
                          <a:latin typeface="Times New Roman"/>
                          <a:ea typeface="Times New Roman"/>
                          <a:cs typeface="Times New Roman"/>
                        </a:rPr>
                        <a:t>57 146,00</a:t>
                      </a:r>
                      <a:endParaRPr lang="ru-RU" sz="1100" dirty="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a:latin typeface="Times New Roman"/>
                          <a:ea typeface="Times New Roman"/>
                          <a:cs typeface="Times New Roman"/>
                        </a:rPr>
                        <a:t>57 146,00</a:t>
                      </a:r>
                      <a:endParaRPr lang="ru-RU" sz="1100">
                        <a:latin typeface="Calibri"/>
                        <a:ea typeface="Times New Roman"/>
                        <a:cs typeface="Times New Roman"/>
                      </a:endParaRPr>
                    </a:p>
                  </a:txBody>
                  <a:tcPr marL="68580" marR="68580" marT="0" marB="0" anchor="ctr"/>
                </a:tc>
                <a:tc>
                  <a:txBody>
                    <a:bodyPr/>
                    <a:lstStyle/>
                    <a:p>
                      <a:pPr algn="r">
                        <a:lnSpc>
                          <a:spcPct val="115000"/>
                        </a:lnSpc>
                        <a:spcAft>
                          <a:spcPts val="0"/>
                        </a:spcAft>
                      </a:pPr>
                      <a:r>
                        <a:rPr lang="ru-RU" sz="900" dirty="0">
                          <a:latin typeface="Times New Roman"/>
                          <a:ea typeface="Times New Roman"/>
                          <a:cs typeface="Times New Roman"/>
                        </a:rPr>
                        <a:t>57 146,00</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7358082" y="1285860"/>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582594"/>
          </a:xfrm>
        </p:spPr>
        <p:txBody>
          <a:bodyPr>
            <a:normAutofit fontScale="90000"/>
          </a:bodyPr>
          <a:lstStyle/>
          <a:p>
            <a:r>
              <a:rPr lang="ru-RU" sz="2700" i="1" dirty="0" smtClean="0">
                <a:solidFill>
                  <a:schemeClr val="tx1"/>
                </a:solidFill>
              </a:rPr>
              <a:t>РАСХОДЫ БЮДЖЕТА ПО ОСНОВНЫМ ФУНКЦИЯМ </a:t>
            </a:r>
            <a:r>
              <a:rPr lang="ru-RU" sz="2700" dirty="0" smtClean="0">
                <a:solidFill>
                  <a:schemeClr val="tx1"/>
                </a:solidFill>
              </a:rPr>
              <a:t> </a:t>
            </a:r>
            <a:r>
              <a:rPr lang="ru-RU" sz="4400" dirty="0" smtClean="0">
                <a:solidFill>
                  <a:schemeClr val="tx1"/>
                </a:solidFill>
              </a:rPr>
              <a:t/>
            </a:r>
            <a:br>
              <a:rPr lang="ru-RU" sz="4400" dirty="0" smtClean="0">
                <a:solidFill>
                  <a:schemeClr val="tx1"/>
                </a:solidFill>
              </a:rPr>
            </a:br>
            <a:endParaRPr lang="ru-RU" dirty="0"/>
          </a:p>
        </p:txBody>
      </p:sp>
      <p:grpSp>
        <p:nvGrpSpPr>
          <p:cNvPr id="6" name="Группа 5"/>
          <p:cNvGrpSpPr/>
          <p:nvPr/>
        </p:nvGrpSpPr>
        <p:grpSpPr>
          <a:xfrm>
            <a:off x="3786182" y="928670"/>
            <a:ext cx="948881" cy="948881"/>
            <a:chOff x="3918046" y="20744"/>
            <a:chExt cx="948881" cy="948881"/>
          </a:xfrm>
          <a:scene3d>
            <a:camera prst="orthographicFront"/>
            <a:lightRig rig="flat" dir="t"/>
          </a:scene3d>
        </p:grpSpPr>
        <p:sp>
          <p:nvSpPr>
            <p:cNvPr id="7" name="Овал 6"/>
            <p:cNvSpPr/>
            <p:nvPr/>
          </p:nvSpPr>
          <p:spPr>
            <a:xfrm>
              <a:off x="3918046" y="20744"/>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Овал 4"/>
            <p:cNvSpPr/>
            <p:nvPr/>
          </p:nvSpPr>
          <p:spPr>
            <a:xfrm>
              <a:off x="4057007" y="159704"/>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9" name="Picture 1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929058" y="1142984"/>
            <a:ext cx="615950" cy="5222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0" name="Группа 9"/>
          <p:cNvGrpSpPr/>
          <p:nvPr/>
        </p:nvGrpSpPr>
        <p:grpSpPr>
          <a:xfrm>
            <a:off x="5000628" y="1428736"/>
            <a:ext cx="948881" cy="948881"/>
            <a:chOff x="5103212" y="368740"/>
            <a:chExt cx="948881" cy="948881"/>
          </a:xfrm>
          <a:scene3d>
            <a:camera prst="orthographicFront"/>
            <a:lightRig rig="flat" dir="t"/>
          </a:scene3d>
        </p:grpSpPr>
        <p:sp>
          <p:nvSpPr>
            <p:cNvPr id="11" name="Овал 10"/>
            <p:cNvSpPr/>
            <p:nvPr/>
          </p:nvSpPr>
          <p:spPr>
            <a:xfrm>
              <a:off x="5103212"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2" name="Овал 4"/>
            <p:cNvSpPr/>
            <p:nvPr/>
          </p:nvSpPr>
          <p:spPr>
            <a:xfrm>
              <a:off x="5242173"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sp>
        <p:nvSpPr>
          <p:cNvPr id="16" name="Заголовок 1"/>
          <p:cNvSpPr txBox="1">
            <a:spLocks/>
          </p:cNvSpPr>
          <p:nvPr/>
        </p:nvSpPr>
        <p:spPr>
          <a:xfrm>
            <a:off x="4714876" y="714356"/>
            <a:ext cx="242844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0100</a:t>
            </a:r>
            <a:r>
              <a:rPr lang="ru-RU" sz="1400" dirty="0" smtClean="0">
                <a:latin typeface="Times New Roman" panose="02020603050405020304" pitchFamily="18" charset="0"/>
                <a:cs typeface="Times New Roman" panose="02020603050405020304" pitchFamily="18" charset="0"/>
              </a:rPr>
              <a:t>  Общегосударственные вопросы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17" name="Picture 7"/>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143504" y="1571612"/>
            <a:ext cx="587375" cy="577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Заголовок 1"/>
          <p:cNvSpPr txBox="1">
            <a:spLocks/>
          </p:cNvSpPr>
          <p:nvPr/>
        </p:nvSpPr>
        <p:spPr>
          <a:xfrm>
            <a:off x="6215074" y="1357298"/>
            <a:ext cx="2286016" cy="806732"/>
          </a:xfrm>
          <a:prstGeom prst="rect">
            <a:avLst/>
          </a:prstGeom>
          <a:solidFill>
            <a:schemeClr val="bg1"/>
          </a:solidFill>
          <a:ln w="38100">
            <a:solidFill>
              <a:srgbClr val="6D8838"/>
            </a:solidFill>
          </a:ln>
          <a:effectLst>
            <a:glow rad="114300">
              <a:schemeClr val="accent3">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0300</a:t>
            </a:r>
            <a:r>
              <a:rPr lang="ru-RU" sz="1300" dirty="0" smtClean="0">
                <a:latin typeface="Times New Roman" panose="02020603050405020304" pitchFamily="18" charset="0"/>
                <a:cs typeface="Times New Roman" panose="02020603050405020304" pitchFamily="18" charset="0"/>
              </a:rPr>
              <a:t>  Национальная безопасность и правоохранительная деятельность</a:t>
            </a:r>
            <a:endParaRPr lang="ru-RU" sz="1300" dirty="0">
              <a:solidFill>
                <a:srgbClr val="F28660"/>
              </a:solidFill>
              <a:latin typeface="Times New Roman" panose="02020603050405020304" pitchFamily="18" charset="0"/>
              <a:cs typeface="Times New Roman" panose="02020603050405020304" pitchFamily="18" charset="0"/>
            </a:endParaRPr>
          </a:p>
        </p:txBody>
      </p:sp>
      <p:grpSp>
        <p:nvGrpSpPr>
          <p:cNvPr id="19" name="Группа 18"/>
          <p:cNvGrpSpPr/>
          <p:nvPr/>
        </p:nvGrpSpPr>
        <p:grpSpPr>
          <a:xfrm>
            <a:off x="2857488" y="2285992"/>
            <a:ext cx="2344224" cy="2231280"/>
            <a:chOff x="3180565" y="1646402"/>
            <a:chExt cx="2344224" cy="2231280"/>
          </a:xfrm>
          <a:scene3d>
            <a:camera prst="orthographicFront"/>
            <a:lightRig rig="flat" dir="t"/>
          </a:scene3d>
        </p:grpSpPr>
        <p:sp>
          <p:nvSpPr>
            <p:cNvPr id="20" name="Овал 19"/>
            <p:cNvSpPr/>
            <p:nvPr/>
          </p:nvSpPr>
          <p:spPr>
            <a:xfrm>
              <a:off x="3180565" y="1646402"/>
              <a:ext cx="2344224" cy="2231280"/>
            </a:xfrm>
            <a:prstGeom prst="ellipse">
              <a:avLst/>
            </a:prstGeom>
            <a:gradFill rotWithShape="0">
              <a:gsLst>
                <a:gs pos="0">
                  <a:srgbClr val="FFCC00"/>
                </a:gs>
                <a:gs pos="100000">
                  <a:schemeClr val="accent1">
                    <a:hueOff val="0"/>
                    <a:satOff val="0"/>
                    <a:lumOff val="0"/>
                    <a:alphaOff val="0"/>
                    <a:shade val="98000"/>
                    <a:lumMod val="94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1" name="Овал 4"/>
            <p:cNvSpPr/>
            <p:nvPr/>
          </p:nvSpPr>
          <p:spPr>
            <a:xfrm>
              <a:off x="3394879" y="1973165"/>
              <a:ext cx="1857388" cy="157775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rPr>
                <a:t>Расходы бюджета – это выплачиваемые из бюджета денежные средства</a:t>
              </a:r>
              <a:endParaRPr lang="ru-RU" sz="1400" b="0" kern="1200" dirty="0">
                <a:solidFill>
                  <a:schemeClr val="tx1"/>
                </a:solidFill>
              </a:endParaRPr>
            </a:p>
          </p:txBody>
        </p:sp>
      </p:grpSp>
      <p:grpSp>
        <p:nvGrpSpPr>
          <p:cNvPr id="22" name="Группа 21"/>
          <p:cNvGrpSpPr/>
          <p:nvPr/>
        </p:nvGrpSpPr>
        <p:grpSpPr>
          <a:xfrm>
            <a:off x="5572132" y="2428868"/>
            <a:ext cx="948881" cy="948881"/>
            <a:chOff x="1923997" y="1302242"/>
            <a:chExt cx="948881" cy="948881"/>
          </a:xfrm>
          <a:scene3d>
            <a:camera prst="orthographicFront"/>
            <a:lightRig rig="flat" dir="t"/>
          </a:scene3d>
        </p:grpSpPr>
        <p:sp>
          <p:nvSpPr>
            <p:cNvPr id="23" name="Овал 22"/>
            <p:cNvSpPr/>
            <p:nvPr/>
          </p:nvSpPr>
          <p:spPr>
            <a:xfrm>
              <a:off x="1923997"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4" name="Овал 4"/>
            <p:cNvSpPr/>
            <p:nvPr/>
          </p:nvSpPr>
          <p:spPr>
            <a:xfrm>
              <a:off x="2062958"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25" name="Picture 3"/>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786446" y="2643182"/>
            <a:ext cx="617538" cy="492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 name="Заголовок 1"/>
          <p:cNvSpPr txBox="1">
            <a:spLocks/>
          </p:cNvSpPr>
          <p:nvPr/>
        </p:nvSpPr>
        <p:spPr>
          <a:xfrm>
            <a:off x="6715140" y="2428868"/>
            <a:ext cx="2006579" cy="506512"/>
          </a:xfrm>
          <a:prstGeom prst="rect">
            <a:avLst/>
          </a:prstGeom>
          <a:solidFill>
            <a:schemeClr val="bg1"/>
          </a:solidFill>
          <a:ln w="38100">
            <a:solidFill>
              <a:schemeClr val="accent6">
                <a:lumMod val="75000"/>
              </a:schemeClr>
            </a:solidFill>
          </a:ln>
          <a:effectLst>
            <a:glow rad="1016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0400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Национальная экономика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27" name="Группа 26"/>
          <p:cNvGrpSpPr/>
          <p:nvPr/>
        </p:nvGrpSpPr>
        <p:grpSpPr>
          <a:xfrm>
            <a:off x="5572132" y="3500438"/>
            <a:ext cx="948881" cy="948881"/>
            <a:chOff x="5912095" y="1302242"/>
            <a:chExt cx="948881" cy="948881"/>
          </a:xfrm>
          <a:scene3d>
            <a:camera prst="orthographicFront"/>
            <a:lightRig rig="flat" dir="t"/>
          </a:scene3d>
        </p:grpSpPr>
        <p:sp>
          <p:nvSpPr>
            <p:cNvPr id="28" name="Овал 27"/>
            <p:cNvSpPr/>
            <p:nvPr/>
          </p:nvSpPr>
          <p:spPr>
            <a:xfrm>
              <a:off x="5912095"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29" name="Овал 4"/>
            <p:cNvSpPr/>
            <p:nvPr/>
          </p:nvSpPr>
          <p:spPr>
            <a:xfrm>
              <a:off x="6051056"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0" name="Picture 8"/>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715008" y="3643314"/>
            <a:ext cx="600075" cy="596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Заголовок 1"/>
          <p:cNvSpPr txBox="1">
            <a:spLocks/>
          </p:cNvSpPr>
          <p:nvPr/>
        </p:nvSpPr>
        <p:spPr>
          <a:xfrm>
            <a:off x="6643702" y="3357562"/>
            <a:ext cx="2088232" cy="549232"/>
          </a:xfrm>
          <a:prstGeom prst="rect">
            <a:avLst/>
          </a:prstGeom>
          <a:solidFill>
            <a:schemeClr val="bg1"/>
          </a:solidFill>
          <a:ln w="38100">
            <a:solidFill>
              <a:srgbClr val="7030A0"/>
            </a:solidFill>
          </a:ln>
          <a:effectLst>
            <a:glow rad="1016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0500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Жилищно-коммунальное хозяйство</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2" name="Группа 31"/>
          <p:cNvGrpSpPr/>
          <p:nvPr/>
        </p:nvGrpSpPr>
        <p:grpSpPr>
          <a:xfrm>
            <a:off x="3857620" y="4857760"/>
            <a:ext cx="948881" cy="948881"/>
            <a:chOff x="2261331" y="3648446"/>
            <a:chExt cx="948881" cy="948881"/>
          </a:xfrm>
          <a:scene3d>
            <a:camera prst="orthographicFront"/>
            <a:lightRig rig="flat" dir="t"/>
          </a:scene3d>
        </p:grpSpPr>
        <p:sp>
          <p:nvSpPr>
            <p:cNvPr id="33" name="Овал 32"/>
            <p:cNvSpPr/>
            <p:nvPr/>
          </p:nvSpPr>
          <p:spPr>
            <a:xfrm>
              <a:off x="2261331" y="3648446"/>
              <a:ext cx="948881" cy="948881"/>
            </a:xfrm>
            <a:prstGeom prst="ellipse">
              <a:avLst/>
            </a:prstGeom>
            <a:gradFill rotWithShape="0">
              <a:gsLst>
                <a:gs pos="0">
                  <a:schemeClr val="accent4">
                    <a:lumMod val="75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sp3d prstMaterial="dkEdge">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34" name="Овал 4"/>
            <p:cNvSpPr/>
            <p:nvPr/>
          </p:nvSpPr>
          <p:spPr>
            <a:xfrm>
              <a:off x="2400292"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5" name="Picture 2"/>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4071934" y="5072074"/>
            <a:ext cx="576263" cy="552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 name="Заголовок 1"/>
          <p:cNvSpPr txBox="1">
            <a:spLocks/>
          </p:cNvSpPr>
          <p:nvPr/>
        </p:nvSpPr>
        <p:spPr>
          <a:xfrm>
            <a:off x="3786182" y="5929330"/>
            <a:ext cx="2016224" cy="371923"/>
          </a:xfrm>
          <a:prstGeom prst="rect">
            <a:avLst/>
          </a:prstGeom>
          <a:solidFill>
            <a:schemeClr val="bg1"/>
          </a:solidFill>
          <a:ln w="38100">
            <a:solidFill>
              <a:srgbClr val="7030A0"/>
            </a:solidFill>
          </a:ln>
          <a:effectLst>
            <a:glow rad="1778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0700</a:t>
            </a:r>
            <a:r>
              <a:rPr lang="ru-RU" sz="1400" dirty="0" smtClean="0">
                <a:latin typeface="Times New Roman" panose="02020603050405020304" pitchFamily="18" charset="0"/>
                <a:cs typeface="Times New Roman" panose="02020603050405020304" pitchFamily="18" charset="0"/>
              </a:rPr>
              <a:t>  Образование</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7" name="Группа 36"/>
          <p:cNvGrpSpPr/>
          <p:nvPr/>
        </p:nvGrpSpPr>
        <p:grpSpPr>
          <a:xfrm>
            <a:off x="2786050" y="4857760"/>
            <a:ext cx="948881" cy="948881"/>
            <a:chOff x="3300447" y="4316245"/>
            <a:chExt cx="948881" cy="948881"/>
          </a:xfrm>
          <a:scene3d>
            <a:camera prst="orthographicFront"/>
            <a:lightRig rig="flat" dir="t"/>
          </a:scene3d>
        </p:grpSpPr>
        <p:sp>
          <p:nvSpPr>
            <p:cNvPr id="38" name="Овал 37"/>
            <p:cNvSpPr/>
            <p:nvPr/>
          </p:nvSpPr>
          <p:spPr>
            <a:xfrm>
              <a:off x="3300447"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39" name="Овал 4"/>
            <p:cNvSpPr/>
            <p:nvPr/>
          </p:nvSpPr>
          <p:spPr>
            <a:xfrm>
              <a:off x="3439408"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0" name="Picture 10"/>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3000364" y="5000636"/>
            <a:ext cx="608012" cy="625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 name="Заголовок 1"/>
          <p:cNvSpPr txBox="1">
            <a:spLocks/>
          </p:cNvSpPr>
          <p:nvPr/>
        </p:nvSpPr>
        <p:spPr>
          <a:xfrm>
            <a:off x="1285852" y="5929330"/>
            <a:ext cx="2016224" cy="330810"/>
          </a:xfrm>
          <a:prstGeom prst="rect">
            <a:avLst/>
          </a:prstGeom>
          <a:solidFill>
            <a:schemeClr val="bg1"/>
          </a:solidFill>
          <a:ln w="38100">
            <a:solidFill>
              <a:srgbClr val="6D8838"/>
            </a:solidFill>
          </a:ln>
          <a:effectLst>
            <a:glow rad="127000">
              <a:srgbClr val="83A343">
                <a:alpha val="40000"/>
              </a:srgb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0800</a:t>
            </a:r>
            <a:r>
              <a:rPr lang="ru-RU" sz="1400" dirty="0" smtClean="0">
                <a:latin typeface="Times New Roman" panose="02020603050405020304" pitchFamily="18" charset="0"/>
                <a:cs typeface="Times New Roman" panose="02020603050405020304" pitchFamily="18" charset="0"/>
              </a:rPr>
              <a:t>  Культура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42" name="Группа 41"/>
          <p:cNvGrpSpPr/>
          <p:nvPr/>
        </p:nvGrpSpPr>
        <p:grpSpPr>
          <a:xfrm>
            <a:off x="1857356" y="4214818"/>
            <a:ext cx="948881" cy="948881"/>
            <a:chOff x="5574762" y="3648446"/>
            <a:chExt cx="948881" cy="948881"/>
          </a:xfrm>
          <a:scene3d>
            <a:camera prst="orthographicFront"/>
            <a:lightRig rig="flat" dir="t"/>
          </a:scene3d>
        </p:grpSpPr>
        <p:sp>
          <p:nvSpPr>
            <p:cNvPr id="43" name="Овал 42"/>
            <p:cNvSpPr/>
            <p:nvPr/>
          </p:nvSpPr>
          <p:spPr>
            <a:xfrm>
              <a:off x="5574762" y="3648446"/>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44" name="Овал 4"/>
            <p:cNvSpPr/>
            <p:nvPr/>
          </p:nvSpPr>
          <p:spPr>
            <a:xfrm>
              <a:off x="5713723"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5" name="Picture 39" descr="perevody-professionalno-himiya-biologiya"/>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2000232" y="4429132"/>
            <a:ext cx="608465" cy="546325"/>
          </a:xfrm>
          <a:prstGeom prst="rect">
            <a:avLst/>
          </a:prstGeom>
          <a:noFill/>
          <a:extLst>
            <a:ext uri="{909E8E84-426E-40DD-AFC4-6F175D3DCCD1}">
              <a14:hiddenFill xmlns="" xmlns:a14="http://schemas.microsoft.com/office/drawing/2010/main">
                <a:solidFill>
                  <a:srgbClr val="FFFFFF"/>
                </a:solidFill>
              </a14:hiddenFill>
            </a:ext>
          </a:extLst>
        </p:spPr>
      </p:pic>
      <p:sp>
        <p:nvSpPr>
          <p:cNvPr id="46" name="Заголовок 1"/>
          <p:cNvSpPr txBox="1">
            <a:spLocks/>
          </p:cNvSpPr>
          <p:nvPr/>
        </p:nvSpPr>
        <p:spPr>
          <a:xfrm>
            <a:off x="285720" y="5286388"/>
            <a:ext cx="2016224" cy="461336"/>
          </a:xfrm>
          <a:prstGeom prst="rect">
            <a:avLst/>
          </a:prstGeom>
          <a:solidFill>
            <a:schemeClr val="bg1"/>
          </a:solidFill>
          <a:ln w="38100">
            <a:solidFill>
              <a:schemeClr val="accent6">
                <a:lumMod val="75000"/>
              </a:schemeClr>
            </a:solidFill>
          </a:ln>
          <a:effectLst>
            <a:glow rad="1143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b="1" dirty="0" smtClean="0">
                <a:latin typeface="Times New Roman" panose="02020603050405020304" pitchFamily="18" charset="0"/>
                <a:cs typeface="Times New Roman" panose="02020603050405020304" pitchFamily="18" charset="0"/>
              </a:rPr>
              <a:t>0900</a:t>
            </a:r>
            <a:r>
              <a:rPr lang="ru-RU" sz="1400" dirty="0" smtClean="0">
                <a:latin typeface="Times New Roman" panose="02020603050405020304" pitchFamily="18" charset="0"/>
                <a:cs typeface="Times New Roman" panose="02020603050405020304" pitchFamily="18" charset="0"/>
              </a:rPr>
              <a:t> </a:t>
            </a:r>
            <a:r>
              <a:rPr lang="ru-RU" altLang="ru-RU" sz="1300" dirty="0" smtClean="0">
                <a:latin typeface="Arial" panose="020B0604020202020204" pitchFamily="34" charset="0"/>
                <a:cs typeface="Times New Roman" panose="02020603050405020304" pitchFamily="18" charset="0"/>
              </a:rPr>
              <a:t>Здравоохранени</a:t>
            </a:r>
            <a:r>
              <a:rPr lang="ru-RU" altLang="ru-RU" sz="1400" dirty="0" smtClean="0">
                <a:latin typeface="Arial" panose="020B0604020202020204" pitchFamily="34" charset="0"/>
                <a:cs typeface="Times New Roman" panose="02020603050405020304" pitchFamily="18" charset="0"/>
              </a:rPr>
              <a:t>е</a:t>
            </a:r>
            <a:endParaRPr lang="ru-RU" altLang="ru-RU" sz="1400" dirty="0">
              <a:solidFill>
                <a:srgbClr val="F28660"/>
              </a:solidFill>
              <a:latin typeface="Arial" panose="020B0604020202020204" pitchFamily="34" charset="0"/>
              <a:cs typeface="Times New Roman" panose="02020603050405020304" pitchFamily="18" charset="0"/>
            </a:endParaRPr>
          </a:p>
        </p:txBody>
      </p:sp>
      <p:grpSp>
        <p:nvGrpSpPr>
          <p:cNvPr id="47" name="Группа 46"/>
          <p:cNvGrpSpPr/>
          <p:nvPr/>
        </p:nvGrpSpPr>
        <p:grpSpPr>
          <a:xfrm>
            <a:off x="1357290" y="3071810"/>
            <a:ext cx="948881" cy="948881"/>
            <a:chOff x="2732881" y="368740"/>
            <a:chExt cx="948881" cy="948881"/>
          </a:xfrm>
          <a:scene3d>
            <a:camera prst="orthographicFront"/>
            <a:lightRig rig="flat" dir="t"/>
          </a:scene3d>
        </p:grpSpPr>
        <p:sp>
          <p:nvSpPr>
            <p:cNvPr id="48" name="Овал 47"/>
            <p:cNvSpPr/>
            <p:nvPr/>
          </p:nvSpPr>
          <p:spPr>
            <a:xfrm>
              <a:off x="2732881"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9" name="Овал 4"/>
            <p:cNvSpPr/>
            <p:nvPr/>
          </p:nvSpPr>
          <p:spPr>
            <a:xfrm>
              <a:off x="2871842"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smtClean="0"/>
            </a:p>
            <a:p>
              <a:pPr lvl="0" algn="ctr" defTabSz="800100">
                <a:lnSpc>
                  <a:spcPct val="90000"/>
                </a:lnSpc>
                <a:spcBef>
                  <a:spcPct val="0"/>
                </a:spcBef>
                <a:spcAft>
                  <a:spcPct val="35000"/>
                </a:spcAft>
              </a:pPr>
              <a:endParaRPr lang="ru-RU" sz="1800" kern="1200" dirty="0"/>
            </a:p>
          </p:txBody>
        </p:sp>
      </p:grpSp>
      <p:pic>
        <p:nvPicPr>
          <p:cNvPr id="50" name="Рисунок 75" descr="sz_logo.png"/>
          <p:cNvPicPr>
            <a:picLocks noChangeAspect="1"/>
          </p:cNvPicPr>
          <p:nvPr/>
        </p:nvPicPr>
        <p:blipFill>
          <a:blip r:embed="rId9">
            <a:extLst>
              <a:ext uri="{28A0092B-C50C-407E-A947-70E740481C1C}">
                <a14:useLocalDpi xmlns="" xmlns:a14="http://schemas.microsoft.com/office/drawing/2010/main" val="0"/>
              </a:ext>
            </a:extLst>
          </a:blip>
          <a:srcRect/>
          <a:stretch>
            <a:fillRect/>
          </a:stretch>
        </p:blipFill>
        <p:spPr bwMode="auto">
          <a:xfrm>
            <a:off x="1500166" y="3286124"/>
            <a:ext cx="550862" cy="592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2" name="Заголовок 1"/>
          <p:cNvSpPr txBox="1">
            <a:spLocks/>
          </p:cNvSpPr>
          <p:nvPr/>
        </p:nvSpPr>
        <p:spPr>
          <a:xfrm>
            <a:off x="142844" y="4214818"/>
            <a:ext cx="1643042"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1000</a:t>
            </a:r>
            <a:r>
              <a:rPr lang="ru-RU" sz="1400" dirty="0" smtClean="0">
                <a:latin typeface="Times New Roman" panose="02020603050405020304" pitchFamily="18" charset="0"/>
                <a:cs typeface="Times New Roman" panose="02020603050405020304" pitchFamily="18" charset="0"/>
              </a:rPr>
              <a:t>  Социальная политика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53" name="Группа 52"/>
          <p:cNvGrpSpPr/>
          <p:nvPr/>
        </p:nvGrpSpPr>
        <p:grpSpPr>
          <a:xfrm>
            <a:off x="1500166" y="1857364"/>
            <a:ext cx="948881" cy="948881"/>
            <a:chOff x="4535646" y="4316245"/>
            <a:chExt cx="948881" cy="948881"/>
          </a:xfrm>
          <a:scene3d>
            <a:camera prst="orthographicFront"/>
            <a:lightRig rig="flat" dir="t"/>
          </a:scene3d>
        </p:grpSpPr>
        <p:sp>
          <p:nvSpPr>
            <p:cNvPr id="54" name="Овал 53"/>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5"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grpSp>
        <p:nvGrpSpPr>
          <p:cNvPr id="56" name="Группа 55"/>
          <p:cNvGrpSpPr/>
          <p:nvPr/>
        </p:nvGrpSpPr>
        <p:grpSpPr>
          <a:xfrm>
            <a:off x="2500298" y="1071546"/>
            <a:ext cx="948881" cy="948881"/>
            <a:chOff x="4535646" y="4316245"/>
            <a:chExt cx="948881" cy="948881"/>
          </a:xfrm>
          <a:scene3d>
            <a:camera prst="orthographicFront"/>
            <a:lightRig rig="flat" dir="t"/>
          </a:scene3d>
        </p:grpSpPr>
        <p:sp>
          <p:nvSpPr>
            <p:cNvPr id="57" name="Овал 56"/>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8"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59" name="Picture 11"/>
          <p:cNvPicPr>
            <a:picLocks noChangeAspect="1" noChangeArrowheads="1"/>
          </p:cNvPicPr>
          <p:nvPr/>
        </p:nvPicPr>
        <p:blipFill>
          <a:blip r:embed="rId10">
            <a:extLst>
              <a:ext uri="{28A0092B-C50C-407E-A947-70E740481C1C}">
                <a14:useLocalDpi xmlns="" xmlns:a14="http://schemas.microsoft.com/office/drawing/2010/main" val="0"/>
              </a:ext>
            </a:extLst>
          </a:blip>
          <a:srcRect l="14406" r="18102"/>
          <a:stretch>
            <a:fillRect/>
          </a:stretch>
        </p:blipFill>
        <p:spPr bwMode="auto">
          <a:xfrm>
            <a:off x="1643042" y="2071678"/>
            <a:ext cx="579438" cy="538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0" name="Заголовок 1"/>
          <p:cNvSpPr txBox="1">
            <a:spLocks/>
          </p:cNvSpPr>
          <p:nvPr/>
        </p:nvSpPr>
        <p:spPr>
          <a:xfrm>
            <a:off x="142844" y="1571612"/>
            <a:ext cx="164307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1100</a:t>
            </a:r>
            <a:r>
              <a:rPr lang="ru-RU" sz="1400" dirty="0" smtClean="0">
                <a:latin typeface="Times New Roman" panose="02020603050405020304" pitchFamily="18" charset="0"/>
                <a:cs typeface="Times New Roman" panose="02020603050405020304" pitchFamily="18" charset="0"/>
              </a:rPr>
              <a:t>  Физическая культура и спорт</a:t>
            </a:r>
            <a:endParaRPr lang="ru-RU" sz="1400" dirty="0">
              <a:solidFill>
                <a:srgbClr val="F28660"/>
              </a:solidFill>
              <a:latin typeface="Times New Roman" panose="02020603050405020304" pitchFamily="18" charset="0"/>
              <a:cs typeface="Times New Roman" panose="02020603050405020304" pitchFamily="18" charset="0"/>
            </a:endParaRPr>
          </a:p>
        </p:txBody>
      </p:sp>
      <p:sp>
        <p:nvSpPr>
          <p:cNvPr id="61" name="Заголовок 1"/>
          <p:cNvSpPr txBox="1">
            <a:spLocks/>
          </p:cNvSpPr>
          <p:nvPr/>
        </p:nvSpPr>
        <p:spPr>
          <a:xfrm>
            <a:off x="642910" y="785794"/>
            <a:ext cx="1928826"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1400</a:t>
            </a:r>
            <a:r>
              <a:rPr lang="ru-RU" sz="1400" dirty="0" smtClean="0">
                <a:latin typeface="Times New Roman" panose="02020603050405020304" pitchFamily="18" charset="0"/>
                <a:cs typeface="Times New Roman" panose="02020603050405020304" pitchFamily="18" charset="0"/>
              </a:rPr>
              <a:t>  Межбюджетные трансферты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11"/>
          <a:srcRect/>
          <a:stretch>
            <a:fillRect/>
          </a:stretch>
        </p:blipFill>
        <p:spPr bwMode="auto">
          <a:xfrm>
            <a:off x="2643174" y="1214422"/>
            <a:ext cx="628650" cy="638175"/>
          </a:xfrm>
          <a:prstGeom prst="rect">
            <a:avLst/>
          </a:prstGeom>
          <a:noFill/>
          <a:ln w="9525">
            <a:noFill/>
            <a:miter lim="800000"/>
            <a:headEnd/>
            <a:tailEnd/>
          </a:ln>
          <a:effectLst/>
        </p:spPr>
      </p:pic>
      <p:grpSp>
        <p:nvGrpSpPr>
          <p:cNvPr id="62" name="Группа 61"/>
          <p:cNvGrpSpPr/>
          <p:nvPr/>
        </p:nvGrpSpPr>
        <p:grpSpPr>
          <a:xfrm>
            <a:off x="4857752" y="4357694"/>
            <a:ext cx="948881" cy="948881"/>
            <a:chOff x="2261331" y="3648446"/>
            <a:chExt cx="948881" cy="948881"/>
          </a:xfrm>
          <a:scene3d>
            <a:camera prst="orthographicFront"/>
            <a:lightRig rig="flat" dir="t"/>
          </a:scene3d>
        </p:grpSpPr>
        <p:sp>
          <p:nvSpPr>
            <p:cNvPr id="63" name="Овал 62"/>
            <p:cNvSpPr/>
            <p:nvPr/>
          </p:nvSpPr>
          <p:spPr>
            <a:xfrm>
              <a:off x="2261331" y="3648446"/>
              <a:ext cx="948881" cy="948881"/>
            </a:xfrm>
            <a:prstGeom prst="ellipse">
              <a:avLst/>
            </a:prstGeom>
            <a:gradFill rotWithShape="0">
              <a:gsLst>
                <a:gs pos="0">
                  <a:schemeClr val="accent4">
                    <a:lumMod val="75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sp3d prstMaterial="dkEdge">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64" name="Овал 4"/>
            <p:cNvSpPr/>
            <p:nvPr/>
          </p:nvSpPr>
          <p:spPr>
            <a:xfrm>
              <a:off x="2400292"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sp>
        <p:nvSpPr>
          <p:cNvPr id="65" name="Заголовок 1"/>
          <p:cNvSpPr txBox="1">
            <a:spLocks/>
          </p:cNvSpPr>
          <p:nvPr/>
        </p:nvSpPr>
        <p:spPr>
          <a:xfrm>
            <a:off x="6072198" y="5000636"/>
            <a:ext cx="2928958" cy="371923"/>
          </a:xfrm>
          <a:prstGeom prst="rect">
            <a:avLst/>
          </a:prstGeom>
          <a:solidFill>
            <a:schemeClr val="bg1"/>
          </a:solidFill>
          <a:ln w="38100">
            <a:solidFill>
              <a:srgbClr val="7030A0"/>
            </a:solidFill>
          </a:ln>
          <a:effectLst>
            <a:glow rad="1778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0600</a:t>
            </a:r>
            <a:r>
              <a:rPr lang="ru-RU" sz="1400" dirty="0" smtClean="0">
                <a:latin typeface="Times New Roman" panose="02020603050405020304" pitchFamily="18" charset="0"/>
                <a:cs typeface="Times New Roman" panose="02020603050405020304" pitchFamily="18" charset="0"/>
              </a:rPr>
              <a:t>  Охрана окружающей среды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66" name="Рисунок 65"/>
          <p:cNvPicPr/>
          <p:nvPr/>
        </p:nvPicPr>
        <p:blipFill>
          <a:blip r:embed="rId12"/>
          <a:srcRect/>
          <a:stretch>
            <a:fillRect/>
          </a:stretch>
        </p:blipFill>
        <p:spPr bwMode="auto">
          <a:xfrm>
            <a:off x="5000628" y="4500570"/>
            <a:ext cx="638175" cy="657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42852"/>
            <a:ext cx="8229600" cy="785834"/>
          </a:xfrm>
          <a:solidFill>
            <a:schemeClr val="accent2">
              <a:lumMod val="20000"/>
              <a:lumOff val="80000"/>
            </a:schemeClr>
          </a:solidFill>
          <a:ln>
            <a:solidFill>
              <a:srgbClr val="7030A0"/>
            </a:solidFill>
          </a:ln>
        </p:spPr>
        <p:txBody>
          <a:bodyPr>
            <a:normAutofit/>
          </a:bodyPr>
          <a:lstStyle/>
          <a:p>
            <a:pPr algn="ctr"/>
            <a:r>
              <a:rPr lang="ru-RU" sz="2400" dirty="0" smtClean="0">
                <a:solidFill>
                  <a:schemeClr val="accent2">
                    <a:lumMod val="75000"/>
                  </a:schemeClr>
                </a:solidFill>
                <a:latin typeface="Times New Roman" pitchFamily="18" charset="0"/>
              </a:rPr>
              <a:t>СТРУКТУРА РАСХОДОВ БЮДЖЕТА ЛЬГОВСКОГО РАЙОНА КУРСКОЙ ОБЛАСТИ</a:t>
            </a:r>
            <a:endParaRPr lang="ru-RU" sz="2400" dirty="0">
              <a:solidFill>
                <a:schemeClr val="accent2">
                  <a:lumMod val="75000"/>
                </a:schemeClr>
              </a:solidFill>
            </a:endParaRPr>
          </a:p>
        </p:txBody>
      </p:sp>
      <p:graphicFrame>
        <p:nvGraphicFramePr>
          <p:cNvPr id="5" name="Содержимое 4"/>
          <p:cNvGraphicFramePr>
            <a:graphicFrameLocks noGrp="1"/>
          </p:cNvGraphicFramePr>
          <p:nvPr>
            <p:ph idx="1"/>
          </p:nvPr>
        </p:nvGraphicFramePr>
        <p:xfrm>
          <a:off x="214282" y="1500174"/>
          <a:ext cx="8572561" cy="4796846"/>
        </p:xfrm>
        <a:graphic>
          <a:graphicData uri="http://schemas.openxmlformats.org/drawingml/2006/table">
            <a:tbl>
              <a:tblPr firstRow="1" bandRow="1">
                <a:tableStyleId>{5C22544A-7EE6-4342-B048-85BDC9FD1C3A}</a:tableStyleId>
              </a:tblPr>
              <a:tblGrid>
                <a:gridCol w="428628"/>
                <a:gridCol w="1214446"/>
                <a:gridCol w="1071571"/>
                <a:gridCol w="714380"/>
                <a:gridCol w="1071569"/>
                <a:gridCol w="642943"/>
                <a:gridCol w="1071569"/>
                <a:gridCol w="642943"/>
                <a:gridCol w="1050141"/>
                <a:gridCol w="664371"/>
              </a:tblGrid>
              <a:tr h="642943">
                <a:tc>
                  <a:txBody>
                    <a:bodyPr/>
                    <a:lstStyle/>
                    <a:p>
                      <a:pPr algn="ctr" fontAlgn="ctr"/>
                      <a:r>
                        <a:rPr lang="ru-RU" sz="800" b="1" i="0" u="none" strike="noStrike" dirty="0">
                          <a:latin typeface="Arial"/>
                        </a:rPr>
                        <a:t>Раздел</a:t>
                      </a:r>
                    </a:p>
                  </a:txBody>
                  <a:tcPr marL="9525" marR="9525" marT="9525" marB="0" anchor="ctr"/>
                </a:tc>
                <a:tc>
                  <a:txBody>
                    <a:bodyPr/>
                    <a:lstStyle/>
                    <a:p>
                      <a:pPr algn="ctr" fontAlgn="ctr"/>
                      <a:r>
                        <a:rPr lang="ru-RU" sz="800" b="1" i="0" u="none" strike="noStrike" dirty="0" smtClean="0">
                          <a:latin typeface="Arial"/>
                        </a:rPr>
                        <a:t>Наименование</a:t>
                      </a: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2025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2026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2027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2028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r>
              <a:tr h="285752">
                <a:tc>
                  <a:txBody>
                    <a:bodyPr/>
                    <a:lstStyle/>
                    <a:p>
                      <a:pPr>
                        <a:lnSpc>
                          <a:spcPct val="115000"/>
                        </a:lnSpc>
                        <a:spcAft>
                          <a:spcPts val="0"/>
                        </a:spcAft>
                      </a:pPr>
                      <a:r>
                        <a:rPr lang="ru-RU" sz="800" dirty="0">
                          <a:latin typeface="Arial"/>
                          <a:ea typeface="Times New Roman"/>
                          <a:cs typeface="Times New Roman"/>
                        </a:rPr>
                        <a:t> </a:t>
                      </a:r>
                      <a:endParaRPr lang="ru-RU" sz="800" dirty="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Всего</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dirty="0">
                          <a:latin typeface="Arial"/>
                          <a:ea typeface="Times New Roman"/>
                          <a:cs typeface="Times New Roman"/>
                        </a:rPr>
                        <a:t>535 727 569,02</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dirty="0">
                          <a:latin typeface="Arial"/>
                          <a:ea typeface="Times New Roman"/>
                          <a:cs typeface="Times New Roman"/>
                        </a:rPr>
                        <a:t>513 872 900,00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dirty="0">
                          <a:latin typeface="Arial"/>
                          <a:ea typeface="Times New Roman"/>
                          <a:cs typeface="Times New Roman"/>
                        </a:rPr>
                        <a:t>474 690 464,00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481 009 627,00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01</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Общегосударственные вопросы</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110 622 366,55</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20,65</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56 924 001,00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11,08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46 845 969,00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9,87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49 352 187,00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10,26</a:t>
                      </a:r>
                      <a:endParaRPr lang="ru-RU" sz="11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03</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Национальная безопасность</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1 547 000,00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dirty="0">
                          <a:latin typeface="Arial"/>
                          <a:ea typeface="Times New Roman"/>
                          <a:cs typeface="Times New Roman"/>
                        </a:rPr>
                        <a:t>0,29</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562 000,00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562 000,00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0,12</a:t>
                      </a:r>
                      <a:endParaRPr lang="ru-RU" sz="1100">
                        <a:latin typeface="Calibri"/>
                        <a:ea typeface="Times New Roman"/>
                        <a:cs typeface="Times New Roman"/>
                      </a:endParaRPr>
                    </a:p>
                  </a:txBody>
                  <a:tcPr marL="68580" marR="68580" marT="0" marB="0" anchor="ctr"/>
                </a:tc>
              </a:tr>
              <a:tr h="332165">
                <a:tc>
                  <a:txBody>
                    <a:bodyPr/>
                    <a:lstStyle/>
                    <a:p>
                      <a:pPr algn="ctr">
                        <a:lnSpc>
                          <a:spcPct val="115000"/>
                        </a:lnSpc>
                        <a:spcAft>
                          <a:spcPts val="0"/>
                        </a:spcAft>
                      </a:pPr>
                      <a:r>
                        <a:rPr lang="ru-RU" sz="800" b="1">
                          <a:latin typeface="Arial"/>
                          <a:ea typeface="Times New Roman"/>
                          <a:cs typeface="Times New Roman"/>
                        </a:rPr>
                        <a:t>04</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dirty="0">
                          <a:latin typeface="Arial"/>
                          <a:ea typeface="Times New Roman"/>
                          <a:cs typeface="Times New Roman"/>
                        </a:rPr>
                        <a:t>Национальная экономика</a:t>
                      </a: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20 385 449,36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3,81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10 973 656,00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14 298 887,00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14 955 718,00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3,11</a:t>
                      </a:r>
                      <a:endParaRPr lang="ru-RU" sz="1100">
                        <a:latin typeface="Calibri"/>
                        <a:ea typeface="Times New Roman"/>
                        <a:cs typeface="Times New Roman"/>
                      </a:endParaRPr>
                    </a:p>
                  </a:txBody>
                  <a:tcPr marL="68580" marR="68580" marT="0" marB="0" anchor="ctr"/>
                </a:tc>
              </a:tr>
              <a:tr h="500066">
                <a:tc>
                  <a:txBody>
                    <a:bodyPr/>
                    <a:lstStyle/>
                    <a:p>
                      <a:pPr algn="ctr">
                        <a:lnSpc>
                          <a:spcPct val="115000"/>
                        </a:lnSpc>
                        <a:spcAft>
                          <a:spcPts val="0"/>
                        </a:spcAft>
                      </a:pPr>
                      <a:r>
                        <a:rPr lang="ru-RU" sz="800" b="1">
                          <a:latin typeface="Arial"/>
                          <a:ea typeface="Times New Roman"/>
                          <a:cs typeface="Times New Roman"/>
                        </a:rPr>
                        <a:t>05</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Жилищно-коммунальное хозяйство</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1 271 461,82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0,24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300 000,00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0,17</a:t>
                      </a:r>
                      <a:endParaRPr lang="ru-RU" sz="1100">
                        <a:latin typeface="Calibri"/>
                        <a:ea typeface="Times New Roman"/>
                        <a:cs typeface="Times New Roman"/>
                      </a:endParaRPr>
                    </a:p>
                  </a:txBody>
                  <a:tcPr marL="68580" marR="68580" marT="0" marB="0" anchor="ctr"/>
                </a:tc>
              </a:tr>
              <a:tr h="332165">
                <a:tc>
                  <a:txBody>
                    <a:bodyPr/>
                    <a:lstStyle/>
                    <a:p>
                      <a:pPr algn="ctr">
                        <a:lnSpc>
                          <a:spcPct val="115000"/>
                        </a:lnSpc>
                        <a:spcAft>
                          <a:spcPts val="0"/>
                        </a:spcAft>
                      </a:pPr>
                      <a:r>
                        <a:rPr lang="ru-RU" sz="800" b="1">
                          <a:latin typeface="Arial"/>
                          <a:ea typeface="Times New Roman"/>
                          <a:cs typeface="Times New Roman"/>
                        </a:rPr>
                        <a:t>06</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Охрана оклужающей среды</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68 858,79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363 285,00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0,07</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12813">
                <a:tc>
                  <a:txBody>
                    <a:bodyPr/>
                    <a:lstStyle/>
                    <a:p>
                      <a:pPr algn="ctr">
                        <a:lnSpc>
                          <a:spcPct val="115000"/>
                        </a:lnSpc>
                        <a:spcAft>
                          <a:spcPts val="0"/>
                        </a:spcAft>
                      </a:pPr>
                      <a:r>
                        <a:rPr lang="ru-RU" sz="800" b="1">
                          <a:latin typeface="Arial"/>
                          <a:ea typeface="Times New Roman"/>
                          <a:cs typeface="Times New Roman"/>
                        </a:rPr>
                        <a:t>07</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Образование</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342 871 153,50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64,00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380 879 583,00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74,12</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334 750 115,00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70,52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334 771 229,00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69,60</a:t>
                      </a:r>
                      <a:endParaRPr lang="ru-RU" sz="1100">
                        <a:latin typeface="Calibri"/>
                        <a:ea typeface="Times New Roman"/>
                        <a:cs typeface="Times New Roman"/>
                      </a:endParaRPr>
                    </a:p>
                  </a:txBody>
                  <a:tcPr marL="68580" marR="68580" marT="0" marB="0" anchor="ctr"/>
                </a:tc>
              </a:tr>
              <a:tr h="358691">
                <a:tc>
                  <a:txBody>
                    <a:bodyPr/>
                    <a:lstStyle/>
                    <a:p>
                      <a:pPr algn="ctr">
                        <a:lnSpc>
                          <a:spcPct val="115000"/>
                        </a:lnSpc>
                        <a:spcAft>
                          <a:spcPts val="0"/>
                        </a:spcAft>
                      </a:pPr>
                      <a:r>
                        <a:rPr lang="ru-RU" sz="800" b="1">
                          <a:latin typeface="Arial"/>
                          <a:ea typeface="Times New Roman"/>
                          <a:cs typeface="Times New Roman"/>
                        </a:rPr>
                        <a:t>08</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Культура, кинематография</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30 860 121,00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5,76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26 789 461,00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24 323 538,00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5,06</a:t>
                      </a:r>
                      <a:endParaRPr lang="ru-RU" sz="1100">
                        <a:latin typeface="Calibri"/>
                        <a:ea typeface="Times New Roman"/>
                        <a:cs typeface="Times New Roman"/>
                      </a:endParaRPr>
                    </a:p>
                  </a:txBody>
                  <a:tcPr marL="68580" marR="68580" marT="0" marB="0" anchor="ctr"/>
                </a:tc>
              </a:tr>
              <a:tr h="215815">
                <a:tc>
                  <a:txBody>
                    <a:bodyPr/>
                    <a:lstStyle/>
                    <a:p>
                      <a:pPr algn="ctr">
                        <a:lnSpc>
                          <a:spcPct val="115000"/>
                        </a:lnSpc>
                        <a:spcAft>
                          <a:spcPts val="0"/>
                        </a:spcAft>
                      </a:pPr>
                      <a:r>
                        <a:rPr lang="ru-RU" sz="800" b="1">
                          <a:latin typeface="Arial"/>
                          <a:ea typeface="Times New Roman"/>
                          <a:cs typeface="Times New Roman"/>
                        </a:rPr>
                        <a:t>09</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Здравоохранение</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943 300,00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0,18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581 557,00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0,12</a:t>
                      </a:r>
                      <a:endParaRPr lang="ru-RU" sz="1100">
                        <a:latin typeface="Calibri"/>
                        <a:ea typeface="Times New Roman"/>
                        <a:cs typeface="Times New Roman"/>
                      </a:endParaRPr>
                    </a:p>
                  </a:txBody>
                  <a:tcPr marL="68580" marR="68580" marT="0" marB="0" anchor="ctr"/>
                </a:tc>
              </a:tr>
              <a:tr h="214314">
                <a:tc>
                  <a:txBody>
                    <a:bodyPr/>
                    <a:lstStyle/>
                    <a:p>
                      <a:pPr algn="ctr">
                        <a:lnSpc>
                          <a:spcPct val="115000"/>
                        </a:lnSpc>
                        <a:spcAft>
                          <a:spcPts val="0"/>
                        </a:spcAft>
                      </a:pPr>
                      <a:r>
                        <a:rPr lang="ru-RU" sz="800" b="1">
                          <a:latin typeface="Arial"/>
                          <a:ea typeface="Times New Roman"/>
                          <a:cs typeface="Times New Roman"/>
                        </a:rPr>
                        <a:t>10</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Социальная политика</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19 363 723,00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3,61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29 348 426,00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5,71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42 644 584,00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8,98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42 644 584,00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8,87</a:t>
                      </a:r>
                      <a:endParaRPr lang="ru-RU" sz="11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a:latin typeface="Arial"/>
                          <a:ea typeface="Times New Roman"/>
                          <a:cs typeface="Times New Roman"/>
                        </a:rPr>
                        <a:t>11</a:t>
                      </a:r>
                      <a:endParaRPr lang="ru-RU" sz="80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Физическая культура и спорт</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300 000,00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0,06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150 000,00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0,03</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150 000,00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357190">
                <a:tc>
                  <a:txBody>
                    <a:bodyPr/>
                    <a:lstStyle/>
                    <a:p>
                      <a:pPr algn="ctr">
                        <a:lnSpc>
                          <a:spcPct val="115000"/>
                        </a:lnSpc>
                        <a:spcAft>
                          <a:spcPts val="0"/>
                        </a:spcAft>
                      </a:pPr>
                      <a:r>
                        <a:rPr lang="ru-RU" sz="800" b="1" dirty="0">
                          <a:latin typeface="Arial"/>
                          <a:ea typeface="Times New Roman"/>
                          <a:cs typeface="Times New Roman"/>
                        </a:rPr>
                        <a:t>14</a:t>
                      </a:r>
                      <a:endParaRPr lang="ru-RU" sz="800" dirty="0">
                        <a:latin typeface="Calibri"/>
                        <a:ea typeface="Times New Roman"/>
                        <a:cs typeface="Times New Roman"/>
                      </a:endParaRPr>
                    </a:p>
                  </a:txBody>
                  <a:tcPr marL="68580" marR="68580" marT="0" marB="0" anchor="ctr"/>
                </a:tc>
                <a:tc>
                  <a:txBody>
                    <a:bodyPr/>
                    <a:lstStyle/>
                    <a:p>
                      <a:pPr>
                        <a:lnSpc>
                          <a:spcPct val="115000"/>
                        </a:lnSpc>
                        <a:spcAft>
                          <a:spcPts val="0"/>
                        </a:spcAft>
                      </a:pPr>
                      <a:r>
                        <a:rPr lang="ru-RU" sz="800">
                          <a:latin typeface="Arial"/>
                          <a:ea typeface="Times New Roman"/>
                          <a:cs typeface="Times New Roman"/>
                        </a:rPr>
                        <a:t>Межбюджетные трансферты</a:t>
                      </a:r>
                      <a:endParaRPr lang="ru-RU" sz="8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7 494 135,00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000">
                          <a:latin typeface="Arial"/>
                          <a:ea typeface="Times New Roman"/>
                          <a:cs typeface="Times New Roman"/>
                        </a:rPr>
                        <a:t>1,40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7 542 931,00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6 486 921,00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6 034 345,00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1,25</a:t>
                      </a:r>
                      <a:endParaRPr lang="ru-RU" sz="1100" dirty="0">
                        <a:latin typeface="Calibri"/>
                        <a:ea typeface="Times New Roman"/>
                        <a:cs typeface="Times New Roman"/>
                      </a:endParaRPr>
                    </a:p>
                  </a:txBody>
                  <a:tcPr marL="68580" marR="68580" marT="0" marB="0" anchor="ctr"/>
                </a:tc>
              </a:tr>
              <a:tr h="153548">
                <a:tc>
                  <a:txBody>
                    <a:bodyPr/>
                    <a:lstStyle/>
                    <a:p>
                      <a:pPr algn="ctr">
                        <a:lnSpc>
                          <a:spcPct val="115000"/>
                        </a:lnSpc>
                        <a:spcAft>
                          <a:spcPts val="0"/>
                        </a:spcAft>
                      </a:pPr>
                      <a:r>
                        <a:rPr lang="ru-RU" sz="800" b="1">
                          <a:latin typeface="Arial"/>
                          <a:ea typeface="Times New Roman"/>
                          <a:cs typeface="Times New Roman"/>
                        </a:rPr>
                        <a:t> </a:t>
                      </a:r>
                      <a:endParaRPr lang="ru-RU" sz="800">
                        <a:latin typeface="Calibri"/>
                        <a:ea typeface="Times New Roman"/>
                        <a:cs typeface="Times New Roman"/>
                      </a:endParaRPr>
                    </a:p>
                  </a:txBody>
                  <a:tcPr marL="68580" marR="68580" marT="0" marB="0" anchor="ctr"/>
                </a:tc>
                <a:tc gridSpan="4">
                  <a:txBody>
                    <a:bodyPr/>
                    <a:lstStyle/>
                    <a:p>
                      <a:pPr>
                        <a:lnSpc>
                          <a:spcPct val="115000"/>
                        </a:lnSpc>
                        <a:spcAft>
                          <a:spcPts val="0"/>
                        </a:spcAft>
                      </a:pPr>
                      <a:r>
                        <a:rPr lang="ru-RU" sz="800" dirty="0">
                          <a:latin typeface="Arial"/>
                          <a:ea typeface="Times New Roman"/>
                          <a:cs typeface="Times New Roman"/>
                        </a:rPr>
                        <a:t>Условно утвержденные </a:t>
                      </a:r>
                      <a:r>
                        <a:rPr lang="ru-RU" sz="800" dirty="0" smtClean="0">
                          <a:latin typeface="Arial"/>
                          <a:ea typeface="Times New Roman"/>
                          <a:cs typeface="Times New Roman"/>
                        </a:rPr>
                        <a:t>расходы</a:t>
                      </a:r>
                      <a:r>
                        <a:rPr lang="ru-RU" sz="800" dirty="0">
                          <a:latin typeface="Arial"/>
                          <a:ea typeface="Times New Roman"/>
                          <a:cs typeface="Times New Roman"/>
                        </a:rPr>
                        <a:t> </a:t>
                      </a:r>
                      <a:endParaRPr lang="ru-RU" sz="800" dirty="0">
                        <a:latin typeface="Calibri"/>
                        <a:ea typeface="Times New Roman"/>
                        <a:cs typeface="Times New Roman"/>
                      </a:endParaRPr>
                    </a:p>
                  </a:txBody>
                  <a:tcPr marL="68580" marR="68580" marT="0" marB="0" anchor="ctr"/>
                </a:tc>
                <a:tc hMerge="1">
                  <a:txBody>
                    <a:bodyPr/>
                    <a:lstStyle/>
                    <a:p>
                      <a:pPr>
                        <a:lnSpc>
                          <a:spcPct val="115000"/>
                        </a:lnSpc>
                      </a:pPr>
                      <a:endParaRPr lang="ru-RU" sz="800" dirty="0">
                        <a:latin typeface="Calibri"/>
                        <a:cs typeface="Times New Roman"/>
                      </a:endParaRPr>
                    </a:p>
                  </a:txBody>
                  <a:tcPr marL="68580" marR="68580" marT="0" marB="0" anchor="ctr"/>
                </a:tc>
                <a:tc hMerge="1">
                  <a:txBody>
                    <a:bodyPr/>
                    <a:lstStyle/>
                    <a:p>
                      <a:pPr>
                        <a:lnSpc>
                          <a:spcPct val="115000"/>
                        </a:lnSpc>
                      </a:pPr>
                      <a:endParaRPr lang="ru-RU" sz="800" dirty="0">
                        <a:latin typeface="Calibri"/>
                        <a:cs typeface="Times New Roman"/>
                      </a:endParaRPr>
                    </a:p>
                  </a:txBody>
                  <a:tcPr marL="68580" marR="68580" marT="0" marB="0" anchor="ctr"/>
                </a:tc>
                <a:tc hMerge="1">
                  <a:txBody>
                    <a:bodyPr/>
                    <a:lstStyle/>
                    <a:p>
                      <a:pPr algn="ctr">
                        <a:lnSpc>
                          <a:spcPct val="115000"/>
                        </a:lnSpc>
                        <a:spcAft>
                          <a:spcPts val="1000"/>
                        </a:spcAft>
                      </a:pPr>
                      <a:endParaRPr lang="ru-RU" sz="8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3 246 893,00</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0,68</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a:latin typeface="Arial"/>
                          <a:ea typeface="Times New Roman"/>
                          <a:cs typeface="Times New Roman"/>
                        </a:rPr>
                        <a:t>6 834 469,00</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1000"/>
                        </a:spcAft>
                      </a:pPr>
                      <a:r>
                        <a:rPr lang="ru-RU" sz="1000" dirty="0">
                          <a:latin typeface="Arial"/>
                          <a:ea typeface="Times New Roman"/>
                          <a:cs typeface="Times New Roman"/>
                        </a:rPr>
                        <a:t>1,42</a:t>
                      </a:r>
                      <a:endParaRPr lang="ru-RU" sz="1100" dirty="0">
                        <a:latin typeface="Calibri"/>
                        <a:ea typeface="Times New Roman"/>
                        <a:cs typeface="Times New Roman"/>
                      </a:endParaRPr>
                    </a:p>
                  </a:txBody>
                  <a:tcPr marL="68580" marR="68580" marT="0" marB="0" anchor="b"/>
                </a:tc>
              </a:tr>
            </a:tbl>
          </a:graphicData>
        </a:graphic>
      </p:graphicFrame>
      <p:sp>
        <p:nvSpPr>
          <p:cNvPr id="6" name="Прямоугольник 5"/>
          <p:cNvSpPr/>
          <p:nvPr/>
        </p:nvSpPr>
        <p:spPr>
          <a:xfrm>
            <a:off x="7429520" y="1000108"/>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472386" cy="1000132"/>
          </a:xfrm>
          <a:solidFill>
            <a:schemeClr val="accent6">
              <a:lumMod val="20000"/>
              <a:lumOff val="80000"/>
            </a:schemeClr>
          </a:solidFill>
          <a:ln w="76200">
            <a:solidFill>
              <a:srgbClr val="7030A0"/>
            </a:solidFill>
          </a:ln>
        </p:spPr>
        <p:txBody>
          <a:bodyPr anchor="ctr">
            <a:noAutofit/>
          </a:bodyPr>
          <a:lstStyle/>
          <a:p>
            <a:pPr algn="ctr"/>
            <a:r>
              <a:rPr lang="ru-RU" sz="2400" dirty="0" smtClean="0"/>
              <a:t>СТРУКТУРА РАСХОДОВ БЮДЖЕТА ЛЬГОВСКОГО РАЙОНА КУРСКОЙ ОБЛАСТИ ПО ВИДАМ РАСХОДА</a:t>
            </a:r>
            <a:endParaRPr lang="ru-RU" sz="2400" dirty="0"/>
          </a:p>
        </p:txBody>
      </p:sp>
      <p:graphicFrame>
        <p:nvGraphicFramePr>
          <p:cNvPr id="4" name="Содержимое 3"/>
          <p:cNvGraphicFramePr>
            <a:graphicFrameLocks noGrp="1"/>
          </p:cNvGraphicFramePr>
          <p:nvPr>
            <p:ph idx="1"/>
          </p:nvPr>
        </p:nvGraphicFramePr>
        <p:xfrm>
          <a:off x="285720" y="1570317"/>
          <a:ext cx="8401080" cy="4340120"/>
        </p:xfrm>
        <a:graphic>
          <a:graphicData uri="http://schemas.openxmlformats.org/drawingml/2006/table">
            <a:tbl>
              <a:tblPr firstRow="1" bandRow="1">
                <a:tableStyleId>{21E4AEA4-8DFA-4A89-87EB-49C32662AFE0}</a:tableStyleId>
              </a:tblPr>
              <a:tblGrid>
                <a:gridCol w="3857652"/>
                <a:gridCol w="1436786"/>
                <a:gridCol w="1677311"/>
                <a:gridCol w="1429331"/>
              </a:tblGrid>
              <a:tr h="318057">
                <a:tc>
                  <a:txBody>
                    <a:bodyPr/>
                    <a:lstStyle/>
                    <a:p>
                      <a:pPr algn="ctr">
                        <a:lnSpc>
                          <a:spcPct val="115000"/>
                        </a:lnSpc>
                        <a:spcAft>
                          <a:spcPts val="1000"/>
                        </a:spcAft>
                      </a:pPr>
                      <a:r>
                        <a:rPr lang="ru-RU" sz="1100" b="1" dirty="0">
                          <a:latin typeface="Times New Roman" pitchFamily="18" charset="0"/>
                          <a:ea typeface="Times New Roman"/>
                          <a:cs typeface="Times New Roman" pitchFamily="18" charset="0"/>
                        </a:rPr>
                        <a:t>Наименование групп видов расхода</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dirty="0" smtClean="0">
                          <a:latin typeface="Times New Roman" pitchFamily="18" charset="0"/>
                          <a:ea typeface="Times New Roman"/>
                          <a:cs typeface="Times New Roman" pitchFamily="18" charset="0"/>
                        </a:rPr>
                        <a:t>2026 </a:t>
                      </a:r>
                      <a:r>
                        <a:rPr lang="ru-RU" sz="1100" b="1" dirty="0">
                          <a:latin typeface="Times New Roman" pitchFamily="18" charset="0"/>
                          <a:ea typeface="Times New Roman"/>
                          <a:cs typeface="Times New Roman" pitchFamily="18" charset="0"/>
                        </a:rPr>
                        <a:t>год</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dirty="0" smtClean="0">
                          <a:latin typeface="Times New Roman" pitchFamily="18" charset="0"/>
                          <a:ea typeface="Times New Roman"/>
                          <a:cs typeface="Times New Roman" pitchFamily="18" charset="0"/>
                        </a:rPr>
                        <a:t>2027 </a:t>
                      </a:r>
                      <a:r>
                        <a:rPr lang="ru-RU" sz="1100" b="1" dirty="0">
                          <a:latin typeface="Times New Roman" pitchFamily="18" charset="0"/>
                          <a:ea typeface="Times New Roman"/>
                          <a:cs typeface="Times New Roman" pitchFamily="18" charset="0"/>
                        </a:rPr>
                        <a:t>год</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100" b="1" dirty="0" smtClean="0">
                          <a:latin typeface="Times New Roman" pitchFamily="18" charset="0"/>
                          <a:ea typeface="Times New Roman"/>
                          <a:cs typeface="Times New Roman" pitchFamily="18" charset="0"/>
                        </a:rPr>
                        <a:t>2028 </a:t>
                      </a:r>
                      <a:r>
                        <a:rPr lang="ru-RU" sz="1100" b="1" dirty="0">
                          <a:latin typeface="Times New Roman" pitchFamily="18" charset="0"/>
                          <a:ea typeface="Times New Roman"/>
                          <a:cs typeface="Times New Roman" pitchFamily="18" charset="0"/>
                        </a:rPr>
                        <a:t>год</a:t>
                      </a:r>
                      <a:endParaRPr lang="ru-RU" sz="1100" dirty="0">
                        <a:latin typeface="Times New Roman" pitchFamily="18" charset="0"/>
                        <a:ea typeface="Times New Roman"/>
                        <a:cs typeface="Times New Roman" pitchFamily="18" charset="0"/>
                      </a:endParaRPr>
                    </a:p>
                  </a:txBody>
                  <a:tcPr marL="68580" marR="68580" marT="0" marB="0" anchor="ctr"/>
                </a:tc>
              </a:tr>
              <a:tr h="358940">
                <a:tc>
                  <a:txBody>
                    <a:bodyPr/>
                    <a:lstStyle/>
                    <a:p>
                      <a:pPr algn="ctr">
                        <a:lnSpc>
                          <a:spcPct val="115000"/>
                        </a:lnSpc>
                        <a:spcAft>
                          <a:spcPts val="1000"/>
                        </a:spcAft>
                      </a:pPr>
                      <a:r>
                        <a:rPr lang="ru-RU" sz="1100" b="1" dirty="0">
                          <a:latin typeface="Times New Roman" pitchFamily="18" charset="0"/>
                          <a:ea typeface="Times New Roman"/>
                          <a:cs typeface="Times New Roman" pitchFamily="18" charset="0"/>
                        </a:rPr>
                        <a:t>ИТОГО</a:t>
                      </a:r>
                      <a:endParaRPr lang="ru-RU" sz="1100" dirty="0">
                        <a:latin typeface="Times New Roman" pitchFamily="18" charset="0"/>
                        <a:ea typeface="Times New Roman"/>
                        <a:cs typeface="Times New Roman" pitchFamily="18" charset="0"/>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513 872 900,00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474 690 464,00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481 009 627,00</a:t>
                      </a:r>
                      <a:endParaRPr lang="ru-RU" sz="1100">
                        <a:latin typeface="Calibri"/>
                        <a:ea typeface="Times New Roman"/>
                        <a:cs typeface="Times New Roman"/>
                      </a:endParaRPr>
                    </a:p>
                  </a:txBody>
                  <a:tcPr marL="68580" marR="68580" marT="0" marB="0" anchor="ctr"/>
                </a:tc>
              </a:tr>
              <a:tr h="895934">
                <a:tc>
                  <a:txBody>
                    <a:bodyPr/>
                    <a:lstStyle/>
                    <a:p>
                      <a:pPr>
                        <a:lnSpc>
                          <a:spcPct val="115000"/>
                        </a:lnSpc>
                        <a:spcAft>
                          <a:spcPts val="1000"/>
                        </a:spcAft>
                      </a:pPr>
                      <a:r>
                        <a:rPr lang="ru-RU" sz="1100" dirty="0">
                          <a:latin typeface="Times New Roman" pitchFamily="18" charset="0"/>
                          <a:ea typeface="Times New Roman"/>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70 264 396,00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56 255 136,00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57 565 937,00</a:t>
                      </a:r>
                      <a:endParaRPr lang="ru-RU" sz="1100">
                        <a:latin typeface="Calibri"/>
                        <a:ea typeface="Times New Roman"/>
                        <a:cs typeface="Times New Roman"/>
                      </a:endParaRPr>
                    </a:p>
                  </a:txBody>
                  <a:tcPr marL="68580" marR="68580" marT="0" marB="0" anchor="ctr"/>
                </a:tc>
              </a:tr>
              <a:tr h="553164">
                <a:tc>
                  <a:txBody>
                    <a:bodyPr/>
                    <a:lstStyle/>
                    <a:p>
                      <a:pPr>
                        <a:lnSpc>
                          <a:spcPct val="115000"/>
                        </a:lnSpc>
                        <a:spcAft>
                          <a:spcPts val="1000"/>
                        </a:spcAft>
                      </a:pPr>
                      <a:r>
                        <a:rPr lang="ru-RU" sz="1100">
                          <a:latin typeface="Times New Roman" pitchFamily="18" charset="0"/>
                          <a:ea typeface="Times New Roman"/>
                          <a:cs typeface="Times New Roman" pitchFamily="18" charset="0"/>
                        </a:rPr>
                        <a:t>Закупка товаров, работ и услуг для обеспечения государственных (муниципальных) нужд</a:t>
                      </a: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17 216 456,00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23 395 838,00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25 248 086,00</a:t>
                      </a:r>
                      <a:endParaRPr lang="ru-RU" sz="1100">
                        <a:latin typeface="Calibri"/>
                        <a:ea typeface="Times New Roman"/>
                        <a:cs typeface="Times New Roman"/>
                      </a:endParaRPr>
                    </a:p>
                  </a:txBody>
                  <a:tcPr marL="68580" marR="68580" marT="0" marB="0" anchor="ctr"/>
                </a:tc>
              </a:tr>
              <a:tr h="304092">
                <a:tc>
                  <a:txBody>
                    <a:bodyPr/>
                    <a:lstStyle/>
                    <a:p>
                      <a:pPr>
                        <a:lnSpc>
                          <a:spcPct val="115000"/>
                        </a:lnSpc>
                        <a:spcAft>
                          <a:spcPts val="1000"/>
                        </a:spcAft>
                      </a:pPr>
                      <a:r>
                        <a:rPr lang="ru-RU" sz="1100">
                          <a:latin typeface="Times New Roman" pitchFamily="18" charset="0"/>
                          <a:ea typeface="Times New Roman"/>
                          <a:cs typeface="Times New Roman" pitchFamily="18" charset="0"/>
                        </a:rPr>
                        <a:t>Социальное обеспечение и иные выплаты населению</a:t>
                      </a: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12 792 266,00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13 018 378,00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13 018 378,00</a:t>
                      </a:r>
                      <a:endParaRPr lang="ru-RU" sz="1100">
                        <a:latin typeface="Calibri"/>
                        <a:ea typeface="Times New Roman"/>
                        <a:cs typeface="Times New Roman"/>
                      </a:endParaRPr>
                    </a:p>
                  </a:txBody>
                  <a:tcPr marL="68580" marR="68580" marT="0" marB="0" anchor="ctr"/>
                </a:tc>
              </a:tr>
              <a:tr h="488986">
                <a:tc>
                  <a:txBody>
                    <a:bodyPr/>
                    <a:lstStyle/>
                    <a:p>
                      <a:pPr>
                        <a:lnSpc>
                          <a:spcPct val="115000"/>
                        </a:lnSpc>
                        <a:spcAft>
                          <a:spcPts val="1000"/>
                        </a:spcAft>
                      </a:pPr>
                      <a:r>
                        <a:rPr lang="ru-RU" sz="1100">
                          <a:latin typeface="Times New Roman" pitchFamily="18" charset="0"/>
                          <a:ea typeface="Times New Roman"/>
                          <a:cs typeface="Times New Roman" pitchFamily="18" charset="0"/>
                        </a:rPr>
                        <a:t>Капитальные вложения в объекты государственной (муниципальной) собственности</a:t>
                      </a: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12 488 082,00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24 976 164,00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24 976 164,00</a:t>
                      </a:r>
                      <a:endParaRPr lang="ru-RU" sz="1100">
                        <a:latin typeface="Calibri"/>
                        <a:ea typeface="Times New Roman"/>
                        <a:cs typeface="Times New Roman"/>
                      </a:endParaRPr>
                    </a:p>
                  </a:txBody>
                  <a:tcPr marL="68580" marR="68580" marT="0" marB="0" anchor="ctr"/>
                </a:tc>
              </a:tr>
              <a:tr h="296832">
                <a:tc>
                  <a:txBody>
                    <a:bodyPr/>
                    <a:lstStyle/>
                    <a:p>
                      <a:pPr>
                        <a:lnSpc>
                          <a:spcPct val="115000"/>
                        </a:lnSpc>
                        <a:spcAft>
                          <a:spcPts val="1000"/>
                        </a:spcAft>
                      </a:pPr>
                      <a:r>
                        <a:rPr lang="ru-RU" sz="1100">
                          <a:latin typeface="Times New Roman" pitchFamily="18" charset="0"/>
                          <a:ea typeface="Times New Roman"/>
                          <a:cs typeface="Times New Roman" pitchFamily="18" charset="0"/>
                        </a:rPr>
                        <a:t>Межбюджетные трансферты</a:t>
                      </a: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7 694 408,00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6 486 921,00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6 034 345,00</a:t>
                      </a:r>
                      <a:endParaRPr lang="ru-RU" sz="1100">
                        <a:latin typeface="Calibri"/>
                        <a:ea typeface="Times New Roman"/>
                        <a:cs typeface="Times New Roman"/>
                      </a:endParaRPr>
                    </a:p>
                  </a:txBody>
                  <a:tcPr marL="68580" marR="68580" marT="0" marB="0" anchor="ctr"/>
                </a:tc>
              </a:tr>
              <a:tr h="481173">
                <a:tc>
                  <a:txBody>
                    <a:bodyPr/>
                    <a:lstStyle/>
                    <a:p>
                      <a:pPr>
                        <a:lnSpc>
                          <a:spcPct val="115000"/>
                        </a:lnSpc>
                        <a:spcAft>
                          <a:spcPts val="1000"/>
                        </a:spcAft>
                      </a:pPr>
                      <a:r>
                        <a:rPr lang="ru-RU" sz="1100">
                          <a:latin typeface="Times New Roman" pitchFamily="18" charset="0"/>
                          <a:ea typeface="Times New Roman"/>
                          <a:cs typeface="Times New Roman" pitchFamily="18" charset="0"/>
                        </a:rPr>
                        <a:t>Предоставление субсидий бюджетным, автономным учреждениям и иным некоммерческим организациям</a:t>
                      </a: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392 196 446,00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346 022 316,00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346 043 430,00</a:t>
                      </a:r>
                      <a:endParaRPr lang="ru-RU" sz="1100">
                        <a:latin typeface="Calibri"/>
                        <a:ea typeface="Times New Roman"/>
                        <a:cs typeface="Times New Roman"/>
                      </a:endParaRPr>
                    </a:p>
                  </a:txBody>
                  <a:tcPr marL="68580" marR="68580" marT="0" marB="0" anchor="ctr"/>
                </a:tc>
              </a:tr>
              <a:tr h="319957">
                <a:tc>
                  <a:txBody>
                    <a:bodyPr/>
                    <a:lstStyle/>
                    <a:p>
                      <a:pPr>
                        <a:lnSpc>
                          <a:spcPct val="115000"/>
                        </a:lnSpc>
                        <a:spcAft>
                          <a:spcPts val="1000"/>
                        </a:spcAft>
                      </a:pPr>
                      <a:r>
                        <a:rPr lang="ru-RU" sz="1100" dirty="0">
                          <a:latin typeface="Times New Roman" pitchFamily="18" charset="0"/>
                          <a:ea typeface="Times New Roman"/>
                          <a:cs typeface="Times New Roman" pitchFamily="18" charset="0"/>
                        </a:rPr>
                        <a:t>Иные бюджетные ассигнования</a:t>
                      </a: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1 220 846,00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1 288 818,00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1 288 818,00</a:t>
                      </a:r>
                      <a:endParaRPr lang="ru-RU" sz="1100">
                        <a:latin typeface="Calibri"/>
                        <a:ea typeface="Times New Roman"/>
                        <a:cs typeface="Times New Roman"/>
                      </a:endParaRPr>
                    </a:p>
                  </a:txBody>
                  <a:tcPr marL="68580" marR="68580" marT="0" marB="0" anchor="ctr"/>
                </a:tc>
              </a:tr>
              <a:tr h="322985">
                <a:tc>
                  <a:txBody>
                    <a:bodyPr/>
                    <a:lstStyle/>
                    <a:p>
                      <a:pPr>
                        <a:lnSpc>
                          <a:spcPct val="115000"/>
                        </a:lnSpc>
                        <a:spcAft>
                          <a:spcPts val="1000"/>
                        </a:spcAft>
                      </a:pPr>
                      <a:r>
                        <a:rPr lang="ru-RU" sz="1100">
                          <a:latin typeface="Times New Roman" pitchFamily="18" charset="0"/>
                          <a:ea typeface="Times New Roman"/>
                          <a:cs typeface="Times New Roman" pitchFamily="18" charset="0"/>
                        </a:rPr>
                        <a:t>Условно утвержденные расходы</a:t>
                      </a:r>
                    </a:p>
                  </a:txBody>
                  <a:tcPr marL="68580" marR="68580" marT="0" marB="0" anchor="ctr"/>
                </a:tc>
                <a:tc>
                  <a:txBody>
                    <a:bodyPr/>
                    <a:lstStyle/>
                    <a:p>
                      <a:pPr>
                        <a:lnSpc>
                          <a:spcPct val="115000"/>
                        </a:lnSpc>
                        <a:spcAft>
                          <a:spcPts val="100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3 246 893,00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6 834 469,00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143768" y="1285860"/>
            <a:ext cx="179085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СТРУКТУРА БЮДЖЕТА ДЛЯ ГРАЖДАН</a:t>
            </a:r>
            <a:endParaRPr lang="ru-RU" dirty="0"/>
          </a:p>
        </p:txBody>
      </p:sp>
      <p:sp>
        <p:nvSpPr>
          <p:cNvPr id="3" name="Содержимое 2"/>
          <p:cNvSpPr>
            <a:spLocks noGrp="1"/>
          </p:cNvSpPr>
          <p:nvPr>
            <p:ph idx="1"/>
          </p:nvPr>
        </p:nvSpPr>
        <p:spPr/>
        <p:txBody>
          <a:bodyPr/>
          <a:lstStyle/>
          <a:p>
            <a:pPr>
              <a:buNone/>
            </a:pPr>
            <a:r>
              <a:rPr lang="ru-RU" dirty="0" smtClean="0"/>
              <a:t>        ВВОДНАЯ ЧАСТЬ</a:t>
            </a:r>
          </a:p>
          <a:p>
            <a:pPr>
              <a:buNone/>
            </a:pPr>
            <a:r>
              <a:rPr lang="ru-RU" dirty="0" smtClean="0"/>
              <a:t>        ОБЩИЕ ХАРАКТЕРИСТИКИ БЮДЖЕТА</a:t>
            </a:r>
          </a:p>
          <a:p>
            <a:pPr>
              <a:buNone/>
            </a:pPr>
            <a:r>
              <a:rPr lang="ru-RU" dirty="0" smtClean="0"/>
              <a:t>        ДОХОДЫ БЮДЖЕТА</a:t>
            </a:r>
          </a:p>
          <a:p>
            <a:pPr>
              <a:buNone/>
            </a:pPr>
            <a:r>
              <a:rPr lang="ru-RU" dirty="0" smtClean="0"/>
              <a:t>        РАСХОДЫ БЮДЖЕТА</a:t>
            </a:r>
          </a:p>
          <a:p>
            <a:pPr>
              <a:buNone/>
            </a:pPr>
            <a:r>
              <a:rPr lang="ru-RU" dirty="0" smtClean="0"/>
              <a:t>        МУНИЦИПАЛЬНЫЕ ПРОГРАММЫ</a:t>
            </a:r>
          </a:p>
          <a:p>
            <a:pPr>
              <a:buNone/>
            </a:pPr>
            <a:r>
              <a:rPr lang="ru-RU" dirty="0" smtClean="0"/>
              <a:t>        ДОПОЛНИТЕЛЬНАЯ ИНФОРМАЦИЯ</a:t>
            </a:r>
            <a:endParaRPr lang="ru-RU" dirty="0"/>
          </a:p>
        </p:txBody>
      </p:sp>
      <p:sp>
        <p:nvSpPr>
          <p:cNvPr id="4" name="Блок-схема: решение 3"/>
          <p:cNvSpPr/>
          <p:nvPr/>
        </p:nvSpPr>
        <p:spPr>
          <a:xfrm>
            <a:off x="642910" y="1714488"/>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Блок-схема: решение 4"/>
          <p:cNvSpPr/>
          <p:nvPr/>
        </p:nvSpPr>
        <p:spPr>
          <a:xfrm>
            <a:off x="642910" y="2214554"/>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решение 5"/>
          <p:cNvSpPr/>
          <p:nvPr/>
        </p:nvSpPr>
        <p:spPr>
          <a:xfrm>
            <a:off x="642910" y="2714620"/>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решение 6"/>
          <p:cNvSpPr/>
          <p:nvPr/>
        </p:nvSpPr>
        <p:spPr>
          <a:xfrm>
            <a:off x="642910" y="321468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решение 7"/>
          <p:cNvSpPr/>
          <p:nvPr/>
        </p:nvSpPr>
        <p:spPr>
          <a:xfrm>
            <a:off x="642910" y="3714752"/>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решение 8"/>
          <p:cNvSpPr/>
          <p:nvPr/>
        </p:nvSpPr>
        <p:spPr>
          <a:xfrm>
            <a:off x="642910" y="428625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1" descr="12898715374981.jpg"/>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5214942" y="4429132"/>
            <a:ext cx="2782947" cy="2285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785810"/>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1</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 </a:t>
            </a:r>
            <a:endParaRPr lang="ru-RU" sz="28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Содержимое 3"/>
          <p:cNvGraphicFramePr>
            <a:graphicFrameLocks noGrp="1"/>
          </p:cNvGraphicFramePr>
          <p:nvPr>
            <p:ph idx="1"/>
          </p:nvPr>
        </p:nvGraphicFramePr>
        <p:xfrm>
          <a:off x="214279" y="1600200"/>
          <a:ext cx="8001058" cy="4789962"/>
        </p:xfrm>
        <a:graphic>
          <a:graphicData uri="http://schemas.openxmlformats.org/drawingml/2006/table">
            <a:tbl>
              <a:tblPr firstRow="1" bandRow="1">
                <a:tableStyleId>{5C22544A-7EE6-4342-B048-85BDC9FD1C3A}</a:tableStyleId>
              </a:tblPr>
              <a:tblGrid>
                <a:gridCol w="2357457"/>
                <a:gridCol w="1071570"/>
                <a:gridCol w="785818"/>
                <a:gridCol w="1071570"/>
                <a:gridCol w="857256"/>
                <a:gridCol w="1071570"/>
                <a:gridCol w="785817"/>
              </a:tblGrid>
              <a:tr h="85420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2026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2027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2028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60219">
                <a:tc>
                  <a:txBody>
                    <a:bodyPr/>
                    <a:lstStyle/>
                    <a:p>
                      <a:pPr algn="l" fontAlgn="b"/>
                      <a:r>
                        <a:rPr lang="ru-RU" sz="900" b="1" i="0" u="none" strike="noStrike" dirty="0">
                          <a:latin typeface="Arial"/>
                        </a:rPr>
                        <a:t>Всего</a:t>
                      </a:r>
                    </a:p>
                  </a:txBody>
                  <a:tcPr marL="9525" marR="9525" marT="9525" marB="0" anchor="ctr"/>
                </a:tc>
                <a:tc>
                  <a:txBody>
                    <a:bodyPr/>
                    <a:lstStyle/>
                    <a:p>
                      <a:pPr algn="ctr">
                        <a:lnSpc>
                          <a:spcPct val="115000"/>
                        </a:lnSpc>
                        <a:spcAft>
                          <a:spcPts val="1000"/>
                        </a:spcAft>
                      </a:pPr>
                      <a:r>
                        <a:rPr lang="ru-RU" sz="1000" b="1">
                          <a:latin typeface="Arial"/>
                          <a:ea typeface="Times New Roman"/>
                          <a:cs typeface="Times New Roman"/>
                        </a:rPr>
                        <a:t>513 872 900,00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474 690 464,00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481 009 627,00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r>
              <a:tr h="285752">
                <a:tc>
                  <a:txBody>
                    <a:bodyPr/>
                    <a:lstStyle/>
                    <a:p>
                      <a:pPr algn="l" fontAlgn="b"/>
                      <a:r>
                        <a:rPr lang="ru-RU" sz="900" b="1" i="1" u="none" strike="noStrike" dirty="0">
                          <a:latin typeface="Arial"/>
                        </a:rPr>
                        <a:t>Общегосударственные вопросы</a:t>
                      </a:r>
                    </a:p>
                  </a:txBody>
                  <a:tcPr marL="9525" marR="9525" marT="9525" marB="0" anchor="ctr"/>
                </a:tc>
                <a:tc>
                  <a:txBody>
                    <a:bodyPr/>
                    <a:lstStyle/>
                    <a:p>
                      <a:pPr algn="ctr">
                        <a:lnSpc>
                          <a:spcPct val="115000"/>
                        </a:lnSpc>
                        <a:spcAft>
                          <a:spcPts val="1000"/>
                        </a:spcAft>
                      </a:pPr>
                      <a:r>
                        <a:rPr lang="ru-RU" sz="1000" b="1" i="1">
                          <a:latin typeface="Arial"/>
                          <a:ea typeface="Times New Roman"/>
                          <a:cs typeface="Times New Roman"/>
                        </a:rPr>
                        <a:t>56 924 001,00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11,08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46 845 969,00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9,87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49 352 187,00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10,26</a:t>
                      </a:r>
                      <a:endParaRPr lang="ru-RU" sz="1100">
                        <a:latin typeface="Calibri"/>
                        <a:ea typeface="Times New Roman"/>
                        <a:cs typeface="Times New Roman"/>
                      </a:endParaRPr>
                    </a:p>
                  </a:txBody>
                  <a:tcPr marL="68580" marR="68580" marT="0" marB="0" anchor="ctr"/>
                </a:tc>
              </a:tr>
              <a:tr h="571504">
                <a:tc>
                  <a:txBody>
                    <a:bodyPr/>
                    <a:lstStyle/>
                    <a:p>
                      <a:pPr algn="l" fontAlgn="b"/>
                      <a:r>
                        <a:rPr lang="ru-RU" sz="900" b="0" i="0" u="none" strike="noStrike" dirty="0">
                          <a:latin typeface="Arial"/>
                        </a:rPr>
                        <a:t>Функционирование высшего должностного лица субъекта Российской Федерации и муниципального образования</a:t>
                      </a: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1 668 948,00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0,32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1 301 779,00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1 301 779,00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0,27</a:t>
                      </a:r>
                      <a:endParaRPr lang="ru-RU" sz="11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1 200 286,00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958 983,00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958 983,00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0,20</a:t>
                      </a:r>
                      <a:endParaRPr lang="ru-RU" sz="11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pitchFamily="34" charset="0"/>
                          <a:cs typeface="Arial" pitchFamily="34"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9525" marR="9525" marT="9525" marB="0" anchor="b"/>
                </a:tc>
                <a:tc>
                  <a:txBody>
                    <a:bodyPr/>
                    <a:lstStyle/>
                    <a:p>
                      <a:pPr algn="ctr">
                        <a:lnSpc>
                          <a:spcPct val="115000"/>
                        </a:lnSpc>
                        <a:spcAft>
                          <a:spcPts val="1000"/>
                        </a:spcAft>
                      </a:pPr>
                      <a:r>
                        <a:rPr lang="ru-RU" sz="1000">
                          <a:latin typeface="Arial"/>
                          <a:ea typeface="Times New Roman"/>
                          <a:cs typeface="Times New Roman"/>
                        </a:rPr>
                        <a:t>18 697 747,00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3,64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13 888 715,00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2,93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15 199 000,00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3,16</a:t>
                      </a:r>
                      <a:endParaRPr lang="ru-RU" sz="1100">
                        <a:latin typeface="Calibri"/>
                        <a:ea typeface="Times New Roman"/>
                        <a:cs typeface="Times New Roman"/>
                      </a:endParaRPr>
                    </a:p>
                  </a:txBody>
                  <a:tcPr marL="68580" marR="68580" marT="0" marB="0" anchor="ctr"/>
                </a:tc>
              </a:tr>
              <a:tr h="214314">
                <a:tc>
                  <a:txBody>
                    <a:bodyPr/>
                    <a:lstStyle/>
                    <a:p>
                      <a:pPr algn="l" fontAlgn="b"/>
                      <a:r>
                        <a:rPr kumimoji="0" lang="ru-RU" sz="900" kern="1200" dirty="0" smtClean="0">
                          <a:solidFill>
                            <a:schemeClr val="dk1"/>
                          </a:solidFill>
                          <a:latin typeface="Arial" pitchFamily="34" charset="0"/>
                          <a:ea typeface="+mn-ea"/>
                          <a:cs typeface="Arial" pitchFamily="34" charset="0"/>
                        </a:rPr>
                        <a:t>Судебная система</a:t>
                      </a:r>
                      <a:endParaRPr lang="ru-RU" sz="900" b="0" i="0" u="none" strike="noStrike" dirty="0">
                        <a:latin typeface="Arial" pitchFamily="34" charset="0"/>
                        <a:cs typeface="Arial" pitchFamily="34" charset="0"/>
                      </a:endParaRP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5 390,00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309476">
                <a:tc>
                  <a:txBody>
                    <a:bodyPr/>
                    <a:lstStyle/>
                    <a:p>
                      <a:pPr algn="l" fontAlgn="ctr"/>
                      <a:r>
                        <a:rPr lang="ru-RU" sz="900" b="0" i="0" u="none" strike="noStrike" dirty="0" smtClean="0">
                          <a:latin typeface="Arial"/>
                        </a:rPr>
                        <a:t>Обеспечение деятельности финансовых, налоговых и таможенных органов и органов финансового (финансово-бюджетного) надзора</a:t>
                      </a:r>
                      <a:endParaRPr lang="ru-RU" sz="900" b="0" i="0" u="none" strike="noStrike" dirty="0">
                        <a:latin typeface="Arial"/>
                      </a:endParaRP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5 942 835,00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1,16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4 876 726,00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4 876 726,00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1,01</a:t>
                      </a:r>
                      <a:endParaRPr lang="ru-RU" sz="110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Резервные фонды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Другие общегосударственные вопросы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28 958 795,00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5,64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25 369 766,00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5,34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26 565 699,00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5,52</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14298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820122"/>
          </a:xfrm>
        </p:spPr>
        <p:txBody>
          <a:bodyPr anchor="ctr">
            <a:normAutofit/>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2</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4" name="Содержимое 3"/>
          <p:cNvGraphicFramePr>
            <a:graphicFrameLocks noGrp="1"/>
          </p:cNvGraphicFramePr>
          <p:nvPr>
            <p:ph idx="1"/>
          </p:nvPr>
        </p:nvGraphicFramePr>
        <p:xfrm>
          <a:off x="142844" y="1428736"/>
          <a:ext cx="8215370" cy="5091110"/>
        </p:xfrm>
        <a:graphic>
          <a:graphicData uri="http://schemas.openxmlformats.org/drawingml/2006/table">
            <a:tbl>
              <a:tblPr firstRow="1" bandRow="1">
                <a:tableStyleId>{5C22544A-7EE6-4342-B048-85BDC9FD1C3A}</a:tableStyleId>
              </a:tblPr>
              <a:tblGrid>
                <a:gridCol w="2617692"/>
                <a:gridCol w="1031403"/>
                <a:gridCol w="884591"/>
                <a:gridCol w="1065267"/>
                <a:gridCol w="791274"/>
                <a:gridCol w="1099282"/>
                <a:gridCol w="725861"/>
              </a:tblGrid>
              <a:tr h="811969">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2026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2027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2028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31039">
                <a:tc>
                  <a:txBody>
                    <a:bodyPr/>
                    <a:lstStyle/>
                    <a:p>
                      <a:pPr algn="l" fontAlgn="ctr"/>
                      <a:r>
                        <a:rPr lang="ru-RU" sz="1000" b="1" i="1" u="none" strike="noStrike" dirty="0">
                          <a:latin typeface="Arial"/>
                        </a:rPr>
                        <a:t>Национальная безопасность</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120 000,00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562 000,00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562 000,00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0,12</a:t>
                      </a:r>
                      <a:endParaRPr lang="ru-RU" sz="1100">
                        <a:latin typeface="Calibri"/>
                        <a:ea typeface="Times New Roman"/>
                        <a:cs typeface="Times New Roman"/>
                      </a:endParaRPr>
                    </a:p>
                  </a:txBody>
                  <a:tcPr marL="68580" marR="68580" marT="0" marB="0" anchor="ctr"/>
                </a:tc>
              </a:tr>
              <a:tr h="642942">
                <a:tc>
                  <a:txBody>
                    <a:bodyPr/>
                    <a:lstStyle/>
                    <a:p>
                      <a:pPr algn="l" fontAlgn="ctr"/>
                      <a:r>
                        <a:rPr lang="ru-RU" sz="1000" b="0" i="0" u="none" strike="noStrike" dirty="0" smtClean="0">
                          <a:latin typeface="Arial"/>
                        </a:rPr>
                        <a:t>Защита населения и территории от чрезвычайных ситуаций природного и техногенного характера, пожарная безопасность</a:t>
                      </a:r>
                      <a:endParaRPr lang="ru-RU" sz="1000" b="0" i="0" u="none" strike="noStrike" dirty="0">
                        <a:latin typeface="Arial"/>
                      </a:endParaRP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542 000,00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542 000,00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0,11</a:t>
                      </a:r>
                      <a:endParaRPr lang="ru-RU" sz="1100">
                        <a:latin typeface="Calibri"/>
                        <a:ea typeface="Times New Roman"/>
                        <a:cs typeface="Times New Roman"/>
                      </a:endParaRPr>
                    </a:p>
                  </a:txBody>
                  <a:tcPr marL="68580" marR="68580" marT="0" marB="0" anchor="ctr"/>
                </a:tc>
              </a:tr>
              <a:tr h="525788">
                <a:tc>
                  <a:txBody>
                    <a:bodyPr/>
                    <a:lstStyle/>
                    <a:p>
                      <a:pPr algn="l" fontAlgn="ctr"/>
                      <a:r>
                        <a:rPr lang="ru-RU" sz="1000" b="0" i="0" u="none" strike="noStrike" dirty="0">
                          <a:latin typeface="Arial"/>
                        </a:rPr>
                        <a:t>Другие вопросы в области национальной безопасности и правоохранительной деятельности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60030">
                <a:tc>
                  <a:txBody>
                    <a:bodyPr/>
                    <a:lstStyle/>
                    <a:p>
                      <a:pPr algn="l" fontAlgn="ctr"/>
                      <a:r>
                        <a:rPr lang="ru-RU" sz="1000" b="1" i="1" u="none" strike="noStrike" dirty="0">
                          <a:latin typeface="Arial"/>
                        </a:rPr>
                        <a:t>Национальная экономика</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10 973 656,00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14 298 887,00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14 955 718,00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3,11</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Общеэкономические вопросы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617 190,00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571 456,00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571 456,00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0,12</a:t>
                      </a:r>
                      <a:endParaRPr lang="ru-RU" sz="1100">
                        <a:latin typeface="Calibri"/>
                        <a:ea typeface="Times New Roman"/>
                        <a:cs typeface="Times New Roman"/>
                      </a:endParaRPr>
                    </a:p>
                  </a:txBody>
                  <a:tcPr marL="68580" marR="68580" marT="0" marB="0" anchor="ctr"/>
                </a:tc>
              </a:tr>
              <a:tr h="270500">
                <a:tc>
                  <a:txBody>
                    <a:bodyPr/>
                    <a:lstStyle/>
                    <a:p>
                      <a:pPr algn="l" fontAlgn="ctr"/>
                      <a:r>
                        <a:rPr lang="ru-RU" sz="1000" b="0" i="0" u="none" strike="noStrike" dirty="0">
                          <a:latin typeface="Arial"/>
                        </a:rPr>
                        <a:t>Дорожное хозяйство (дорожные фонды)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10 306 466,00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13 577 431,00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2,86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14 234 262,00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2,96</a:t>
                      </a:r>
                      <a:endParaRPr lang="ru-RU" sz="1100">
                        <a:latin typeface="Calibri"/>
                        <a:ea typeface="Times New Roman"/>
                        <a:cs typeface="Times New Roman"/>
                      </a:endParaRPr>
                    </a:p>
                  </a:txBody>
                  <a:tcPr marL="68580" marR="68580" marT="0" marB="0" anchor="ctr"/>
                </a:tc>
              </a:tr>
              <a:tr h="199062">
                <a:tc>
                  <a:txBody>
                    <a:bodyPr/>
                    <a:lstStyle/>
                    <a:p>
                      <a:pPr algn="l" fontAlgn="ctr"/>
                      <a:r>
                        <a:rPr lang="ru-RU" sz="1000" b="0" i="0" u="none" strike="noStrike" dirty="0">
                          <a:latin typeface="Arial"/>
                        </a:rPr>
                        <a:t>Связь и информатика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270500">
                <a:tc>
                  <a:txBody>
                    <a:bodyPr/>
                    <a:lstStyle/>
                    <a:p>
                      <a:pPr algn="l" fontAlgn="ctr"/>
                      <a:r>
                        <a:rPr lang="ru-RU" sz="1000" b="1" i="1" u="none" strike="noStrike" dirty="0">
                          <a:latin typeface="Arial"/>
                        </a:rPr>
                        <a:t>Жилищно-коммунальное хозяйство</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300 000,00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0,17</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Коммунальное хозяйство</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0,17</a:t>
                      </a:r>
                      <a:endParaRPr lang="ru-RU" sz="1100">
                        <a:latin typeface="Calibri"/>
                        <a:ea typeface="Times New Roman"/>
                        <a:cs typeface="Times New Roman"/>
                      </a:endParaRPr>
                    </a:p>
                  </a:txBody>
                  <a:tcPr marL="68580" marR="68580" marT="0" marB="0" anchor="ctr"/>
                </a:tc>
              </a:tr>
              <a:tr h="285752">
                <a:tc>
                  <a:txBody>
                    <a:bodyPr/>
                    <a:lstStyle/>
                    <a:p>
                      <a:pPr algn="l">
                        <a:lnSpc>
                          <a:spcPct val="115000"/>
                        </a:lnSpc>
                        <a:spcAft>
                          <a:spcPts val="1000"/>
                        </a:spcAft>
                      </a:pPr>
                      <a:r>
                        <a:rPr lang="ru-RU" sz="1000" b="1" i="1" dirty="0" smtClean="0">
                          <a:latin typeface="Arial"/>
                          <a:ea typeface="Times New Roman"/>
                          <a:cs typeface="Times New Roman"/>
                        </a:rPr>
                        <a:t>Охрана </a:t>
                      </a:r>
                      <a:r>
                        <a:rPr lang="ru-RU" sz="1000" b="1" i="1" dirty="0">
                          <a:latin typeface="Arial"/>
                          <a:ea typeface="Times New Roman"/>
                          <a:cs typeface="Times New Roman"/>
                        </a:rPr>
                        <a:t>окружающей среды</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363 285,00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85752">
                <a:tc>
                  <a:txBody>
                    <a:bodyPr/>
                    <a:lstStyle/>
                    <a:p>
                      <a:pPr>
                        <a:lnSpc>
                          <a:spcPct val="115000"/>
                        </a:lnSpc>
                        <a:spcAft>
                          <a:spcPts val="1000"/>
                        </a:spcAft>
                      </a:pPr>
                      <a:r>
                        <a:rPr lang="ru-RU" sz="1000">
                          <a:latin typeface="Arial"/>
                          <a:ea typeface="Times New Roman"/>
                          <a:cs typeface="Times New Roman"/>
                        </a:rPr>
                        <a:t>Другие вопросы в области охраны окружающей среды</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363 285,00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1" i="1" u="none" strike="noStrike" dirty="0">
                          <a:latin typeface="Arial"/>
                        </a:rPr>
                        <a:t>Образование</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380 879 583,00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74,12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334 750 115,00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70,52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334 771 229,00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69,60</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Дошкольное образование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6 674 410,00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1,30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6 235 822,00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1,31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6 235 822,00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1,30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429520" y="1142984"/>
            <a:ext cx="732893" cy="292388"/>
          </a:xfrm>
          <a:prstGeom prst="rect">
            <a:avLst/>
          </a:prstGeom>
        </p:spPr>
        <p:txBody>
          <a:bodyPr wrap="none">
            <a:spAutoFit/>
          </a:bodyPr>
          <a:lstStyle/>
          <a:p>
            <a:r>
              <a:rPr lang="ru-RU" sz="1300" dirty="0" smtClean="0"/>
              <a:t>рублей</a:t>
            </a:r>
            <a:endParaRPr lang="ru-RU" sz="13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3</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0" y="1600200"/>
          <a:ext cx="8143932" cy="4485656"/>
        </p:xfrm>
        <a:graphic>
          <a:graphicData uri="http://schemas.openxmlformats.org/drawingml/2006/table">
            <a:tbl>
              <a:tblPr firstRow="1" bandRow="1">
                <a:tableStyleId>{5C22544A-7EE6-4342-B048-85BDC9FD1C3A}</a:tableStyleId>
              </a:tblPr>
              <a:tblGrid>
                <a:gridCol w="2196776"/>
                <a:gridCol w="1160810"/>
                <a:gridCol w="822983"/>
                <a:gridCol w="1105843"/>
                <a:gridCol w="877951"/>
                <a:gridCol w="1050164"/>
                <a:gridCol w="929405"/>
              </a:tblGrid>
              <a:tr h="685792">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2026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2027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2028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85752">
                <a:tc>
                  <a:txBody>
                    <a:bodyPr/>
                    <a:lstStyle/>
                    <a:p>
                      <a:pPr algn="l" fontAlgn="ctr"/>
                      <a:r>
                        <a:rPr lang="ru-RU" sz="1000" b="0" i="0" u="none" strike="noStrike" dirty="0">
                          <a:latin typeface="Arial"/>
                        </a:rPr>
                        <a:t>Общее образование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352 951 699,00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68,68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309 524 090,00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65,21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309 545 204,00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64,35</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Дополнительное образование детей</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15 687 092,00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3,05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14 000 122,00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2,95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14 000 122,00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2,91</a:t>
                      </a:r>
                      <a:endParaRPr lang="ru-RU" sz="11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Молодежная политика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60 000,00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Другие вопросы в области образования</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5 506 382,00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4 890 081,00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4 890 081,00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1,02</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1" i="1" u="none" strike="noStrike" dirty="0">
                          <a:latin typeface="Arial"/>
                        </a:rPr>
                        <a:t>Культура, кинематография</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26 789 461,00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5,06</a:t>
                      </a:r>
                      <a:endParaRPr lang="ru-RU" sz="11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Культура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26 789 461,00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5,21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5,12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5,06</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Здравоохранение</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0,12</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Санитарно-эпидемиологическое благополучие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581 557,00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0,12</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Социальная политика</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29 348 426,00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5,71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42 644 584,00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8,98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42 644 584,00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8,87</a:t>
                      </a:r>
                      <a:endParaRPr lang="ru-RU" sz="1100">
                        <a:latin typeface="Calibri"/>
                        <a:ea typeface="Times New Roman"/>
                        <a:cs typeface="Times New Roman"/>
                      </a:endParaRPr>
                    </a:p>
                  </a:txBody>
                  <a:tcPr marL="68580" marR="68580" marT="0" marB="0" anchor="ctr"/>
                </a:tc>
              </a:tr>
              <a:tr h="325438">
                <a:tc>
                  <a:txBody>
                    <a:bodyPr/>
                    <a:lstStyle/>
                    <a:p>
                      <a:pPr algn="l" fontAlgn="ctr"/>
                      <a:r>
                        <a:rPr lang="ru-RU" sz="1000" b="0" i="0" u="none" strike="noStrike" dirty="0">
                          <a:latin typeface="Arial"/>
                        </a:rPr>
                        <a:t>Пенсионное обеспечение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1 491 884,00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0,31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1 491 884,00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0,31</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Социальное обеспечение населения</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4 051 404,00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0,79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4 051 404,00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0,85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4 051 404,00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0,84</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6929454" y="1142984"/>
            <a:ext cx="123295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4</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1" y="1600200"/>
          <a:ext cx="8358245" cy="4114816"/>
        </p:xfrm>
        <a:graphic>
          <a:graphicData uri="http://schemas.openxmlformats.org/drawingml/2006/table">
            <a:tbl>
              <a:tblPr firstRow="1" bandRow="1">
                <a:tableStyleId>{5C22544A-7EE6-4342-B048-85BDC9FD1C3A}</a:tableStyleId>
              </a:tblPr>
              <a:tblGrid>
                <a:gridCol w="2433354"/>
                <a:gridCol w="1067107"/>
                <a:gridCol w="928694"/>
                <a:gridCol w="1071570"/>
                <a:gridCol w="928694"/>
                <a:gridCol w="1000132"/>
                <a:gridCol w="928694"/>
              </a:tblGrid>
              <a:tr h="81284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2026 год</a:t>
                      </a:r>
                      <a:endParaRPr lang="ru-RU" sz="1000" b="1" i="0" u="none" strike="noStrike" dirty="0">
                        <a:latin typeface="Arial"/>
                      </a:endParaRP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2027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2028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01579">
                <a:tc>
                  <a:txBody>
                    <a:bodyPr/>
                    <a:lstStyle/>
                    <a:p>
                      <a:pPr algn="l" fontAlgn="ctr"/>
                      <a:r>
                        <a:rPr lang="ru-RU" sz="1000" b="0" i="0" u="none" strike="noStrike" dirty="0">
                          <a:latin typeface="Arial"/>
                        </a:rPr>
                        <a:t>Охрана семьи и детства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19 470 110,00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3,79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31 958 192,00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6,73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31 958 192,00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6,64</a:t>
                      </a:r>
                      <a:endParaRPr lang="ru-RU" sz="1100">
                        <a:latin typeface="Calibri"/>
                        <a:ea typeface="Times New Roman"/>
                        <a:cs typeface="Times New Roman"/>
                      </a:endParaRPr>
                    </a:p>
                  </a:txBody>
                  <a:tcPr marL="68580" marR="68580" marT="0" marB="0" anchor="ctr"/>
                </a:tc>
              </a:tr>
              <a:tr h="390699">
                <a:tc>
                  <a:txBody>
                    <a:bodyPr/>
                    <a:lstStyle/>
                    <a:p>
                      <a:pPr algn="l" fontAlgn="ctr"/>
                      <a:r>
                        <a:rPr lang="ru-RU" sz="1000" b="0" i="0" u="none" strike="noStrike" dirty="0">
                          <a:latin typeface="Arial"/>
                        </a:rPr>
                        <a:t>Другие вопросы в области социальной политики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5 335 028,00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5 143 104,00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5 143 104,00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1,07</a:t>
                      </a:r>
                      <a:endParaRPr lang="ru-RU" sz="1100">
                        <a:latin typeface="Calibri"/>
                        <a:ea typeface="Times New Roman"/>
                        <a:cs typeface="Times New Roman"/>
                      </a:endParaRPr>
                    </a:p>
                  </a:txBody>
                  <a:tcPr marL="68580" marR="68580" marT="0" marB="0" anchor="ctr"/>
                </a:tc>
              </a:tr>
              <a:tr h="390699">
                <a:tc>
                  <a:txBody>
                    <a:bodyPr/>
                    <a:lstStyle/>
                    <a:p>
                      <a:pPr algn="l" fontAlgn="ctr"/>
                      <a:r>
                        <a:rPr lang="ru-RU" sz="1000" b="1" i="1" u="none" strike="noStrike" dirty="0">
                          <a:latin typeface="Arial"/>
                        </a:rPr>
                        <a:t>Физическая культура и спорт</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290172">
                <a:tc>
                  <a:txBody>
                    <a:bodyPr/>
                    <a:lstStyle/>
                    <a:p>
                      <a:pPr algn="l" fontAlgn="ctr"/>
                      <a:r>
                        <a:rPr lang="ru-RU" sz="1000" b="0" i="0" u="none" strike="noStrike" dirty="0">
                          <a:latin typeface="Arial"/>
                        </a:rPr>
                        <a:t>Физическая культура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785818">
                <a:tc>
                  <a:txBody>
                    <a:bodyPr/>
                    <a:lstStyle/>
                    <a:p>
                      <a:pPr algn="l" fontAlgn="ctr"/>
                      <a:r>
                        <a:rPr lang="ru-RU" sz="1000" b="1" i="1" u="none" strike="noStrike" dirty="0">
                          <a:latin typeface="Arial"/>
                        </a:rPr>
                        <a:t>Межбюджетные трансферты общего характера бюджетам субъектов Российской Федерации и муниципальных образований</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7 542 931,00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1,47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6 486 921,00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6 034 345,00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1,25</a:t>
                      </a:r>
                      <a:endParaRPr lang="ru-RU" sz="1100">
                        <a:latin typeface="Calibri"/>
                        <a:ea typeface="Times New Roman"/>
                        <a:cs typeface="Times New Roman"/>
                      </a:endParaRPr>
                    </a:p>
                  </a:txBody>
                  <a:tcPr marL="68580" marR="68580" marT="0" marB="0" anchor="ctr"/>
                </a:tc>
              </a:tr>
              <a:tr h="714380">
                <a:tc>
                  <a:txBody>
                    <a:bodyPr/>
                    <a:lstStyle/>
                    <a:p>
                      <a:pPr algn="l" fontAlgn="ctr"/>
                      <a:r>
                        <a:rPr lang="ru-RU" sz="1000" b="0" i="0" u="none" strike="noStrike" dirty="0">
                          <a:latin typeface="Arial"/>
                        </a:rPr>
                        <a:t>Дотации на выравнивание бюджетной обеспеченности субъектов Российской Федерации и муниципальных образований</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7 542 931,00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1,47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6 486 921,00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6 034 345,00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1,25</a:t>
                      </a:r>
                      <a:endParaRPr lang="ru-RU" sz="1100" dirty="0">
                        <a:latin typeface="Calibri"/>
                        <a:ea typeface="Times New Roman"/>
                        <a:cs typeface="Times New Roman"/>
                      </a:endParaRPr>
                    </a:p>
                  </a:txBody>
                  <a:tcPr marL="68580" marR="68580" marT="0" marB="0" anchor="ctr"/>
                </a:tc>
              </a:tr>
              <a:tr h="4286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latin typeface="Arial"/>
                        </a:rPr>
                        <a:t>Условно утвержденные расходы</a:t>
                      </a:r>
                    </a:p>
                  </a:txBody>
                  <a:tcPr marL="7620" marR="7620" marT="762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3 246 893,00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0,68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6 834 469,00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1,42</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7215206" y="1142984"/>
            <a:ext cx="94720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i="1" dirty="0" smtClean="0">
                <a:solidFill>
                  <a:srgbClr val="FF0000"/>
                </a:solidFill>
                <a:latin typeface="Times New Roman" pitchFamily="18" charset="0"/>
                <a:cs typeface="Times New Roman" pitchFamily="18" charset="0"/>
              </a:rPr>
              <a:t>ЧТО ТАКОЕ МУНИЦИПАЛЬНАЯ ПРОГРАММА?</a:t>
            </a:r>
            <a:endParaRPr lang="ru-RU" sz="3600" dirty="0"/>
          </a:p>
        </p:txBody>
      </p:sp>
      <p:sp>
        <p:nvSpPr>
          <p:cNvPr id="3" name="Содержимое 2"/>
          <p:cNvSpPr>
            <a:spLocks noGrp="1"/>
          </p:cNvSpPr>
          <p:nvPr>
            <p:ph idx="1"/>
          </p:nvPr>
        </p:nvSpPr>
        <p:spPr>
          <a:xfrm>
            <a:off x="142844" y="1609416"/>
            <a:ext cx="7929618" cy="4846320"/>
          </a:xfrm>
          <a:solidFill>
            <a:schemeClr val="tx2">
              <a:lumMod val="60000"/>
              <a:lumOff val="40000"/>
            </a:schemeClr>
          </a:solidFill>
        </p:spPr>
        <p:style>
          <a:lnRef idx="0">
            <a:schemeClr val="accent3"/>
          </a:lnRef>
          <a:fillRef idx="3">
            <a:schemeClr val="accent3"/>
          </a:fillRef>
          <a:effectRef idx="3">
            <a:schemeClr val="accent3"/>
          </a:effectRef>
          <a:fontRef idx="minor">
            <a:schemeClr val="lt1"/>
          </a:fontRef>
        </p:style>
        <p:txBody>
          <a:bodyPr>
            <a:normAutofit fontScale="92500" lnSpcReduction="20000"/>
          </a:bodyPr>
          <a:lstStyle/>
          <a:p>
            <a:pPr marL="0" indent="11113">
              <a:spcBef>
                <a:spcPts val="2400"/>
              </a:spcBef>
              <a:buFontTx/>
              <a:buNone/>
            </a:pPr>
            <a:r>
              <a:rPr lang="ru-RU"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i="1" dirty="0" smtClean="0">
                <a:solidFill>
                  <a:srgbClr val="00B050"/>
                </a:solidFill>
                <a:latin typeface="Times New Roman" pitchFamily="18" charset="0"/>
                <a:cs typeface="Times New Roman" pitchFamily="18" charset="0"/>
              </a:rPr>
              <a:t>  </a:t>
            </a:r>
            <a:r>
              <a:rPr lang="ru-RU"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dirty="0" smtClean="0">
                <a:solidFill>
                  <a:srgbClr val="003366"/>
                </a:solidFill>
                <a:latin typeface="Times New Roman" pitchFamily="18" charset="0"/>
                <a:cs typeface="Times New Roman" pitchFamily="18" charset="0"/>
              </a:rPr>
              <a:t>В </a:t>
            </a:r>
            <a:r>
              <a:rPr lang="ru-RU" b="1" dirty="0" smtClean="0">
                <a:solidFill>
                  <a:srgbClr val="FF0000"/>
                </a:solidFill>
                <a:latin typeface="Times New Roman" pitchFamily="18" charset="0"/>
                <a:cs typeface="Times New Roman" pitchFamily="18" charset="0"/>
              </a:rPr>
              <a:t>2026 – 2028 </a:t>
            </a:r>
            <a:r>
              <a:rPr lang="ru-RU" dirty="0" smtClean="0">
                <a:solidFill>
                  <a:srgbClr val="003366"/>
                </a:solidFill>
                <a:latin typeface="Times New Roman" pitchFamily="18" charset="0"/>
                <a:cs typeface="Times New Roman" pitchFamily="18" charset="0"/>
              </a:rPr>
              <a:t>годах в муниципальном районе «Льговского района» Курской области будет осуществляться реализация </a:t>
            </a:r>
            <a:r>
              <a:rPr lang="ru-RU" b="1" dirty="0" smtClean="0">
                <a:solidFill>
                  <a:srgbClr val="FF0000"/>
                </a:solidFill>
                <a:latin typeface="Times New Roman" pitchFamily="18" charset="0"/>
                <a:cs typeface="Times New Roman" pitchFamily="18" charset="0"/>
              </a:rPr>
              <a:t>24</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normAutofit/>
          </a:bodyPr>
          <a:lstStyle/>
          <a:p>
            <a:pPr algn="ctr"/>
            <a:r>
              <a:rPr lang="ru-RU" sz="3200" i="1" dirty="0" smtClean="0">
                <a:solidFill>
                  <a:srgbClr val="FF0000"/>
                </a:solidFill>
                <a:latin typeface="Times New Roman" pitchFamily="18" charset="0"/>
              </a:rPr>
              <a:t>«ПРОГРАММНАЯ» </a:t>
            </a:r>
            <a:r>
              <a:rPr lang="ru-RU" sz="3200" dirty="0" smtClean="0">
                <a:solidFill>
                  <a:schemeClr val="tx1"/>
                </a:solidFill>
                <a:latin typeface="Times New Roman" pitchFamily="18" charset="0"/>
              </a:rPr>
              <a:t/>
            </a:r>
            <a:br>
              <a:rPr lang="ru-RU" sz="3200" dirty="0" smtClean="0">
                <a:solidFill>
                  <a:schemeClr val="tx1"/>
                </a:solidFill>
                <a:latin typeface="Times New Roman" pitchFamily="18" charset="0"/>
              </a:rPr>
            </a:br>
            <a:r>
              <a:rPr lang="ru-RU" sz="3200" dirty="0" smtClean="0">
                <a:solidFill>
                  <a:schemeClr val="tx1"/>
                </a:solidFill>
                <a:latin typeface="Times New Roman" pitchFamily="18" charset="0"/>
              </a:rPr>
              <a:t>структура расходов бюджета</a:t>
            </a:r>
            <a:endParaRPr lang="ru-RU" sz="3200" dirty="0"/>
          </a:p>
        </p:txBody>
      </p:sp>
      <p:pic>
        <p:nvPicPr>
          <p:cNvPr id="9" name="Рисунок 8"/>
          <p:cNvPicPr/>
          <p:nvPr/>
        </p:nvPicPr>
        <p:blipFill>
          <a:blip r:embed="rId3"/>
          <a:srcRect/>
          <a:stretch>
            <a:fillRect/>
          </a:stretch>
        </p:blipFill>
        <p:spPr bwMode="auto">
          <a:xfrm>
            <a:off x="642910" y="1643050"/>
            <a:ext cx="3243269" cy="2171706"/>
          </a:xfrm>
          <a:prstGeom prst="rect">
            <a:avLst/>
          </a:prstGeom>
          <a:noFill/>
        </p:spPr>
      </p:pic>
      <p:pic>
        <p:nvPicPr>
          <p:cNvPr id="10" name="Рисунок 9"/>
          <p:cNvPicPr/>
          <p:nvPr/>
        </p:nvPicPr>
        <p:blipFill>
          <a:blip r:embed="rId4"/>
          <a:srcRect/>
          <a:stretch>
            <a:fillRect/>
          </a:stretch>
        </p:blipFill>
        <p:spPr bwMode="auto">
          <a:xfrm>
            <a:off x="4143372" y="1571612"/>
            <a:ext cx="3105156" cy="2386019"/>
          </a:xfrm>
          <a:prstGeom prst="rect">
            <a:avLst/>
          </a:prstGeom>
          <a:noFill/>
        </p:spPr>
      </p:pic>
      <p:pic>
        <p:nvPicPr>
          <p:cNvPr id="11" name="Рисунок 10"/>
          <p:cNvPicPr/>
          <p:nvPr/>
        </p:nvPicPr>
        <p:blipFill>
          <a:blip r:embed="rId5"/>
          <a:srcRect/>
          <a:stretch>
            <a:fillRect/>
          </a:stretch>
        </p:blipFill>
        <p:spPr bwMode="auto">
          <a:xfrm>
            <a:off x="1857356" y="3786190"/>
            <a:ext cx="4438650" cy="2771775"/>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7929618" cy="939784"/>
          </a:xfrm>
          <a:solidFill>
            <a:schemeClr val="accent4">
              <a:lumMod val="40000"/>
              <a:lumOff val="60000"/>
            </a:schemeClr>
          </a:solidFill>
          <a:ln w="76200">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[1]</a:t>
            </a:r>
            <a:endParaRPr lang="ru-RU" sz="2800" dirty="0"/>
          </a:p>
        </p:txBody>
      </p:sp>
      <p:graphicFrame>
        <p:nvGraphicFramePr>
          <p:cNvPr id="4" name="Содержимое 3"/>
          <p:cNvGraphicFramePr>
            <a:graphicFrameLocks noGrp="1"/>
          </p:cNvGraphicFramePr>
          <p:nvPr>
            <p:ph idx="1"/>
          </p:nvPr>
        </p:nvGraphicFramePr>
        <p:xfrm>
          <a:off x="285720" y="1428735"/>
          <a:ext cx="7786742" cy="5000661"/>
        </p:xfrm>
        <a:graphic>
          <a:graphicData uri="http://schemas.openxmlformats.org/drawingml/2006/table">
            <a:tbl>
              <a:tblPr firstRow="1" bandRow="1">
                <a:tableStyleId>{16D9F66E-5EB9-4882-86FB-DCBF35E3C3E4}</a:tableStyleId>
              </a:tblPr>
              <a:tblGrid>
                <a:gridCol w="2395037"/>
                <a:gridCol w="1033987"/>
                <a:gridCol w="774217"/>
                <a:gridCol w="1011733"/>
                <a:gridCol w="796471"/>
                <a:gridCol w="1060917"/>
                <a:gridCol w="714380"/>
              </a:tblGrid>
              <a:tr h="861543">
                <a:tc>
                  <a:txBody>
                    <a:bodyPr/>
                    <a:lstStyle/>
                    <a:p>
                      <a:pPr algn="ctr" rtl="0" fontAlgn="ctr"/>
                      <a:r>
                        <a:rPr lang="ru-RU" sz="1100" u="none" strike="noStrike" dirty="0" smtClean="0"/>
                        <a:t>Наименование муниципальной программы </a:t>
                      </a:r>
                      <a:endParaRPr lang="ru-RU" sz="1100" b="1" i="1" u="none" strike="noStrike" dirty="0">
                        <a:solidFill>
                          <a:sysClr val="windowText" lastClr="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2028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585955">
                <a:tc>
                  <a:txBody>
                    <a:bodyPr/>
                    <a:lstStyle/>
                    <a:p>
                      <a:pPr algn="l" fontAlgn="ctr"/>
                      <a:r>
                        <a:rPr lang="ru-RU" sz="1000" b="0" i="0" u="none" strike="noStrike">
                          <a:latin typeface="Arial"/>
                        </a:rPr>
                        <a:t>Муниципальная программа  "Развитие культуры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26 789 461,00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5,79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5,66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24 323 538,00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5,66</a:t>
                      </a:r>
                      <a:endParaRPr lang="ru-RU" sz="1100">
                        <a:latin typeface="Calibri"/>
                        <a:ea typeface="Times New Roman"/>
                        <a:cs typeface="Times New Roman"/>
                      </a:endParaRPr>
                    </a:p>
                  </a:txBody>
                  <a:tcPr marL="68580" marR="68580" marT="0" marB="0" anchor="ctr"/>
                </a:tc>
              </a:tr>
              <a:tr h="657973">
                <a:tc>
                  <a:txBody>
                    <a:bodyPr/>
                    <a:lstStyle/>
                    <a:p>
                      <a:pPr algn="l" fontAlgn="ctr"/>
                      <a:r>
                        <a:rPr lang="ru-RU" sz="1000" b="0" i="0" u="none" strike="noStrike">
                          <a:latin typeface="Arial"/>
                        </a:rPr>
                        <a:t>Муниципальная программа "Социальная поддержка граждан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28 874 808,00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6,24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42 173 128,00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9,82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42 173 128,00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9,81</a:t>
                      </a:r>
                      <a:endParaRPr lang="ru-RU" sz="1100">
                        <a:latin typeface="Calibri"/>
                        <a:ea typeface="Times New Roman"/>
                        <a:cs typeface="Times New Roman"/>
                      </a:endParaRPr>
                    </a:p>
                  </a:txBody>
                  <a:tcPr marL="68580" marR="68580" marT="0" marB="0" anchor="ctr"/>
                </a:tc>
              </a:tr>
              <a:tr h="478527">
                <a:tc>
                  <a:txBody>
                    <a:bodyPr/>
                    <a:lstStyle/>
                    <a:p>
                      <a:pPr algn="l" fontAlgn="ctr"/>
                      <a:r>
                        <a:rPr lang="ru-RU" sz="1000" b="0" i="0" u="none" strike="noStrike">
                          <a:latin typeface="Arial"/>
                        </a:rPr>
                        <a:t>Муниципальная программа  "Развитие образования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378 068 382,00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81,68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332 021 364,00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77,29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332 042 478,00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77,25</a:t>
                      </a:r>
                      <a:endParaRPr lang="ru-RU" sz="1100">
                        <a:latin typeface="Calibri"/>
                        <a:ea typeface="Times New Roman"/>
                        <a:cs typeface="Times New Roman"/>
                      </a:endParaRPr>
                    </a:p>
                  </a:txBody>
                  <a:tcPr marL="68580" marR="68580" marT="0" marB="0" anchor="ctr"/>
                </a:tc>
              </a:tr>
              <a:tr h="828317">
                <a:tc>
                  <a:txBody>
                    <a:bodyPr/>
                    <a:lstStyle/>
                    <a:p>
                      <a:pPr algn="l" fontAlgn="ctr"/>
                      <a:r>
                        <a:rPr lang="ru-RU" sz="1000" b="0" i="0" u="none" strike="noStrike">
                          <a:latin typeface="Arial"/>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659652">
                <a:tc>
                  <a:txBody>
                    <a:bodyPr/>
                    <a:lstStyle/>
                    <a:p>
                      <a:pPr algn="l" fontAlgn="ctr"/>
                      <a:r>
                        <a:rPr lang="ru-RU" sz="1000" b="0" i="0" u="none" strike="noStrike">
                          <a:latin typeface="Arial"/>
                        </a:rPr>
                        <a:t>Муниципальная программа «Охрана окружающей среды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363 285,00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928694">
                <a:tc>
                  <a:txBody>
                    <a:bodyPr/>
                    <a:lstStyle/>
                    <a:p>
                      <a:pPr algn="l" fontAlgn="ctr"/>
                      <a:r>
                        <a:rPr lang="ru-RU" sz="1000" b="0" i="0" u="none" strike="noStrike">
                          <a:latin typeface="Arial"/>
                        </a:rPr>
                        <a:t>Муниципальная программа "Обеспечение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0,19</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500958" y="1142984"/>
            <a:ext cx="87576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428596" y="214290"/>
            <a:ext cx="8215370" cy="962998"/>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2</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4" name="Содержимое 3"/>
          <p:cNvGraphicFramePr>
            <a:graphicFrameLocks noGrp="1"/>
          </p:cNvGraphicFramePr>
          <p:nvPr>
            <p:ph idx="1"/>
          </p:nvPr>
        </p:nvGraphicFramePr>
        <p:xfrm>
          <a:off x="142842" y="1600201"/>
          <a:ext cx="8143934" cy="4778783"/>
        </p:xfrm>
        <a:graphic>
          <a:graphicData uri="http://schemas.openxmlformats.org/drawingml/2006/table">
            <a:tbl>
              <a:tblPr firstRow="1" bandRow="1">
                <a:tableStyleId>{16D9F66E-5EB9-4882-86FB-DCBF35E3C3E4}</a:tableStyleId>
              </a:tblPr>
              <a:tblGrid>
                <a:gridCol w="2918396"/>
                <a:gridCol w="1082134"/>
                <a:gridCol w="714380"/>
                <a:gridCol w="1000132"/>
                <a:gridCol w="785818"/>
                <a:gridCol w="928694"/>
                <a:gridCol w="714380"/>
              </a:tblGrid>
              <a:tr h="852887">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2028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904474">
                <a:tc>
                  <a:txBody>
                    <a:bodyPr/>
                    <a:lstStyle/>
                    <a:p>
                      <a:pPr algn="l" fontAlgn="ctr"/>
                      <a:r>
                        <a:rPr lang="ru-RU" sz="1000" b="0" i="0" u="none" strike="noStrike" dirty="0">
                          <a:latin typeface="Arial"/>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2 861 201,00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0,62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2 878 751,00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0,67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2 878 751,00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0,67</a:t>
                      </a:r>
                      <a:endParaRPr lang="ru-RU" sz="1100">
                        <a:latin typeface="Calibri"/>
                        <a:ea typeface="Times New Roman"/>
                        <a:cs typeface="Times New Roman"/>
                      </a:endParaRPr>
                    </a:p>
                  </a:txBody>
                  <a:tcPr marL="68580" marR="68580" marT="0" marB="0" anchor="ctr"/>
                </a:tc>
              </a:tr>
              <a:tr h="642942">
                <a:tc>
                  <a:txBody>
                    <a:bodyPr/>
                    <a:lstStyle/>
                    <a:p>
                      <a:pPr algn="l" fontAlgn="ctr"/>
                      <a:r>
                        <a:rPr lang="ru-RU" sz="1000" b="0" i="0" u="none" strike="noStrike" dirty="0">
                          <a:latin typeface="Arial"/>
                        </a:rPr>
                        <a:t>Муниципальная программа "Сохранение и развитие архивного дела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492 628,00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374 555,00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374 555,00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r>
              <a:tr h="806844">
                <a:tc>
                  <a:txBody>
                    <a:bodyPr/>
                    <a:lstStyle/>
                    <a:p>
                      <a:pPr algn="l" fontAlgn="ctr"/>
                      <a:r>
                        <a:rPr lang="ru-RU" sz="1000" b="0" i="0" u="none" strike="noStrike">
                          <a:latin typeface="Arial"/>
                        </a:rPr>
                        <a:t>Муниципальная программа  "Развитие транспортной системы, обеспечение перевозки пассижиров в Льговском районе Курской области и безопасности дорожного движения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10 306 466,00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2,23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13 577 431,00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3,16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14 234 262,00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3,31</a:t>
                      </a:r>
                      <a:endParaRPr lang="ru-RU" sz="1100">
                        <a:latin typeface="Calibri"/>
                        <a:ea typeface="Times New Roman"/>
                        <a:cs typeface="Times New Roman"/>
                      </a:endParaRPr>
                    </a:p>
                  </a:txBody>
                  <a:tcPr marL="68580" marR="68580" marT="0" marB="0" anchor="ctr"/>
                </a:tc>
              </a:tr>
              <a:tr h="659140">
                <a:tc>
                  <a:txBody>
                    <a:bodyPr/>
                    <a:lstStyle/>
                    <a:p>
                      <a:pPr algn="l" fontAlgn="ctr"/>
                      <a:r>
                        <a:rPr lang="ru-RU" sz="1000" b="0" i="0" u="none" strike="noStrike" dirty="0">
                          <a:latin typeface="Arial"/>
                        </a:rPr>
                        <a:t>Муниципальная программа  "Профилактика правонарушений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593 618,00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591 456,00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591 456,00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0,14</a:t>
                      </a:r>
                      <a:endParaRPr lang="ru-RU" sz="1100">
                        <a:latin typeface="Calibri"/>
                        <a:ea typeface="Times New Roman"/>
                        <a:cs typeface="Times New Roman"/>
                      </a:endParaRPr>
                    </a:p>
                  </a:txBody>
                  <a:tcPr marL="68580" marR="68580" marT="0" marB="0" anchor="ctr"/>
                </a:tc>
              </a:tr>
              <a:tr h="912496">
                <a:tc>
                  <a:txBody>
                    <a:bodyPr/>
                    <a:lstStyle/>
                    <a:p>
                      <a:pPr algn="l" fontAlgn="ctr"/>
                      <a:r>
                        <a:rPr lang="ru-RU" sz="1000" b="0" i="0" u="none" strike="noStrike">
                          <a:latin typeface="Arial"/>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 "</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100 000,00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542 000,00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542 000,00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0,13</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358082" y="1285860"/>
            <a:ext cx="1018645"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15370" cy="748684"/>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fontScale="90000"/>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3</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5" name="Содержимое 4"/>
          <p:cNvGraphicFramePr>
            <a:graphicFrameLocks noGrp="1"/>
          </p:cNvGraphicFramePr>
          <p:nvPr>
            <p:ph idx="1"/>
          </p:nvPr>
        </p:nvGraphicFramePr>
        <p:xfrm>
          <a:off x="285720" y="1571612"/>
          <a:ext cx="8358246" cy="4744156"/>
        </p:xfrm>
        <a:graphic>
          <a:graphicData uri="http://schemas.openxmlformats.org/drawingml/2006/table">
            <a:tbl>
              <a:tblPr firstRow="1" bandRow="1">
                <a:tableStyleId>{16D9F66E-5EB9-4882-86FB-DCBF35E3C3E4}</a:tableStyleId>
              </a:tblPr>
              <a:tblGrid>
                <a:gridCol w="2714644"/>
                <a:gridCol w="1143008"/>
                <a:gridCol w="836844"/>
                <a:gridCol w="1100273"/>
                <a:gridCol w="733520"/>
                <a:gridCol w="1100273"/>
                <a:gridCol w="729684"/>
              </a:tblGrid>
              <a:tr h="893480">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2027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2028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732852">
                <a:tc>
                  <a:txBody>
                    <a:bodyPr/>
                    <a:lstStyle/>
                    <a:p>
                      <a:pPr algn="l" fontAlgn="ctr"/>
                      <a:r>
                        <a:rPr lang="ru-RU" sz="1000" b="0" i="0" u="none" strike="noStrike" dirty="0">
                          <a:latin typeface="Arial"/>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12 742 572,00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2,75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10 777 795,00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2,51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10 325 219,00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2,40</a:t>
                      </a:r>
                      <a:endParaRPr lang="ru-RU" sz="1100">
                        <a:latin typeface="Calibri"/>
                        <a:ea typeface="Times New Roman"/>
                        <a:cs typeface="Times New Roman"/>
                      </a:endParaRPr>
                    </a:p>
                  </a:txBody>
                  <a:tcPr marL="68580" marR="68580" marT="0" marB="0" anchor="ctr"/>
                </a:tc>
              </a:tr>
              <a:tr h="559658">
                <a:tc>
                  <a:txBody>
                    <a:bodyPr/>
                    <a:lstStyle/>
                    <a:p>
                      <a:pPr algn="l" fontAlgn="ctr"/>
                      <a:r>
                        <a:rPr lang="ru-RU" sz="1000" b="0" i="0" u="none" strike="noStrike">
                          <a:latin typeface="Arial"/>
                        </a:rPr>
                        <a:t>Муниципальная программа "Содействие занятости населения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617 190,00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571 456,00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571 456,00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0,13</a:t>
                      </a:r>
                      <a:endParaRPr lang="ru-RU" sz="1100">
                        <a:latin typeface="Calibri"/>
                        <a:ea typeface="Times New Roman"/>
                        <a:cs typeface="Times New Roman"/>
                      </a:endParaRPr>
                    </a:p>
                  </a:txBody>
                  <a:tcPr marL="68580" marR="68580" marT="0" marB="0" anchor="ctr"/>
                </a:tc>
              </a:tr>
              <a:tr h="602350">
                <a:tc>
                  <a:txBody>
                    <a:bodyPr/>
                    <a:lstStyle/>
                    <a:p>
                      <a:pPr algn="l" fontAlgn="ctr"/>
                      <a:r>
                        <a:rPr lang="ru-RU" sz="1000" b="0" i="0" u="none" strike="noStrike">
                          <a:latin typeface="Arial"/>
                        </a:rPr>
                        <a:t>Муниципальная программа «Развитие информационного общества в Льговском районе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0,03</a:t>
                      </a:r>
                      <a:endParaRPr lang="ru-RU" sz="1100">
                        <a:latin typeface="Calibri"/>
                        <a:ea typeface="Times New Roman"/>
                        <a:cs typeface="Times New Roman"/>
                      </a:endParaRPr>
                    </a:p>
                  </a:txBody>
                  <a:tcPr marL="68580" marR="68580" marT="0" marB="0" anchor="ctr"/>
                </a:tc>
              </a:tr>
              <a:tr h="714380">
                <a:tc>
                  <a:txBody>
                    <a:bodyPr/>
                    <a:lstStyle/>
                    <a:p>
                      <a:pPr>
                        <a:lnSpc>
                          <a:spcPct val="115000"/>
                        </a:lnSpc>
                        <a:spcAft>
                          <a:spcPts val="0"/>
                        </a:spcAft>
                      </a:pPr>
                      <a:r>
                        <a:rPr lang="ru-RU" sz="1000" dirty="0">
                          <a:latin typeface="Arial"/>
                          <a:ea typeface="Times New Roman"/>
                          <a:cs typeface="Times New Roman"/>
                        </a:rPr>
                        <a:t>Муниципальная программа "Профилактика наркомании и медико-социальная реабилитация больных наркоманией в Льговском районе Курской области</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714380">
                <a:tc>
                  <a:txBody>
                    <a:bodyPr/>
                    <a:lstStyle/>
                    <a:p>
                      <a:pPr algn="l" fontAlgn="ctr"/>
                      <a:r>
                        <a:rPr lang="ru-RU" sz="1000" b="0" i="0" u="none" strike="noStrike" dirty="0">
                          <a:latin typeface="Arial"/>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638 703,00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638 703,00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638 703,00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0,15</a:t>
                      </a:r>
                      <a:endParaRPr lang="ru-RU" sz="1100">
                        <a:latin typeface="Calibri"/>
                        <a:ea typeface="Times New Roman"/>
                        <a:cs typeface="Times New Roman"/>
                      </a:endParaRPr>
                    </a:p>
                  </a:txBody>
                  <a:tcPr marL="68580" marR="68580" marT="0" marB="0" anchor="ctr"/>
                </a:tc>
              </a:tr>
              <a:tr h="527056">
                <a:tc>
                  <a:txBody>
                    <a:bodyPr/>
                    <a:lstStyle/>
                    <a:p>
                      <a:pPr algn="l" fontAlgn="ctr"/>
                      <a:r>
                        <a:rPr lang="ru-RU" sz="1000" b="1" i="0" u="none" strike="noStrike">
                          <a:latin typeface="Arial"/>
                        </a:rPr>
                        <a:t>ВСЕГО РАСХОДОВ</a:t>
                      </a:r>
                    </a:p>
                  </a:txBody>
                  <a:tcPr marL="7620" marR="7620" marT="7620" marB="0" anchor="ctr"/>
                </a:tc>
                <a:tc>
                  <a:txBody>
                    <a:bodyPr/>
                    <a:lstStyle/>
                    <a:p>
                      <a:pPr algn="ctr">
                        <a:lnSpc>
                          <a:spcPct val="115000"/>
                        </a:lnSpc>
                        <a:spcAft>
                          <a:spcPts val="1000"/>
                        </a:spcAft>
                      </a:pPr>
                      <a:r>
                        <a:rPr lang="ru-RU" sz="1000" b="1">
                          <a:latin typeface="Arial"/>
                          <a:ea typeface="Times New Roman"/>
                          <a:cs typeface="Times New Roman"/>
                        </a:rPr>
                        <a:t>462 868 314,00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429 590 177,00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429 815 546,00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000892" y="1214422"/>
            <a:ext cx="1749347" cy="307777"/>
          </a:xfrm>
          <a:prstGeom prst="rect">
            <a:avLst/>
          </a:prstGeom>
        </p:spPr>
        <p:txBody>
          <a:bodyPr wrap="square">
            <a:spAutoFit/>
          </a:bodyPr>
          <a:lstStyle/>
          <a:p>
            <a:r>
              <a:rPr lang="ru-RU" sz="1400" dirty="0" smtClean="0"/>
              <a:t>рублей</a:t>
            </a:r>
            <a:endParaRPr lang="ru-RU" sz="14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Obmen\Безуглова\Инна\культура.jpg"/>
          <p:cNvPicPr>
            <a:picLocks noChangeAspect="1" noChangeArrowheads="1"/>
          </p:cNvPicPr>
          <p:nvPr/>
        </p:nvPicPr>
        <p:blipFill>
          <a:blip r:embed="rId2" cstate="print"/>
          <a:srcRect/>
          <a:stretch>
            <a:fillRect/>
          </a:stretch>
        </p:blipFill>
        <p:spPr bwMode="auto">
          <a:xfrm>
            <a:off x="357158" y="357166"/>
            <a:ext cx="1841269" cy="1662545"/>
          </a:xfrm>
          <a:prstGeom prst="rect">
            <a:avLst/>
          </a:prstGeom>
          <a:noFill/>
          <a:effectLst>
            <a:outerShdw blurRad="76200" dir="18900000" sy="23000" kx="-1200000" algn="bl" rotWithShape="0">
              <a:prstClr val="black">
                <a:alpha val="20000"/>
              </a:prstClr>
            </a:outerShdw>
          </a:effectLst>
        </p:spPr>
      </p:pic>
      <p:sp>
        <p:nvSpPr>
          <p:cNvPr id="2" name="Заголовок 1"/>
          <p:cNvSpPr>
            <a:spLocks noGrp="1"/>
          </p:cNvSpPr>
          <p:nvPr>
            <p:ph type="title"/>
          </p:nvPr>
        </p:nvSpPr>
        <p:spPr>
          <a:xfrm>
            <a:off x="2143108" y="320040"/>
            <a:ext cx="4214842" cy="1751638"/>
          </a:xfrm>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357158" y="2285992"/>
          <a:ext cx="8443915" cy="2698115"/>
        </p:xfrm>
        <a:graphic>
          <a:graphicData uri="http://schemas.openxmlformats.org/drawingml/2006/table">
            <a:tbl>
              <a:tblPr firstRow="1" bandRow="1">
                <a:tableStyleId>{93296810-A885-4BE3-A3E7-6D5BEEA58F35}</a:tableStyleId>
              </a:tblPr>
              <a:tblGrid>
                <a:gridCol w="1571637"/>
                <a:gridCol w="3357585"/>
                <a:gridCol w="1301141"/>
                <a:gridCol w="1172774"/>
                <a:gridCol w="1040778"/>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u="none" strike="noStrike" dirty="0">
                          <a:latin typeface="Times New Roman" pitchFamily="18" charset="0"/>
                          <a:cs typeface="Times New Roman" pitchFamily="18" charset="0"/>
                        </a:rPr>
                        <a:t>01</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Муниципальная программа  "Развитие культуры в Льговском районе Курской области "</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solidFill>
                            <a:srgbClr val="000000"/>
                          </a:solidFill>
                          <a:latin typeface="Times New Roman"/>
                        </a:rPr>
                        <a:t>26 789 461</a:t>
                      </a:r>
                    </a:p>
                  </a:txBody>
                  <a:tcPr marL="7620" marR="7620" marT="7620" marB="0" anchor="ctr"/>
                </a:tc>
                <a:tc>
                  <a:txBody>
                    <a:bodyPr/>
                    <a:lstStyle/>
                    <a:p>
                      <a:pPr algn="ctr" fontAlgn="ctr"/>
                      <a:r>
                        <a:rPr lang="ru-RU" sz="1400" b="0" i="0" u="none" strike="noStrike">
                          <a:solidFill>
                            <a:srgbClr val="000000"/>
                          </a:solidFill>
                          <a:latin typeface="Times New Roman"/>
                        </a:rPr>
                        <a:t>24 323 538</a:t>
                      </a:r>
                    </a:p>
                  </a:txBody>
                  <a:tcPr marL="7620" marR="7620" marT="7620" marB="0" anchor="ctr"/>
                </a:tc>
                <a:tc>
                  <a:txBody>
                    <a:bodyPr/>
                    <a:lstStyle/>
                    <a:p>
                      <a:pPr algn="ctr" fontAlgn="ctr"/>
                      <a:r>
                        <a:rPr lang="ru-RU" sz="1400" b="0" i="0" u="none" strike="noStrike">
                          <a:solidFill>
                            <a:srgbClr val="000000"/>
                          </a:solidFill>
                          <a:latin typeface="Times New Roman"/>
                        </a:rPr>
                        <a:t>24 323 538</a:t>
                      </a:r>
                    </a:p>
                  </a:txBody>
                  <a:tcPr marL="7620" marR="7620" marT="7620" marB="0" anchor="ctr"/>
                </a:tc>
              </a:tr>
              <a:tr h="200034">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01 1</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"Искусство"</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solidFill>
                            <a:srgbClr val="000000"/>
                          </a:solidFill>
                          <a:latin typeface="Times New Roman"/>
                        </a:rPr>
                        <a:t>14 010 269</a:t>
                      </a:r>
                    </a:p>
                  </a:txBody>
                  <a:tcPr marL="7620" marR="7620" marT="7620" marB="0" anchor="ctr"/>
                </a:tc>
                <a:tc>
                  <a:txBody>
                    <a:bodyPr/>
                    <a:lstStyle/>
                    <a:p>
                      <a:pPr algn="ctr" fontAlgn="ctr"/>
                      <a:r>
                        <a:rPr lang="ru-RU" sz="1400" b="0" i="0" u="none" strike="noStrike">
                          <a:solidFill>
                            <a:srgbClr val="000000"/>
                          </a:solidFill>
                          <a:latin typeface="Times New Roman"/>
                        </a:rPr>
                        <a:t>12 707 868</a:t>
                      </a:r>
                    </a:p>
                  </a:txBody>
                  <a:tcPr marL="7620" marR="7620" marT="7620" marB="0" anchor="ctr"/>
                </a:tc>
                <a:tc>
                  <a:txBody>
                    <a:bodyPr/>
                    <a:lstStyle/>
                    <a:p>
                      <a:pPr algn="ctr" fontAlgn="ctr"/>
                      <a:r>
                        <a:rPr lang="ru-RU" sz="1400" b="0" i="0" u="none" strike="noStrike">
                          <a:solidFill>
                            <a:srgbClr val="000000"/>
                          </a:solidFill>
                          <a:latin typeface="Times New Roman"/>
                        </a:rPr>
                        <a:t>12 707 868</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01 2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"Наследие"</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solidFill>
                            <a:srgbClr val="000000"/>
                          </a:solidFill>
                          <a:latin typeface="Times New Roman"/>
                        </a:rPr>
                        <a:t>11 006 665</a:t>
                      </a:r>
                    </a:p>
                  </a:txBody>
                  <a:tcPr marL="7620" marR="7620" marT="7620" marB="0" anchor="ctr"/>
                </a:tc>
                <a:tc>
                  <a:txBody>
                    <a:bodyPr/>
                    <a:lstStyle/>
                    <a:p>
                      <a:pPr algn="ctr" fontAlgn="ctr"/>
                      <a:r>
                        <a:rPr lang="ru-RU" sz="1400" b="0" i="0" u="none" strike="noStrike">
                          <a:solidFill>
                            <a:srgbClr val="000000"/>
                          </a:solidFill>
                          <a:latin typeface="Times New Roman"/>
                        </a:rPr>
                        <a:t>9 843 143</a:t>
                      </a:r>
                    </a:p>
                  </a:txBody>
                  <a:tcPr marL="7620" marR="7620" marT="7620" marB="0" anchor="ctr"/>
                </a:tc>
                <a:tc>
                  <a:txBody>
                    <a:bodyPr/>
                    <a:lstStyle/>
                    <a:p>
                      <a:pPr algn="ctr" fontAlgn="ctr"/>
                      <a:r>
                        <a:rPr lang="ru-RU" sz="1400" b="0" i="0" u="none" strike="noStrike">
                          <a:solidFill>
                            <a:srgbClr val="000000"/>
                          </a:solidFill>
                          <a:latin typeface="Times New Roman"/>
                        </a:rPr>
                        <a:t>9 843 143</a:t>
                      </a:r>
                    </a:p>
                  </a:txBody>
                  <a:tcPr marL="7620" marR="7620" marT="7620" marB="0" anchor="ctr"/>
                </a:tc>
              </a:tr>
              <a:tr h="370840">
                <a:tc>
                  <a:txBody>
                    <a:bodyPr/>
                    <a:lstStyle/>
                    <a:p>
                      <a:pPr algn="ctr" rtl="0" fontAlgn="ctr"/>
                      <a:r>
                        <a:rPr lang="ru-RU" sz="1400" b="1" i="0" u="none" strike="noStrike" dirty="0">
                          <a:latin typeface="Times New Roman"/>
                        </a:rPr>
                        <a:t>01 3 </a:t>
                      </a:r>
                    </a:p>
                  </a:txBody>
                  <a:tcPr marL="7620" marR="7620" marT="7620" marB="0" anchor="ctr"/>
                </a:tc>
                <a:tc>
                  <a:txBody>
                    <a:bodyPr/>
                    <a:lstStyle/>
                    <a:p>
                      <a:pPr algn="l" rtl="0" fontAlgn="ctr"/>
                      <a:r>
                        <a:rPr lang="ru-RU" sz="1400" b="0" i="0" u="none" strike="noStrike" dirty="0">
                          <a:latin typeface="Times New Roman"/>
                        </a:rPr>
                        <a:t>Подпрограмма "Управление муниципальной программой и обеспечение условий реализации" </a:t>
                      </a:r>
                    </a:p>
                  </a:txBody>
                  <a:tcPr marL="7620" marR="7620" marT="7620" marB="0" anchor="ctr"/>
                </a:tc>
                <a:tc>
                  <a:txBody>
                    <a:bodyPr/>
                    <a:lstStyle/>
                    <a:p>
                      <a:pPr algn="ctr" fontAlgn="ctr"/>
                      <a:r>
                        <a:rPr lang="ru-RU" sz="1400" b="0" i="0" u="none" strike="noStrike">
                          <a:latin typeface="Times New Roman"/>
                        </a:rPr>
                        <a:t>1 772 527</a:t>
                      </a:r>
                    </a:p>
                  </a:txBody>
                  <a:tcPr marL="7620" marR="7620" marT="7620" marB="0" anchor="ctr"/>
                </a:tc>
                <a:tc>
                  <a:txBody>
                    <a:bodyPr/>
                    <a:lstStyle/>
                    <a:p>
                      <a:pPr algn="ctr" fontAlgn="ctr"/>
                      <a:r>
                        <a:rPr lang="ru-RU" sz="1400" b="0" i="0" u="none" strike="noStrike">
                          <a:latin typeface="Times New Roman"/>
                        </a:rPr>
                        <a:t>1 772 527</a:t>
                      </a:r>
                    </a:p>
                  </a:txBody>
                  <a:tcPr marL="7620" marR="7620" marT="7620" marB="0" anchor="ctr"/>
                </a:tc>
                <a:tc>
                  <a:txBody>
                    <a:bodyPr/>
                    <a:lstStyle/>
                    <a:p>
                      <a:pPr algn="ctr" fontAlgn="ctr"/>
                      <a:r>
                        <a:rPr lang="ru-RU" sz="1400" b="0" i="0" u="none" strike="noStrike" dirty="0">
                          <a:latin typeface="Times New Roman"/>
                        </a:rPr>
                        <a:t>1 772 527</a:t>
                      </a:r>
                    </a:p>
                  </a:txBody>
                  <a:tcPr marL="7620" marR="7620" marT="7620" marB="0" anchor="ctr"/>
                </a:tc>
              </a:tr>
            </a:tbl>
          </a:graphicData>
        </a:graphic>
      </p:graphicFrame>
      <p:sp>
        <p:nvSpPr>
          <p:cNvPr id="6" name="Прямоугольник 5"/>
          <p:cNvSpPr/>
          <p:nvPr/>
        </p:nvSpPr>
        <p:spPr>
          <a:xfrm>
            <a:off x="7496023" y="2000240"/>
            <a:ext cx="1647977" cy="323165"/>
          </a:xfrm>
          <a:prstGeom prst="rect">
            <a:avLst/>
          </a:prstGeom>
        </p:spPr>
        <p:txBody>
          <a:bodyPr wrap="square">
            <a:spAutoFit/>
          </a:bodyPr>
          <a:lstStyle/>
          <a:p>
            <a:r>
              <a:rPr lang="ru-RU" sz="1500" dirty="0" smtClean="0"/>
              <a:t>рублей</a:t>
            </a:r>
            <a:endParaRPr lang="ru-RU" sz="1500" dirty="0"/>
          </a:p>
        </p:txBody>
      </p:sp>
      <p:pic>
        <p:nvPicPr>
          <p:cNvPr id="1026" name="Picture 2" descr="C:\Users\User\Downloads\BKiz3vmsoBc.jpg"/>
          <p:cNvPicPr>
            <a:picLocks noChangeAspect="1" noChangeArrowheads="1"/>
          </p:cNvPicPr>
          <p:nvPr/>
        </p:nvPicPr>
        <p:blipFill>
          <a:blip r:embed="rId3" cstate="print"/>
          <a:srcRect/>
          <a:stretch>
            <a:fillRect/>
          </a:stretch>
        </p:blipFill>
        <p:spPr bwMode="auto">
          <a:xfrm>
            <a:off x="6357950" y="142852"/>
            <a:ext cx="2643206" cy="1857388"/>
          </a:xfrm>
          <a:prstGeom prst="rect">
            <a:avLst/>
          </a:prstGeom>
          <a:noFill/>
        </p:spPr>
      </p:pic>
      <p:pic>
        <p:nvPicPr>
          <p:cNvPr id="3" name="Picture 2"/>
          <p:cNvPicPr>
            <a:picLocks noChangeAspect="1" noChangeArrowheads="1"/>
          </p:cNvPicPr>
          <p:nvPr/>
        </p:nvPicPr>
        <p:blipFill>
          <a:blip r:embed="rId4" cstate="print"/>
          <a:srcRect/>
          <a:stretch>
            <a:fillRect/>
          </a:stretch>
        </p:blipFill>
        <p:spPr bwMode="auto">
          <a:xfrm>
            <a:off x="928662" y="5000636"/>
            <a:ext cx="2609838" cy="1616778"/>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4786314" y="5000636"/>
            <a:ext cx="3319124" cy="1581146"/>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style>
          <a:lnRef idx="1">
            <a:schemeClr val="accent4"/>
          </a:lnRef>
          <a:fillRef idx="3">
            <a:schemeClr val="accent4"/>
          </a:fillRef>
          <a:effectRef idx="2">
            <a:schemeClr val="accent4"/>
          </a:effectRef>
          <a:fontRef idx="minor">
            <a:schemeClr val="lt1"/>
          </a:fontRef>
        </p:style>
        <p:txBody>
          <a:bodyPr>
            <a:normAutofit/>
          </a:bodyPr>
          <a:lstStyle/>
          <a:p>
            <a:pPr algn="just"/>
            <a:r>
              <a:rPr lang="ru-RU" sz="1600" dirty="0" smtClean="0">
                <a:solidFill>
                  <a:schemeClr val="accent5">
                    <a:lumMod val="50000"/>
                  </a:schemeClr>
                </a:solidFill>
                <a:effectLst/>
              </a:rPr>
              <a:t>            Площадь Льговского района составляет 1080 км². Район граничит с </a:t>
            </a:r>
            <a:r>
              <a:rPr lang="ru-RU" sz="1600" dirty="0" err="1" smtClean="0">
                <a:solidFill>
                  <a:schemeClr val="accent5">
                    <a:lumMod val="50000"/>
                  </a:schemeClr>
                </a:solidFill>
                <a:effectLst/>
              </a:rPr>
              <a:t>Кореневским</a:t>
            </a:r>
            <a:r>
              <a:rPr lang="ru-RU" sz="1600" dirty="0" smtClean="0">
                <a:solidFill>
                  <a:schemeClr val="accent5">
                    <a:lumMod val="50000"/>
                  </a:schemeClr>
                </a:solidFill>
                <a:effectLst/>
              </a:rPr>
              <a:t>, Рыльским, </a:t>
            </a:r>
            <a:r>
              <a:rPr lang="ru-RU" sz="1600" dirty="0" err="1" smtClean="0">
                <a:solidFill>
                  <a:schemeClr val="accent5">
                    <a:lumMod val="50000"/>
                  </a:schemeClr>
                </a:solidFill>
                <a:effectLst/>
              </a:rPr>
              <a:t>Хомутовским</a:t>
            </a:r>
            <a:r>
              <a:rPr lang="ru-RU" sz="1600" dirty="0" smtClean="0">
                <a:solidFill>
                  <a:schemeClr val="accent5">
                    <a:lumMod val="50000"/>
                  </a:schemeClr>
                </a:solidFill>
                <a:effectLst/>
              </a:rPr>
              <a:t>, Курчатовским, </a:t>
            </a:r>
            <a:r>
              <a:rPr lang="ru-RU" sz="1600" dirty="0" err="1" smtClean="0">
                <a:solidFill>
                  <a:schemeClr val="accent5">
                    <a:lumMod val="50000"/>
                  </a:schemeClr>
                </a:solidFill>
                <a:effectLst/>
              </a:rPr>
              <a:t>Большесолдатским</a:t>
            </a:r>
            <a:r>
              <a:rPr lang="ru-RU" sz="1600" dirty="0" smtClean="0">
                <a:solidFill>
                  <a:schemeClr val="accent5">
                    <a:lumMod val="50000"/>
                  </a:schemeClr>
                </a:solidFill>
                <a:effectLst/>
              </a:rPr>
              <a:t>, </a:t>
            </a:r>
            <a:r>
              <a:rPr lang="ru-RU" sz="1600" dirty="0" err="1" smtClean="0">
                <a:solidFill>
                  <a:schemeClr val="accent5">
                    <a:lumMod val="50000"/>
                  </a:schemeClr>
                </a:solidFill>
                <a:effectLst/>
              </a:rPr>
              <a:t>Конышевским</a:t>
            </a:r>
            <a:r>
              <a:rPr lang="ru-RU" sz="1600" dirty="0" smtClean="0">
                <a:solidFill>
                  <a:schemeClr val="accent5">
                    <a:lumMod val="50000"/>
                  </a:schemeClr>
                </a:solidFill>
                <a:effectLst/>
              </a:rPr>
              <a:t> и </a:t>
            </a:r>
            <a:r>
              <a:rPr lang="ru-RU" sz="1600" dirty="0" err="1" smtClean="0">
                <a:solidFill>
                  <a:schemeClr val="accent5">
                    <a:lumMod val="50000"/>
                  </a:schemeClr>
                </a:solidFill>
                <a:effectLst/>
              </a:rPr>
              <a:t>Суджанским</a:t>
            </a:r>
            <a:r>
              <a:rPr lang="ru-RU" sz="1600" dirty="0" smtClean="0">
                <a:solidFill>
                  <a:schemeClr val="accent5">
                    <a:lumMod val="50000"/>
                  </a:schemeClr>
                </a:solidFill>
                <a:effectLst/>
              </a:rPr>
              <a:t> районами Курской области.</a:t>
            </a:r>
            <a:endParaRPr lang="ru-RU" sz="1600" dirty="0">
              <a:solidFill>
                <a:schemeClr val="accent5">
                  <a:lumMod val="50000"/>
                </a:schemeClr>
              </a:solidFill>
              <a:effectLst/>
            </a:endParaRPr>
          </a:p>
        </p:txBody>
      </p:sp>
      <p:pic>
        <p:nvPicPr>
          <p:cNvPr id="15362" name="Picture 2"/>
          <p:cNvPicPr>
            <a:picLocks noGrp="1" noChangeAspect="1" noChangeArrowheads="1"/>
          </p:cNvPicPr>
          <p:nvPr>
            <p:ph idx="1"/>
          </p:nvPr>
        </p:nvPicPr>
        <p:blipFill>
          <a:blip r:embed="rId2"/>
          <a:stretch>
            <a:fillRect/>
          </a:stretch>
        </p:blipFill>
        <p:spPr bwMode="auto">
          <a:xfrm>
            <a:off x="928662" y="1500174"/>
            <a:ext cx="5448038" cy="4875727"/>
          </a:xfrm>
          <a:prstGeom prst="rect">
            <a:avLst/>
          </a:prstGeom>
          <a:noFill/>
          <a:ln w="9525">
            <a:noFill/>
            <a:miter lim="800000"/>
            <a:headEnd/>
            <a:tailEnd/>
          </a:ln>
          <a:effectLst/>
        </p:spPr>
      </p:pic>
      <p:sp>
        <p:nvSpPr>
          <p:cNvPr id="5" name="Содержимое 8"/>
          <p:cNvSpPr txBox="1">
            <a:spLocks/>
          </p:cNvSpPr>
          <p:nvPr/>
        </p:nvSpPr>
        <p:spPr>
          <a:xfrm>
            <a:off x="6072198" y="5857892"/>
            <a:ext cx="2071670" cy="785818"/>
          </a:xfrm>
          <a:prstGeom prst="rect">
            <a:avLst/>
          </a:prstGeom>
        </p:spPr>
        <p:txBody>
          <a:bodyPr/>
          <a:lstStyle/>
          <a:p>
            <a:pPr marL="548640" marR="0" lvl="0" indent="-411480" algn="l" defTabSz="914400" rtl="0" eaLnBrk="1" fontAlgn="auto" latinLnBrk="0" hangingPunct="1">
              <a:lnSpc>
                <a:spcPct val="100000"/>
              </a:lnSpc>
              <a:spcBef>
                <a:spcPct val="0"/>
              </a:spcBef>
              <a:spcAft>
                <a:spcPts val="0"/>
              </a:spcAft>
              <a:buClr>
                <a:schemeClr val="tx1">
                  <a:shade val="95000"/>
                </a:schemeClr>
              </a:buClr>
              <a:buSzPct val="65000"/>
              <a:buFontTx/>
              <a:buNone/>
              <a:tabLst/>
              <a:defRPr/>
            </a:pPr>
            <a:r>
              <a:rPr kumimoji="0" lang="ru-RU" sz="1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8 сельских поселений</a:t>
            </a:r>
          </a:p>
        </p:txBody>
      </p:sp>
      <p:pic>
        <p:nvPicPr>
          <p:cNvPr id="6" name="Рисунок 5" descr="IMG_4129.PNG"/>
          <p:cNvPicPr>
            <a:picLocks noChangeAspect="1"/>
          </p:cNvPicPr>
          <p:nvPr/>
        </p:nvPicPr>
        <p:blipFill>
          <a:blip r:embed="rId3" cstate="print"/>
          <a:stretch>
            <a:fillRect/>
          </a:stretch>
        </p:blipFill>
        <p:spPr>
          <a:xfrm>
            <a:off x="428596" y="4786322"/>
            <a:ext cx="1654474" cy="1917577"/>
          </a:xfrm>
          <a:prstGeom prst="rect">
            <a:avLst/>
          </a:prstGeom>
          <a:effectLst>
            <a:softEdge rad="63500"/>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sample_09.jpg"/>
          <p:cNvPicPr>
            <a:picLocks noChangeAspect="1"/>
          </p:cNvPicPr>
          <p:nvPr/>
        </p:nvPicPr>
        <p:blipFill>
          <a:blip r:embed="rId2" cstate="print"/>
          <a:stretch>
            <a:fillRect/>
          </a:stretch>
        </p:blipFill>
        <p:spPr>
          <a:xfrm>
            <a:off x="6286512" y="5643578"/>
            <a:ext cx="1078698" cy="1071546"/>
          </a:xfrm>
          <a:prstGeom prst="rect">
            <a:avLst/>
          </a:prstGeom>
          <a:effectLst>
            <a:reflection blurRad="6350" stA="52000" endA="300" endPos="35000" dir="5400000" sy="-100000" algn="bl" rotWithShape="0"/>
          </a:effectLst>
        </p:spPr>
      </p:pic>
      <p:pic>
        <p:nvPicPr>
          <p:cNvPr id="9" name="Рисунок 8" descr="no-translate-detected_23-2147504959.jpg"/>
          <p:cNvPicPr>
            <a:picLocks noChangeAspect="1"/>
          </p:cNvPicPr>
          <p:nvPr/>
        </p:nvPicPr>
        <p:blipFill>
          <a:blip r:embed="rId3" cstate="print"/>
          <a:stretch>
            <a:fillRect/>
          </a:stretch>
        </p:blipFill>
        <p:spPr>
          <a:xfrm>
            <a:off x="1071538" y="5501414"/>
            <a:ext cx="1370717" cy="1356586"/>
          </a:xfrm>
          <a:prstGeom prst="rect">
            <a:avLst/>
          </a:prstGeom>
        </p:spPr>
      </p:pic>
      <p:pic>
        <p:nvPicPr>
          <p:cNvPr id="6" name="Picture 2" descr="F:\Obmen\Безуглова\Инна НОВЫЕ\7-(page-picture-large).jpg"/>
          <p:cNvPicPr>
            <a:picLocks noChangeAspect="1" noChangeArrowheads="1"/>
          </p:cNvPicPr>
          <p:nvPr/>
        </p:nvPicPr>
        <p:blipFill>
          <a:blip r:embed="rId4" cstate="print"/>
          <a:srcRect/>
          <a:stretch>
            <a:fillRect/>
          </a:stretch>
        </p:blipFill>
        <p:spPr bwMode="auto">
          <a:xfrm>
            <a:off x="142844" y="1142984"/>
            <a:ext cx="2304256" cy="1340767"/>
          </a:xfrm>
          <a:prstGeom prst="rect">
            <a:avLst/>
          </a:prstGeom>
          <a:ln>
            <a:noFill/>
          </a:ln>
          <a:effectLst>
            <a:softEdge rad="112500"/>
          </a:effectLst>
        </p:spPr>
      </p:pic>
      <p:pic>
        <p:nvPicPr>
          <p:cNvPr id="5" name="Рисунок 4" descr="1JrYlD9Gn3o.jpg"/>
          <p:cNvPicPr>
            <a:picLocks noChangeAspect="1"/>
          </p:cNvPicPr>
          <p:nvPr/>
        </p:nvPicPr>
        <p:blipFill>
          <a:blip r:embed="rId5" cstate="print"/>
          <a:stretch>
            <a:fillRect/>
          </a:stretch>
        </p:blipFill>
        <p:spPr>
          <a:xfrm rot="600000">
            <a:off x="7252545" y="424582"/>
            <a:ext cx="1752600" cy="1752600"/>
          </a:xfrm>
          <a:prstGeom prst="rect">
            <a:avLst/>
          </a:prstGeom>
          <a:ln>
            <a:noFill/>
          </a:ln>
          <a:effectLst>
            <a:softEdge rad="112500"/>
          </a:effectLst>
        </p:spPr>
      </p:pic>
      <p:sp>
        <p:nvSpPr>
          <p:cNvPr id="2" name="Заголовок 1"/>
          <p:cNvSpPr>
            <a:spLocks noGrp="1"/>
          </p:cNvSpPr>
          <p:nvPr>
            <p:ph type="title"/>
          </p:nvPr>
        </p:nvSpPr>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428596" y="2643182"/>
          <a:ext cx="8229600" cy="2922267"/>
        </p:xfrm>
        <a:graphic>
          <a:graphicData uri="http://schemas.openxmlformats.org/drawingml/2006/table">
            <a:tbl>
              <a:tblPr firstRow="1" bandRow="1">
                <a:tableStyleId>{5C22544A-7EE6-4342-B048-85BDC9FD1C3A}</a:tableStyleId>
              </a:tblPr>
              <a:tblGrid>
                <a:gridCol w="1645920"/>
                <a:gridCol w="3754764"/>
                <a:gridCol w="928694"/>
                <a:gridCol w="1000132"/>
                <a:gridCol w="900090"/>
              </a:tblGrid>
              <a:tr h="370840">
                <a:tc>
                  <a:txBody>
                    <a:bodyPr/>
                    <a:lstStyle/>
                    <a:p>
                      <a:pPr algn="ctr" fontAlgn="ctr"/>
                      <a:r>
                        <a:rPr lang="ru-RU" sz="1400" b="1" i="0" u="none" strike="noStrike" dirty="0">
                          <a:solidFill>
                            <a:srgbClr val="000000"/>
                          </a:solidFill>
                          <a:latin typeface="Times New Roman" pitchFamily="18" charset="0"/>
                          <a:cs typeface="Times New Roman" pitchFamily="18" charset="0"/>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9525" marR="9525" marT="9525" marB="0" anchor="ctr"/>
                </a:tc>
                <a:tc>
                  <a:txBody>
                    <a:bodyPr/>
                    <a:lstStyle/>
                    <a:p>
                      <a:pPr algn="ctr" fontAlgn="ctr"/>
                      <a:r>
                        <a:rPr lang="ru-RU" sz="1400" b="0" i="0" u="none" strike="noStrike">
                          <a:latin typeface="Times New Roman"/>
                        </a:rPr>
                        <a:t>28 874 808</a:t>
                      </a:r>
                    </a:p>
                  </a:txBody>
                  <a:tcPr marL="7620" marR="7620" marT="7620" marB="0" anchor="ctr"/>
                </a:tc>
                <a:tc>
                  <a:txBody>
                    <a:bodyPr/>
                    <a:lstStyle/>
                    <a:p>
                      <a:pPr algn="ctr" fontAlgn="ctr"/>
                      <a:r>
                        <a:rPr lang="ru-RU" sz="1400" b="0" i="0" u="none" strike="noStrike">
                          <a:latin typeface="Times New Roman"/>
                        </a:rPr>
                        <a:t>42 173 128</a:t>
                      </a:r>
                    </a:p>
                  </a:txBody>
                  <a:tcPr marL="7620" marR="7620" marT="7620" marB="0" anchor="ctr"/>
                </a:tc>
                <a:tc>
                  <a:txBody>
                    <a:bodyPr/>
                    <a:lstStyle/>
                    <a:p>
                      <a:pPr algn="ctr" fontAlgn="ctr"/>
                      <a:r>
                        <a:rPr lang="ru-RU" sz="1400" b="0" i="0" u="none" strike="noStrike">
                          <a:latin typeface="Times New Roman"/>
                        </a:rPr>
                        <a:t>42 173 128</a:t>
                      </a:r>
                    </a:p>
                  </a:txBody>
                  <a:tcPr marL="7620" marR="7620" marT="7620" marB="0" anchor="ctr"/>
                </a:tc>
              </a:tr>
              <a:tr h="314322">
                <a:tc>
                  <a:txBody>
                    <a:bodyPr/>
                    <a:lstStyle/>
                    <a:p>
                      <a:pPr algn="ctr" fontAlgn="ctr"/>
                      <a:r>
                        <a:rPr lang="ru-RU" sz="1400" b="1" i="1" u="none" strike="noStrike" dirty="0">
                          <a:solidFill>
                            <a:srgbClr val="000000"/>
                          </a:solidFill>
                          <a:latin typeface="Times New Roman" pitchFamily="18" charset="0"/>
                          <a:cs typeface="Times New Roman" pitchFamily="18" charset="0"/>
                        </a:rPr>
                        <a:t> </a:t>
                      </a:r>
                    </a:p>
                  </a:txBody>
                  <a:tcPr marL="9525" marR="9525" marT="9525" marB="0" anchor="ctr"/>
                </a:tc>
                <a:tc>
                  <a:txBody>
                    <a:bodyPr/>
                    <a:lstStyle/>
                    <a:p>
                      <a:pPr algn="l" fontAlgn="b"/>
                      <a:r>
                        <a:rPr lang="ru-RU" sz="1400" b="0" i="1" u="none" strike="noStrike" dirty="0">
                          <a:solidFill>
                            <a:srgbClr val="000000"/>
                          </a:solidFill>
                          <a:latin typeface="Times New Roman" pitchFamily="18" charset="0"/>
                          <a:cs typeface="Times New Roman" pitchFamily="18" charset="0"/>
                        </a:rPr>
                        <a:t>из них:</a:t>
                      </a:r>
                    </a:p>
                  </a:txBody>
                  <a:tcPr marL="9525" marR="9525" marT="9525"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02 1</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p>
                  </a:txBody>
                  <a:tcPr marL="9525" marR="9525" marT="9525" marB="0" anchor="ctr"/>
                </a:tc>
                <a:tc>
                  <a:txBody>
                    <a:bodyPr/>
                    <a:lstStyle/>
                    <a:p>
                      <a:pPr algn="ctr" fontAlgn="ctr"/>
                      <a:r>
                        <a:rPr lang="ru-RU" sz="1400" b="0" i="0" u="none" strike="noStrike">
                          <a:latin typeface="Times New Roman"/>
                        </a:rPr>
                        <a:t>2 857 280</a:t>
                      </a:r>
                    </a:p>
                  </a:txBody>
                  <a:tcPr marL="7620" marR="7620" marT="7620" marB="0" anchor="ctr"/>
                </a:tc>
                <a:tc>
                  <a:txBody>
                    <a:bodyPr/>
                    <a:lstStyle/>
                    <a:p>
                      <a:pPr algn="ctr" fontAlgn="ctr"/>
                      <a:r>
                        <a:rPr lang="ru-RU" sz="1400" b="0" i="0" u="none" strike="noStrike">
                          <a:latin typeface="Times New Roman"/>
                        </a:rPr>
                        <a:t>2 857 280</a:t>
                      </a:r>
                    </a:p>
                  </a:txBody>
                  <a:tcPr marL="7620" marR="7620" marT="7620" marB="0" anchor="ctr"/>
                </a:tc>
                <a:tc>
                  <a:txBody>
                    <a:bodyPr/>
                    <a:lstStyle/>
                    <a:p>
                      <a:pPr algn="ctr" fontAlgn="ctr"/>
                      <a:r>
                        <a:rPr lang="ru-RU" sz="1400" b="0" i="0" u="none" strike="noStrike">
                          <a:latin typeface="Times New Roman"/>
                        </a:rPr>
                        <a:t>2 857 280</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"Развитие мер социальной поддержки отдельных категорий граждан"</a:t>
                      </a:r>
                    </a:p>
                  </a:txBody>
                  <a:tcPr marL="9525" marR="9525" marT="9525" marB="0" anchor="ctr"/>
                </a:tc>
                <a:tc>
                  <a:txBody>
                    <a:bodyPr/>
                    <a:lstStyle/>
                    <a:p>
                      <a:pPr algn="ctr" fontAlgn="ctr"/>
                      <a:r>
                        <a:rPr lang="ru-RU" sz="1400" b="0" i="0" u="none" strike="noStrike">
                          <a:latin typeface="Times New Roman"/>
                        </a:rPr>
                        <a:t>4 597 288</a:t>
                      </a:r>
                    </a:p>
                  </a:txBody>
                  <a:tcPr marL="7620" marR="7620" marT="7620" marB="0" anchor="ctr"/>
                </a:tc>
                <a:tc>
                  <a:txBody>
                    <a:bodyPr/>
                    <a:lstStyle/>
                    <a:p>
                      <a:pPr algn="ctr" fontAlgn="ctr"/>
                      <a:r>
                        <a:rPr lang="ru-RU" sz="1400" b="0" i="0" u="none" strike="noStrike">
                          <a:latin typeface="Times New Roman"/>
                        </a:rPr>
                        <a:t>5 597 288</a:t>
                      </a:r>
                    </a:p>
                  </a:txBody>
                  <a:tcPr marL="7620" marR="7620" marT="7620" marB="0" anchor="ctr"/>
                </a:tc>
                <a:tc>
                  <a:txBody>
                    <a:bodyPr/>
                    <a:lstStyle/>
                    <a:p>
                      <a:pPr algn="ctr" fontAlgn="ctr"/>
                      <a:r>
                        <a:rPr lang="ru-RU" sz="1400" b="0" i="0" u="none" strike="noStrike">
                          <a:latin typeface="Times New Roman"/>
                        </a:rPr>
                        <a:t>5 597 288</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02 3</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"Улучшение демографической ситуации, совершенствование социальной поддержки семьи и детей"</a:t>
                      </a:r>
                    </a:p>
                  </a:txBody>
                  <a:tcPr marL="9525" marR="9525" marT="9525" marB="0" anchor="ctr"/>
                </a:tc>
                <a:tc>
                  <a:txBody>
                    <a:bodyPr/>
                    <a:lstStyle/>
                    <a:p>
                      <a:pPr algn="ctr" fontAlgn="ctr"/>
                      <a:r>
                        <a:rPr lang="ru-RU" sz="1400" b="0" i="0" u="none" strike="noStrike">
                          <a:latin typeface="Times New Roman"/>
                        </a:rPr>
                        <a:t>21 420 240</a:t>
                      </a:r>
                    </a:p>
                  </a:txBody>
                  <a:tcPr marL="7620" marR="7620" marT="7620" marB="0" anchor="ctr"/>
                </a:tc>
                <a:tc>
                  <a:txBody>
                    <a:bodyPr/>
                    <a:lstStyle/>
                    <a:p>
                      <a:pPr algn="ctr" fontAlgn="ctr"/>
                      <a:r>
                        <a:rPr lang="ru-RU" sz="1400" b="0" i="0" u="none" strike="noStrike">
                          <a:latin typeface="Times New Roman"/>
                        </a:rPr>
                        <a:t>33 718 560</a:t>
                      </a:r>
                    </a:p>
                  </a:txBody>
                  <a:tcPr marL="7620" marR="7620" marT="7620" marB="0" anchor="ctr"/>
                </a:tc>
                <a:tc>
                  <a:txBody>
                    <a:bodyPr/>
                    <a:lstStyle/>
                    <a:p>
                      <a:pPr algn="ctr" fontAlgn="ctr"/>
                      <a:r>
                        <a:rPr lang="ru-RU" sz="1400" b="0" i="0" u="none" strike="noStrike" dirty="0">
                          <a:latin typeface="Times New Roman"/>
                        </a:rPr>
                        <a:t>33 718 560</a:t>
                      </a:r>
                    </a:p>
                  </a:txBody>
                  <a:tcPr marL="7620" marR="7620" marT="7620" marB="0" anchor="ctr"/>
                </a:tc>
              </a:tr>
            </a:tbl>
          </a:graphicData>
        </a:graphic>
      </p:graphicFrame>
      <p:sp>
        <p:nvSpPr>
          <p:cNvPr id="8" name="Прямоугольник 7"/>
          <p:cNvSpPr/>
          <p:nvPr/>
        </p:nvSpPr>
        <p:spPr>
          <a:xfrm>
            <a:off x="7286644" y="221455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Заголовок 3"/>
          <p:cNvSpPr txBox="1">
            <a:spLocks/>
          </p:cNvSpPr>
          <p:nvPr/>
        </p:nvSpPr>
        <p:spPr>
          <a:xfrm>
            <a:off x="285720" y="214290"/>
            <a:ext cx="8229600" cy="733218"/>
          </a:xfrm>
          <a:prstGeom prst="rect">
            <a:avLst/>
          </a:prstGeom>
        </p:spPr>
        <p:txBody>
          <a:bodyPr vert="horz" lIns="45720" tIns="0" rIns="45720" bIns="0" anchor="ctr"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3800" b="1" i="0" u="none" strike="noStrike" kern="1200" cap="all" spc="0" normalizeH="0" baseline="0" noProof="0" dirty="0" smtClean="0">
                <a:ln w="500">
                  <a:solidFill>
                    <a:schemeClr val="tx2">
                      <a:shade val="20000"/>
                      <a:satMod val="120000"/>
                    </a:schemeClr>
                  </a:solidFill>
                </a:ln>
                <a:solidFill>
                  <a:schemeClr val="accent4">
                    <a:lumMod val="75000"/>
                  </a:schemeClr>
                </a:solidFill>
                <a:effectLst/>
                <a:uLnTx/>
                <a:uFillTx/>
                <a:latin typeface="Calibri" pitchFamily="34" charset="0"/>
                <a:ea typeface="Times New Roman" pitchFamily="18" charset="0"/>
                <a:cs typeface="Times New Roman" pitchFamily="18" charset="0"/>
              </a:rPr>
              <a:t>Социальная поддержка граждан</a:t>
            </a:r>
            <a:endParaRPr kumimoji="0" lang="ru-RU" sz="3800" b="1" i="0" u="none" strike="noStrike" kern="1200" cap="all" spc="0" normalizeH="0" baseline="0" noProof="0" dirty="0">
              <a:ln w="500">
                <a:solidFill>
                  <a:schemeClr val="tx2">
                    <a:shade val="20000"/>
                    <a:satMod val="120000"/>
                  </a:schemeClr>
                </a:solidFill>
              </a:ln>
              <a:solidFill>
                <a:schemeClr val="accent4">
                  <a:lumMod val="75000"/>
                </a:schemeClr>
              </a:solidFill>
              <a:effectLst/>
              <a:uLnTx/>
              <a:uFillTx/>
              <a:latin typeface="+mj-lt"/>
              <a:ea typeface="+mj-ea"/>
              <a:cs typeface="+mj-cs"/>
            </a:endParaRPr>
          </a:p>
        </p:txBody>
      </p:sp>
      <p:sp>
        <p:nvSpPr>
          <p:cNvPr id="15" name="Rectangle 7"/>
          <p:cNvSpPr>
            <a:spLocks noChangeArrowheads="1"/>
          </p:cNvSpPr>
          <p:nvPr/>
        </p:nvSpPr>
        <p:spPr bwMode="auto">
          <a:xfrm>
            <a:off x="214282" y="1142984"/>
            <a:ext cx="7749504" cy="3785652"/>
          </a:xfrm>
          <a:prstGeom prst="rect">
            <a:avLst/>
          </a:prstGeom>
          <a:solidFill>
            <a:schemeClr val="bg2"/>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1" hangingPunct="1"/>
            <a:r>
              <a:rPr lang="ru-RU" sz="1600" dirty="0"/>
              <a:t>В рамках реализации муниципальной программы осуществляется:</a:t>
            </a:r>
          </a:p>
          <a:p>
            <a:pPr lvl="0" eaLnBrk="1" hangingPunct="1"/>
            <a:r>
              <a:rPr lang="ru-RU" sz="1600" dirty="0"/>
              <a:t/>
            </a:r>
            <a:br>
              <a:rPr lang="ru-RU" sz="1600" dirty="0"/>
            </a:br>
            <a:r>
              <a:rPr lang="ru-RU" sz="1600" dirty="0"/>
              <a:t>* финансовая поддержка работников в сфере социальной защиты населения и работников, осуществляющих переданные государственные полномочия, осуществляющие деятельность по опеке и попечительству,</a:t>
            </a:r>
            <a:br>
              <a:rPr lang="ru-RU" sz="1600" dirty="0"/>
            </a:br>
            <a:r>
              <a:rPr lang="ru-RU" sz="1600" dirty="0"/>
              <a:t>* выплаты пенсий за выслугу лет и доплат к пенсиям муниципальным служащим;</a:t>
            </a:r>
            <a:br>
              <a:rPr lang="ru-RU" sz="1600" dirty="0"/>
            </a:br>
            <a:r>
              <a:rPr lang="ru-RU" sz="1600" dirty="0"/>
              <a:t>* оказание мер социальной поддержки реабилитированным лицам;</a:t>
            </a:r>
            <a:br>
              <a:rPr lang="ru-RU" sz="1600" dirty="0"/>
            </a:br>
            <a:r>
              <a:rPr lang="ru-RU" sz="1600" dirty="0"/>
              <a:t>* оказание социальной поддержки отдельным категориям граждан по обеспечению продовольственными товарами;</a:t>
            </a:r>
            <a:br>
              <a:rPr lang="ru-RU" sz="1600" dirty="0"/>
            </a:br>
            <a:r>
              <a:rPr lang="ru-RU" sz="1600" dirty="0"/>
              <a:t>* оказание мер социальной поддержки ветеранам труда и труженикам тыла;</a:t>
            </a:r>
            <a:br>
              <a:rPr lang="ru-RU" sz="1600" dirty="0"/>
            </a:br>
            <a:r>
              <a:rPr lang="ru-RU" sz="1600" dirty="0" smtClean="0"/>
              <a:t>* </a:t>
            </a:r>
            <a:r>
              <a:rPr lang="ru-RU" sz="1600" dirty="0"/>
              <a:t>обеспечение жилыми помещениями детей-сирот и детей, оставшихся без попечения родителей;</a:t>
            </a:r>
            <a:br>
              <a:rPr lang="ru-RU" sz="1600" dirty="0"/>
            </a:br>
            <a:r>
              <a:rPr lang="ru-RU" sz="1600" dirty="0"/>
              <a:t>* содержание ребенка в семье опекуна и приемной семье, а также вознаграждение, причитающееся приемному </a:t>
            </a:r>
            <a:r>
              <a:rPr lang="ru-RU" sz="1600" dirty="0" smtClean="0"/>
              <a:t>родителю.</a:t>
            </a:r>
            <a:endParaRPr kumimoji="0" lang="ru-RU" sz="1800" b="0" i="0" u="none" strike="noStrike" cap="none" normalizeH="0" baseline="0" dirty="0">
              <a:ln>
                <a:noFill/>
              </a:ln>
              <a:latin typeface="Arial" pitchFamily="34" charset="0"/>
              <a:cs typeface="Arial" pitchFamily="34" charset="0"/>
            </a:endParaRPr>
          </a:p>
        </p:txBody>
      </p:sp>
      <p:pic>
        <p:nvPicPr>
          <p:cNvPr id="16" name="Picture 2" descr="https://www.asi.org.ru/wp-content/uploads/formidable/6/k-anonsu-sots.-obsluzh.jpg"/>
          <p:cNvPicPr>
            <a:picLocks noChangeAspect="1" noChangeArrowheads="1"/>
          </p:cNvPicPr>
          <p:nvPr/>
        </p:nvPicPr>
        <p:blipFill>
          <a:blip r:embed="rId2" cstate="print"/>
          <a:srcRect/>
          <a:stretch>
            <a:fillRect/>
          </a:stretch>
        </p:blipFill>
        <p:spPr bwMode="auto">
          <a:xfrm>
            <a:off x="6572264" y="5143512"/>
            <a:ext cx="1403648" cy="1403648"/>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4" descr="bibblio.jpg"/>
          <p:cNvPicPr>
            <a:picLocks noChangeAspect="1"/>
          </p:cNvPicPr>
          <p:nvPr/>
        </p:nvPicPr>
        <p:blipFill>
          <a:blip r:embed="rId2" cstate="print"/>
          <a:srcRect/>
          <a:stretch>
            <a:fillRect/>
          </a:stretch>
        </p:blipFill>
        <p:spPr bwMode="auto">
          <a:xfrm>
            <a:off x="214282" y="785794"/>
            <a:ext cx="2286000" cy="1535112"/>
          </a:xfrm>
          <a:prstGeom prst="rect">
            <a:avLst/>
          </a:prstGeom>
          <a:solidFill>
            <a:schemeClr val="tx1">
              <a:lumMod val="85000"/>
            </a:schemeClr>
          </a:solidFill>
          <a:ln w="9525">
            <a:noFill/>
            <a:miter lim="800000"/>
            <a:headEnd/>
            <a:tailEnd/>
          </a:ln>
        </p:spPr>
      </p:pic>
      <p:sp>
        <p:nvSpPr>
          <p:cNvPr id="2" name="Заголовок 1"/>
          <p:cNvSpPr>
            <a:spLocks noGrp="1"/>
          </p:cNvSpPr>
          <p:nvPr>
            <p:ph type="title"/>
          </p:nvPr>
        </p:nvSpPr>
        <p:spPr>
          <a:xfrm>
            <a:off x="500034" y="142852"/>
            <a:ext cx="7239000" cy="928694"/>
          </a:xfrm>
        </p:spPr>
        <p:txBody>
          <a:bodyPr anchor="ctr">
            <a:no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18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142844" y="2643182"/>
          <a:ext cx="8515352" cy="2765425"/>
        </p:xfrm>
        <a:graphic>
          <a:graphicData uri="http://schemas.openxmlformats.org/drawingml/2006/table">
            <a:tbl>
              <a:tblPr firstRow="1" bandRow="1">
                <a:tableStyleId>{3C2FFA5D-87B4-456A-9821-1D502468CF0F}</a:tableStyleId>
              </a:tblPr>
              <a:tblGrid>
                <a:gridCol w="1500198"/>
                <a:gridCol w="3866255"/>
                <a:gridCol w="1108778"/>
                <a:gridCol w="1034859"/>
                <a:gridCol w="1005262"/>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ctr"/>
                      <a:r>
                        <a:rPr lang="ru-RU" sz="1400" u="none" strike="noStrike" dirty="0">
                          <a:latin typeface="Times New Roman" pitchFamily="18" charset="0"/>
                          <a:cs typeface="Times New Roman" pitchFamily="18" charset="0"/>
                        </a:rPr>
                        <a:t>03</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b"/>
                      <a:r>
                        <a:rPr lang="ru-RU" sz="1400" u="none" strike="noStrike" dirty="0">
                          <a:latin typeface="Times New Roman" pitchFamily="18" charset="0"/>
                          <a:cs typeface="Times New Roman" pitchFamily="18" charset="0"/>
                        </a:rPr>
                        <a:t>Муниципальная программа "Развитие образования в Льговском районе Курской области"</a:t>
                      </a:r>
                      <a:endParaRPr lang="ru-RU" sz="1400" b="0" i="0" u="none" strike="noStrike" dirty="0">
                        <a:latin typeface="Times New Roman" pitchFamily="18" charset="0"/>
                        <a:cs typeface="Times New Roman" pitchFamily="18" charset="0"/>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fontAlgn="ctr"/>
                      <a:r>
                        <a:rPr lang="ru-RU" sz="1400" b="0" i="0" u="none" strike="noStrike">
                          <a:latin typeface="Times New Roman"/>
                        </a:rPr>
                        <a:t>378 068 382</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ru-RU" sz="1400" b="0" i="0" u="none" strike="noStrike">
                          <a:latin typeface="Times New Roman"/>
                        </a:rPr>
                        <a:t>332 021 364</a:t>
                      </a:r>
                    </a:p>
                  </a:txBody>
                  <a:tcPr marL="7620" marR="7620" marT="7620" marB="0" anchor="ctr">
                    <a:lnT w="12700" cap="flat" cmpd="sng" algn="ctr">
                      <a:solidFill>
                        <a:schemeClr val="tx1"/>
                      </a:solidFill>
                      <a:prstDash val="solid"/>
                      <a:round/>
                      <a:headEnd type="none" w="med" len="med"/>
                      <a:tailEnd type="none" w="med" len="med"/>
                    </a:lnT>
                  </a:tcPr>
                </a:tc>
                <a:tc>
                  <a:txBody>
                    <a:bodyPr/>
                    <a:lstStyle/>
                    <a:p>
                      <a:pPr algn="ctr" fontAlgn="ctr"/>
                      <a:r>
                        <a:rPr lang="ru-RU" sz="1400" b="0" i="0" u="none" strike="noStrike">
                          <a:latin typeface="Times New Roman"/>
                        </a:rPr>
                        <a:t>332 042 478</a:t>
                      </a:r>
                    </a:p>
                  </a:txBody>
                  <a:tcPr marL="7620" marR="7620" marT="7620" marB="0" anchor="ctr">
                    <a:lnT w="12700" cap="flat" cmpd="sng" algn="ctr">
                      <a:solidFill>
                        <a:schemeClr val="tx1"/>
                      </a:solidFill>
                      <a:prstDash val="solid"/>
                      <a:round/>
                      <a:headEnd type="none" w="med" len="med"/>
                      <a:tailEnd type="none" w="med" len="med"/>
                    </a:lnT>
                  </a:tcP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03 1</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2 755 181</a:t>
                      </a:r>
                    </a:p>
                  </a:txBody>
                  <a:tcPr marL="7620" marR="7620" marT="7620" marB="0" anchor="ctr"/>
                </a:tc>
                <a:tc>
                  <a:txBody>
                    <a:bodyPr/>
                    <a:lstStyle/>
                    <a:p>
                      <a:pPr algn="ctr" fontAlgn="ctr"/>
                      <a:r>
                        <a:rPr lang="ru-RU" sz="1400" b="0" i="0" u="none" strike="noStrike">
                          <a:latin typeface="Times New Roman"/>
                        </a:rPr>
                        <a:t>2 261 330</a:t>
                      </a:r>
                    </a:p>
                  </a:txBody>
                  <a:tcPr marL="7620" marR="7620" marT="7620" marB="0" anchor="ctr"/>
                </a:tc>
                <a:tc>
                  <a:txBody>
                    <a:bodyPr/>
                    <a:lstStyle/>
                    <a:p>
                      <a:pPr algn="ctr" fontAlgn="ctr"/>
                      <a:r>
                        <a:rPr lang="ru-RU" sz="1400" b="0" i="0" u="none" strike="noStrike">
                          <a:latin typeface="Times New Roman"/>
                        </a:rPr>
                        <a:t>2 261 330</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03 2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"Развитие дошкольного и общего образования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365 826 109</a:t>
                      </a:r>
                    </a:p>
                  </a:txBody>
                  <a:tcPr marL="7620" marR="7620" marT="7620" marB="0" anchor="ctr"/>
                </a:tc>
                <a:tc>
                  <a:txBody>
                    <a:bodyPr/>
                    <a:lstStyle/>
                    <a:p>
                      <a:pPr algn="ctr" fontAlgn="ctr"/>
                      <a:r>
                        <a:rPr lang="ru-RU" sz="1400" b="0" i="0" u="none" strike="noStrike">
                          <a:latin typeface="Times New Roman"/>
                        </a:rPr>
                        <a:t>321 959 912</a:t>
                      </a:r>
                    </a:p>
                  </a:txBody>
                  <a:tcPr marL="7620" marR="7620" marT="7620" marB="0" anchor="ctr"/>
                </a:tc>
                <a:tc>
                  <a:txBody>
                    <a:bodyPr/>
                    <a:lstStyle/>
                    <a:p>
                      <a:pPr algn="ctr" fontAlgn="ctr"/>
                      <a:r>
                        <a:rPr lang="ru-RU" sz="1400" b="0" i="0" u="none" strike="noStrike">
                          <a:latin typeface="Times New Roman"/>
                        </a:rPr>
                        <a:t>321 981 026</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03 3</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"Развитие дополнительного образования и системы воспитания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9 487 092</a:t>
                      </a:r>
                    </a:p>
                  </a:txBody>
                  <a:tcPr marL="7620" marR="7620" marT="7620" marB="0" anchor="ctr"/>
                </a:tc>
                <a:tc>
                  <a:txBody>
                    <a:bodyPr/>
                    <a:lstStyle/>
                    <a:p>
                      <a:pPr algn="ctr" fontAlgn="ctr"/>
                      <a:r>
                        <a:rPr lang="ru-RU" sz="1400" b="0" i="0" u="none" strike="noStrike">
                          <a:latin typeface="Times New Roman"/>
                        </a:rPr>
                        <a:t>7 800 122</a:t>
                      </a:r>
                    </a:p>
                  </a:txBody>
                  <a:tcPr marL="7620" marR="7620" marT="7620" marB="0" anchor="ctr"/>
                </a:tc>
                <a:tc>
                  <a:txBody>
                    <a:bodyPr/>
                    <a:lstStyle/>
                    <a:p>
                      <a:pPr algn="ctr" fontAlgn="ctr"/>
                      <a:r>
                        <a:rPr lang="ru-RU" sz="1400" b="0" i="0" u="none" strike="noStrike" dirty="0">
                          <a:latin typeface="Times New Roman"/>
                        </a:rPr>
                        <a:t>7 800 122</a:t>
                      </a:r>
                    </a:p>
                  </a:txBody>
                  <a:tcPr marL="7620" marR="7620" marT="7620" marB="0" anchor="ctr"/>
                </a:tc>
              </a:tr>
            </a:tbl>
          </a:graphicData>
        </a:graphic>
      </p:graphicFrame>
      <p:pic>
        <p:nvPicPr>
          <p:cNvPr id="6" name="Picture 1" descr="C:\Documents and Settings\Bezuglova_I\Рабочий стол\Картинка\88.gif"/>
          <p:cNvPicPr>
            <a:picLocks noChangeAspect="1" noChangeArrowheads="1"/>
          </p:cNvPicPr>
          <p:nvPr/>
        </p:nvPicPr>
        <p:blipFill>
          <a:blip r:embed="rId3" cstate="print"/>
          <a:srcRect/>
          <a:stretch>
            <a:fillRect/>
          </a:stretch>
        </p:blipFill>
        <p:spPr bwMode="auto">
          <a:xfrm>
            <a:off x="6500826" y="5558982"/>
            <a:ext cx="1524934" cy="1299018"/>
          </a:xfrm>
          <a:prstGeom prst="rect">
            <a:avLst/>
          </a:prstGeom>
          <a:noFill/>
        </p:spPr>
      </p:pic>
      <p:sp>
        <p:nvSpPr>
          <p:cNvPr id="8" name="Прямоугольник 7"/>
          <p:cNvSpPr/>
          <p:nvPr/>
        </p:nvSpPr>
        <p:spPr>
          <a:xfrm>
            <a:off x="7715272" y="2214554"/>
            <a:ext cx="862159" cy="369332"/>
          </a:xfrm>
          <a:prstGeom prst="rect">
            <a:avLst/>
          </a:prstGeom>
        </p:spPr>
        <p:txBody>
          <a:bodyPr wrap="none">
            <a:spAutoFit/>
          </a:bodyPr>
          <a:lstStyle/>
          <a:p>
            <a:r>
              <a:rPr lang="ru-RU" dirty="0" smtClean="0"/>
              <a:t>рублей</a:t>
            </a:r>
            <a:endParaRPr lang="ru-RU" dirty="0"/>
          </a:p>
        </p:txBody>
      </p:sp>
      <p:pic>
        <p:nvPicPr>
          <p:cNvPr id="9" name="Рисунок 8" descr="zaochnaya-forma-obucheniya-vysshee-obrazovanie.jpg"/>
          <p:cNvPicPr>
            <a:picLocks noChangeAspect="1"/>
          </p:cNvPicPr>
          <p:nvPr/>
        </p:nvPicPr>
        <p:blipFill>
          <a:blip r:embed="rId4" cstate="print"/>
          <a:stretch>
            <a:fillRect/>
          </a:stretch>
        </p:blipFill>
        <p:spPr>
          <a:xfrm>
            <a:off x="7410436" y="285728"/>
            <a:ext cx="1733563" cy="18573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i37YVVQCE.jpg"/>
          <p:cNvPicPr>
            <a:picLocks noChangeAspect="1"/>
          </p:cNvPicPr>
          <p:nvPr/>
        </p:nvPicPr>
        <p:blipFill>
          <a:blip r:embed="rId5" cstate="print"/>
          <a:stretch>
            <a:fillRect/>
          </a:stretch>
        </p:blipFill>
        <p:spPr>
          <a:xfrm>
            <a:off x="2714612" y="1000108"/>
            <a:ext cx="1397708" cy="1643074"/>
          </a:xfrm>
          <a:prstGeom prst="rect">
            <a:avLst/>
          </a:prstGeom>
        </p:spPr>
      </p:pic>
      <p:pic>
        <p:nvPicPr>
          <p:cNvPr id="11" name="Рисунок 10" descr="Doshkolnoe-obrazovanie.jpg"/>
          <p:cNvPicPr>
            <a:picLocks noChangeAspect="1"/>
          </p:cNvPicPr>
          <p:nvPr/>
        </p:nvPicPr>
        <p:blipFill>
          <a:blip r:embed="rId6" cstate="print"/>
          <a:stretch>
            <a:fillRect/>
          </a:stretch>
        </p:blipFill>
        <p:spPr>
          <a:xfrm>
            <a:off x="4929190" y="1000108"/>
            <a:ext cx="1883085" cy="164307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142852"/>
            <a:ext cx="4439036" cy="369332"/>
          </a:xfrm>
          <a:prstGeom prst="rect">
            <a:avLst/>
          </a:prstGeom>
        </p:spPr>
        <p:txBody>
          <a:bodyPr wrap="none">
            <a:spAutoFit/>
          </a:bodyPr>
          <a:lstStyle/>
          <a:p>
            <a:r>
              <a:rPr lang="ru-RU" dirty="0" smtClean="0"/>
              <a:t>Расходы бюджета в сфере образования</a:t>
            </a:r>
            <a:endParaRPr lang="ru-RU" dirty="0"/>
          </a:p>
        </p:txBody>
      </p:sp>
      <p:sp>
        <p:nvSpPr>
          <p:cNvPr id="3" name="Прямоугольник 2"/>
          <p:cNvSpPr/>
          <p:nvPr/>
        </p:nvSpPr>
        <p:spPr>
          <a:xfrm>
            <a:off x="357158" y="714356"/>
            <a:ext cx="4143404" cy="1477328"/>
          </a:xfrm>
          <a:prstGeom prst="rect">
            <a:avLst/>
          </a:prstGeom>
          <a:solidFill>
            <a:schemeClr val="accent6">
              <a:lumMod val="20000"/>
              <a:lumOff val="80000"/>
            </a:schemeClr>
          </a:solidFill>
        </p:spPr>
        <p:txBody>
          <a:bodyPr wrap="square">
            <a:spAutoFit/>
          </a:bodyPr>
          <a:lstStyle/>
          <a:p>
            <a:r>
              <a:rPr lang="ru-RU" dirty="0" smtClean="0"/>
              <a:t>Дошкольное образование</a:t>
            </a:r>
          </a:p>
          <a:p>
            <a:r>
              <a:rPr lang="ru-RU" dirty="0" smtClean="0"/>
              <a:t>(2 детских дошкольных учреждения) 2026 – 6 647 410 рублей;</a:t>
            </a:r>
          </a:p>
          <a:p>
            <a:r>
              <a:rPr lang="ru-RU" dirty="0" smtClean="0"/>
              <a:t>2027 – 6 235 822 рублей;</a:t>
            </a:r>
          </a:p>
          <a:p>
            <a:r>
              <a:rPr lang="ru-RU" dirty="0" smtClean="0"/>
              <a:t>2028 – 6 235 822 рублей.</a:t>
            </a:r>
            <a:endParaRPr lang="ru-RU" dirty="0"/>
          </a:p>
        </p:txBody>
      </p:sp>
      <p:sp>
        <p:nvSpPr>
          <p:cNvPr id="4" name="Прямоугольник 3"/>
          <p:cNvSpPr/>
          <p:nvPr/>
        </p:nvSpPr>
        <p:spPr>
          <a:xfrm>
            <a:off x="4786314" y="714356"/>
            <a:ext cx="3429024" cy="1477328"/>
          </a:xfrm>
          <a:prstGeom prst="rect">
            <a:avLst/>
          </a:prstGeom>
          <a:solidFill>
            <a:schemeClr val="tx2">
              <a:lumMod val="20000"/>
              <a:lumOff val="80000"/>
            </a:schemeClr>
          </a:solidFill>
        </p:spPr>
        <p:txBody>
          <a:bodyPr wrap="square">
            <a:spAutoFit/>
          </a:bodyPr>
          <a:lstStyle/>
          <a:p>
            <a:r>
              <a:rPr lang="ru-RU" dirty="0" smtClean="0"/>
              <a:t>Общее образование</a:t>
            </a:r>
          </a:p>
          <a:p>
            <a:r>
              <a:rPr lang="ru-RU" dirty="0" smtClean="0"/>
              <a:t>(17 школ)</a:t>
            </a:r>
          </a:p>
          <a:p>
            <a:r>
              <a:rPr lang="ru-RU" dirty="0" smtClean="0"/>
              <a:t>2026 – 359 151 699 рублей;</a:t>
            </a:r>
          </a:p>
          <a:p>
            <a:r>
              <a:rPr lang="ru-RU" dirty="0" smtClean="0"/>
              <a:t>2027 – 315 724 090 рублей;</a:t>
            </a:r>
          </a:p>
          <a:p>
            <a:r>
              <a:rPr lang="ru-RU" dirty="0" smtClean="0"/>
              <a:t>2028 – 315 745 204 рублей.</a:t>
            </a:r>
            <a:endParaRPr lang="ru-RU" dirty="0"/>
          </a:p>
        </p:txBody>
      </p:sp>
      <p:sp>
        <p:nvSpPr>
          <p:cNvPr id="5" name="Прямоугольник 4"/>
          <p:cNvSpPr/>
          <p:nvPr/>
        </p:nvSpPr>
        <p:spPr>
          <a:xfrm>
            <a:off x="214282" y="2643182"/>
            <a:ext cx="3500462" cy="1477328"/>
          </a:xfrm>
          <a:prstGeom prst="rect">
            <a:avLst/>
          </a:prstGeom>
          <a:solidFill>
            <a:srgbClr val="66FF66"/>
          </a:solidFill>
        </p:spPr>
        <p:txBody>
          <a:bodyPr wrap="square">
            <a:spAutoFit/>
          </a:bodyPr>
          <a:lstStyle/>
          <a:p>
            <a:r>
              <a:rPr lang="ru-RU" dirty="0" smtClean="0"/>
              <a:t>Дополнительное образование</a:t>
            </a:r>
          </a:p>
          <a:p>
            <a:r>
              <a:rPr lang="ru-RU" dirty="0" smtClean="0"/>
              <a:t>(2 учреждения)</a:t>
            </a:r>
          </a:p>
          <a:p>
            <a:r>
              <a:rPr lang="ru-RU" dirty="0" smtClean="0"/>
              <a:t>2026 – 9 487 092 рублей;</a:t>
            </a:r>
          </a:p>
          <a:p>
            <a:r>
              <a:rPr lang="ru-RU" dirty="0" smtClean="0"/>
              <a:t>2027 – 7 800 122 рублей;</a:t>
            </a:r>
          </a:p>
          <a:p>
            <a:r>
              <a:rPr lang="ru-RU" dirty="0" smtClean="0"/>
              <a:t>2028 – 7 800 122 рублей.</a:t>
            </a:r>
            <a:endParaRPr lang="ru-RU" dirty="0"/>
          </a:p>
        </p:txBody>
      </p:sp>
      <p:pic>
        <p:nvPicPr>
          <p:cNvPr id="6" name="Picture 4" descr="https://1.bp.blogspot.com/-zGXpQG-srQ8/XrUJqxdNfaI/AAAAAAAAxfQ/734TKwjIkkI19iHTqrPD5mQyFJDRDDwhwCLcBGAsYHQ/s1600/%25D1%2588%25D0%25BA%25D0%25BE%25D0%25BB%25D1%258C%25D0%25BD%25D0%25B8%25D0%25BA%25D0%25B8_DoV%2B%252817%2529.png"/>
          <p:cNvPicPr>
            <a:picLocks noChangeAspect="1" noChangeArrowheads="1"/>
          </p:cNvPicPr>
          <p:nvPr/>
        </p:nvPicPr>
        <p:blipFill>
          <a:blip r:embed="rId2" cstate="print"/>
          <a:srcRect/>
          <a:stretch>
            <a:fillRect/>
          </a:stretch>
        </p:blipFill>
        <p:spPr bwMode="auto">
          <a:xfrm>
            <a:off x="5715008" y="4000504"/>
            <a:ext cx="3063501" cy="2462290"/>
          </a:xfrm>
          <a:prstGeom prst="rect">
            <a:avLst/>
          </a:prstGeom>
          <a:noFill/>
        </p:spPr>
      </p:pic>
      <p:sp>
        <p:nvSpPr>
          <p:cNvPr id="7" name="Прямоугольник 6"/>
          <p:cNvSpPr/>
          <p:nvPr/>
        </p:nvSpPr>
        <p:spPr>
          <a:xfrm>
            <a:off x="428596" y="4500570"/>
            <a:ext cx="3500462" cy="1477328"/>
          </a:xfrm>
          <a:prstGeom prst="rect">
            <a:avLst/>
          </a:prstGeom>
          <a:solidFill>
            <a:srgbClr val="00B0F0"/>
          </a:solidFill>
        </p:spPr>
        <p:txBody>
          <a:bodyPr wrap="square">
            <a:spAutoFit/>
          </a:bodyPr>
          <a:lstStyle/>
          <a:p>
            <a:r>
              <a:rPr lang="ru-RU" dirty="0" smtClean="0"/>
              <a:t>Оздоровление детей</a:t>
            </a:r>
          </a:p>
          <a:p>
            <a:r>
              <a:rPr lang="ru-RU" dirty="0" smtClean="0"/>
              <a:t>(1 лагерь)</a:t>
            </a:r>
          </a:p>
          <a:p>
            <a:r>
              <a:rPr lang="ru-RU" dirty="0" smtClean="0"/>
              <a:t>2026 – 1 178 513 рублей;</a:t>
            </a:r>
          </a:p>
          <a:p>
            <a:r>
              <a:rPr lang="ru-RU" dirty="0" smtClean="0"/>
              <a:t>2027 – 2 608 751 рублей;</a:t>
            </a:r>
          </a:p>
          <a:p>
            <a:r>
              <a:rPr lang="ru-RU" dirty="0" smtClean="0"/>
              <a:t>2028 – 2 608 751 рублей.</a:t>
            </a:r>
            <a:endParaRPr lang="ru-RU" dirty="0"/>
          </a:p>
        </p:txBody>
      </p:sp>
      <p:sp>
        <p:nvSpPr>
          <p:cNvPr id="8" name="Прямоугольник 7"/>
          <p:cNvSpPr/>
          <p:nvPr/>
        </p:nvSpPr>
        <p:spPr>
          <a:xfrm>
            <a:off x="4572000" y="2571744"/>
            <a:ext cx="3500462" cy="1477328"/>
          </a:xfrm>
          <a:prstGeom prst="rect">
            <a:avLst/>
          </a:prstGeom>
          <a:solidFill>
            <a:srgbClr val="FFC000"/>
          </a:solidFill>
        </p:spPr>
        <p:txBody>
          <a:bodyPr wrap="square">
            <a:spAutoFit/>
          </a:bodyPr>
          <a:lstStyle/>
          <a:p>
            <a:r>
              <a:rPr lang="ru-RU" dirty="0" smtClean="0"/>
              <a:t>Методкабинет</a:t>
            </a:r>
          </a:p>
          <a:p>
            <a:r>
              <a:rPr lang="ru-RU" dirty="0" smtClean="0"/>
              <a:t>(1 учреждение)</a:t>
            </a:r>
          </a:p>
          <a:p>
            <a:r>
              <a:rPr lang="ru-RU" dirty="0" smtClean="0"/>
              <a:t>2026 – 2 755 181 рублей;</a:t>
            </a:r>
          </a:p>
          <a:p>
            <a:r>
              <a:rPr lang="ru-RU" dirty="0" smtClean="0"/>
              <a:t>2027 – 2 261 330 рублей;</a:t>
            </a:r>
          </a:p>
          <a:p>
            <a:r>
              <a:rPr lang="ru-RU" dirty="0" smtClean="0"/>
              <a:t>2028 – 2 261 330 рублей.</a:t>
            </a:r>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474345"/>
            <a:ext cx="7858180" cy="2246769"/>
          </a:xfrm>
          <a:prstGeom prst="rect">
            <a:avLst/>
          </a:prstGeom>
          <a:solidFill>
            <a:schemeClr val="accent6">
              <a:lumMod val="20000"/>
              <a:lumOff val="80000"/>
            </a:schemeClr>
          </a:solidFill>
        </p:spPr>
        <p:txBody>
          <a:bodyPr wrap="square">
            <a:spAutoFit/>
          </a:bodyPr>
          <a:lstStyle/>
          <a:p>
            <a:r>
              <a:rPr lang="ru-RU" sz="1400" dirty="0" smtClean="0"/>
              <a:t>Цели муниципальной программы:</a:t>
            </a:r>
          </a:p>
          <a:p>
            <a:pPr algn="just"/>
            <a:r>
              <a:rPr lang="ru-RU" sz="1400" dirty="0" smtClean="0"/>
              <a:t>•внедрение механизмов формирования и реализации современных моделей дошкольного, общего образования, обеспечивающих равные возможности для получения качественного образования в соответствии с требованиями инновационного развития экономики, современными потребностями общества и каждого гражданина, развитие и внедрение современных моделей успешной социализации детей;</a:t>
            </a:r>
          </a:p>
          <a:p>
            <a:pPr algn="just"/>
            <a:r>
              <a:rPr lang="ru-RU" sz="1400" dirty="0" smtClean="0"/>
              <a:t>•обеспечение объективной информацией о качестве образования для принятия обоснованных управленческих решений на разных уровнях управления образованием, поддержка устойчивого развития системы образования, а также повышение уровня информированности потребителей образовательных услуг</a:t>
            </a:r>
            <a:endParaRPr lang="ru-RU" sz="1400" dirty="0"/>
          </a:p>
        </p:txBody>
      </p:sp>
      <p:sp>
        <p:nvSpPr>
          <p:cNvPr id="4" name="TextBox 3"/>
          <p:cNvSpPr txBox="1"/>
          <p:nvPr/>
        </p:nvSpPr>
        <p:spPr>
          <a:xfrm>
            <a:off x="214282" y="2928934"/>
            <a:ext cx="8429684" cy="3662541"/>
          </a:xfrm>
          <a:prstGeom prst="rect">
            <a:avLst/>
          </a:prstGeom>
          <a:solidFill>
            <a:schemeClr val="accent2">
              <a:lumMod val="20000"/>
              <a:lumOff val="80000"/>
            </a:schemeClr>
          </a:solidFill>
          <a:ln w="76200">
            <a:solidFill>
              <a:srgbClr val="7030A0"/>
            </a:solidFill>
          </a:ln>
        </p:spPr>
        <p:txBody>
          <a:bodyPr wrap="square" rtlCol="0">
            <a:spAutoFit/>
          </a:bodyPr>
          <a:lstStyle/>
          <a:p>
            <a:pPr algn="ctr"/>
            <a:r>
              <a:rPr lang="ru-RU" sz="1300" dirty="0" smtClean="0"/>
              <a:t>В 2026-2028 гг. реализуются Региональные проекты:</a:t>
            </a:r>
          </a:p>
          <a:p>
            <a:r>
              <a:rPr lang="ru-RU" sz="1300" dirty="0" smtClean="0"/>
              <a:t>1. «Все лучшее детям». Реализация мероприятий по модернизации школьных систем образования МБОУ «</a:t>
            </a:r>
            <a:r>
              <a:rPr lang="ru-RU" sz="1300" dirty="0" err="1" smtClean="0"/>
              <a:t>Большеугонская</a:t>
            </a:r>
            <a:r>
              <a:rPr lang="ru-RU" sz="1300" dirty="0" smtClean="0"/>
              <a:t> СОШ» Льговского района Курской области) запланированы в 2026 г. – 59 010 077 рублей, из них  средства местного бюджета 1 308 452 рублей;</a:t>
            </a:r>
          </a:p>
          <a:p>
            <a:pPr algn="just"/>
            <a:r>
              <a:rPr lang="ru-RU" sz="1300" dirty="0" smtClean="0"/>
              <a:t>2. "Педагоги и наставники«:</a:t>
            </a:r>
          </a:p>
          <a:p>
            <a:pPr algn="just">
              <a:buFontTx/>
              <a:buChar char="-"/>
            </a:pPr>
            <a:r>
              <a:rPr lang="ru-RU" sz="1300" dirty="0" smtClean="0"/>
              <a:t>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p>
            <a:pPr algn="just"/>
            <a:r>
              <a:rPr lang="ru-RU" sz="1300" dirty="0" smtClean="0"/>
              <a:t>2026 г. – 1 358 547 рублей;</a:t>
            </a:r>
          </a:p>
          <a:p>
            <a:pPr algn="just"/>
            <a:r>
              <a:rPr lang="ru-RU" sz="1300" dirty="0" smtClean="0"/>
              <a:t>2027 г. – 1 390 087 рублей;</a:t>
            </a:r>
          </a:p>
          <a:p>
            <a:pPr algn="just"/>
            <a:r>
              <a:rPr lang="ru-RU" sz="1300" dirty="0" smtClean="0"/>
              <a:t>2028 г. – 1 407 316 рублей.</a:t>
            </a:r>
          </a:p>
          <a:p>
            <a:pPr algn="just">
              <a:buFontTx/>
              <a:buChar char="-"/>
            </a:pPr>
            <a:r>
              <a:rPr lang="ru-RU" sz="1300" dirty="0" smtClean="0"/>
              <a:t>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p>
            <a:pPr algn="just"/>
            <a:r>
              <a:rPr lang="ru-RU" sz="1300" dirty="0" smtClean="0"/>
              <a:t>2026 г. – 25 467 120 рублей;</a:t>
            </a:r>
          </a:p>
          <a:p>
            <a:pPr algn="just"/>
            <a:r>
              <a:rPr lang="ru-RU" sz="1300" dirty="0" smtClean="0"/>
              <a:t>2027 г. – 25 467 120 рублей;</a:t>
            </a:r>
          </a:p>
          <a:p>
            <a:pPr algn="just"/>
            <a:r>
              <a:rPr lang="ru-RU" sz="1300" dirty="0" smtClean="0"/>
              <a:t>2028 г. – 25 467 120рублей.</a:t>
            </a:r>
          </a:p>
          <a:p>
            <a:pPr algn="just">
              <a:buFontTx/>
              <a:buChar char="-"/>
            </a:pPr>
            <a:endParaRPr lang="ru-RU" sz="11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a:t>
            </a:r>
            <a:endParaRPr lang="ru-RU" sz="1800" dirty="0"/>
          </a:p>
        </p:txBody>
      </p:sp>
      <p:graphicFrame>
        <p:nvGraphicFramePr>
          <p:cNvPr id="4" name="Содержимое 3"/>
          <p:cNvGraphicFramePr>
            <a:graphicFrameLocks noGrp="1"/>
          </p:cNvGraphicFramePr>
          <p:nvPr>
            <p:ph idx="1"/>
          </p:nvPr>
        </p:nvGraphicFramePr>
        <p:xfrm>
          <a:off x="214283" y="1785926"/>
          <a:ext cx="8286808" cy="2786083"/>
        </p:xfrm>
        <a:graphic>
          <a:graphicData uri="http://schemas.openxmlformats.org/drawingml/2006/table">
            <a:tbl>
              <a:tblPr firstRow="1" bandRow="1">
                <a:tableStyleId>{5C22544A-7EE6-4342-B048-85BDC9FD1C3A}</a:tableStyleId>
              </a:tblPr>
              <a:tblGrid>
                <a:gridCol w="1474771"/>
                <a:gridCol w="4000440"/>
                <a:gridCol w="986977"/>
                <a:gridCol w="912309"/>
                <a:gridCol w="912311"/>
              </a:tblGrid>
              <a:tr h="784478">
                <a:tc>
                  <a:txBody>
                    <a:bodyPr/>
                    <a:lstStyle/>
                    <a:p>
                      <a:pPr algn="ctr" fontAlgn="ctr"/>
                      <a:r>
                        <a:rPr lang="ru-RU" sz="1400" b="1" i="0" u="none" strike="noStrike" dirty="0">
                          <a:solidFill>
                            <a:srgbClr val="000000"/>
                          </a:solidFill>
                          <a:latin typeface="Times New Roman"/>
                        </a:rPr>
                        <a:t>Код программы (подпрограммы)</a:t>
                      </a:r>
                    </a:p>
                  </a:txBody>
                  <a:tcPr marL="7620" marR="7620" marT="7620"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859592">
                <a:tc>
                  <a:txBody>
                    <a:bodyPr/>
                    <a:lstStyle/>
                    <a:p>
                      <a:pPr algn="ctr" fontAlgn="b"/>
                      <a:r>
                        <a:rPr lang="ru-RU" sz="1400" b="1" i="0" u="none" strike="noStrike" dirty="0">
                          <a:latin typeface="Times New Roman"/>
                        </a:rPr>
                        <a:t>07</a:t>
                      </a:r>
                    </a:p>
                  </a:txBody>
                  <a:tcPr marL="7620" marR="7620" marT="7620" marB="0" anchor="ctr"/>
                </a:tc>
                <a:tc>
                  <a:txBody>
                    <a:bodyPr/>
                    <a:lstStyle/>
                    <a:p>
                      <a:pPr algn="l" fontAlgn="b"/>
                      <a:r>
                        <a:rPr lang="ru-RU" sz="1400" b="1" i="0" u="none" strike="noStrike" dirty="0">
                          <a:latin typeface="Times New Roman"/>
                        </a:rPr>
                        <a:t>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fontAlgn="ctr"/>
                      <a:r>
                        <a:rPr lang="ru-RU" sz="1400" b="0" i="0" u="none" strike="noStrike" dirty="0" smtClean="0">
                          <a:latin typeface="Times New Roman"/>
                        </a:rPr>
                        <a:t>300 </a:t>
                      </a:r>
                      <a:r>
                        <a:rPr lang="ru-RU" sz="1400" b="0" i="0" u="none" strike="noStrike" dirty="0">
                          <a:latin typeface="Times New Roman"/>
                        </a:rPr>
                        <a:t>000</a:t>
                      </a:r>
                    </a:p>
                  </a:txBody>
                  <a:tcPr marL="7620" marR="7620" marT="7620" marB="0" anchor="ctr"/>
                </a:tc>
                <a:tc>
                  <a:txBody>
                    <a:bodyPr/>
                    <a:lstStyle/>
                    <a:p>
                      <a:pPr algn="ctr" fontAlgn="ctr"/>
                      <a:r>
                        <a:rPr lang="ru-RU" sz="1400" b="0" i="0" u="none" strike="noStrike">
                          <a:latin typeface="Times New Roman"/>
                        </a:rPr>
                        <a:t>800 000</a:t>
                      </a:r>
                    </a:p>
                  </a:txBody>
                  <a:tcPr marL="7620" marR="7620" marT="7620" marB="0" anchor="ctr"/>
                </a:tc>
                <a:tc>
                  <a:txBody>
                    <a:bodyPr/>
                    <a:lstStyle/>
                    <a:p>
                      <a:pPr algn="ctr" fontAlgn="ctr"/>
                      <a:r>
                        <a:rPr lang="ru-RU" sz="1400" b="0" i="0" u="none" strike="noStrike">
                          <a:latin typeface="Times New Roman"/>
                        </a:rPr>
                        <a:t>800 000</a:t>
                      </a:r>
                    </a:p>
                  </a:txBody>
                  <a:tcPr marL="7620" marR="7620" marT="7620" marB="0" anchor="ctr"/>
                </a:tc>
              </a:tr>
              <a:tr h="282421">
                <a:tc>
                  <a:txBody>
                    <a:bodyPr/>
                    <a:lstStyle/>
                    <a:p>
                      <a:pPr algn="l" fontAlgn="b"/>
                      <a:r>
                        <a:rPr lang="ru-RU" sz="1000" b="0" i="0" u="none" strike="noStrike">
                          <a:latin typeface="Arial"/>
                        </a:rPr>
                        <a:t> </a:t>
                      </a:r>
                    </a:p>
                  </a:txBody>
                  <a:tcPr marL="7620" marR="7620" marT="7620" marB="0" anchor="b"/>
                </a:tc>
                <a:tc>
                  <a:txBody>
                    <a:bodyPr/>
                    <a:lstStyle/>
                    <a:p>
                      <a:pPr algn="l" fontAlgn="b"/>
                      <a:r>
                        <a:rPr lang="ru-RU" sz="1000" b="1" i="1" u="none" strike="noStrike" dirty="0">
                          <a:latin typeface="Arial"/>
                        </a:rPr>
                        <a:t>из них:</a:t>
                      </a:r>
                    </a:p>
                  </a:txBody>
                  <a:tcPr marL="7620" marR="7620" marT="7620" marB="0" anchor="b"/>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859592">
                <a:tc>
                  <a:txBody>
                    <a:bodyPr/>
                    <a:lstStyle/>
                    <a:p>
                      <a:pPr algn="ctr" fontAlgn="b"/>
                      <a:r>
                        <a:rPr lang="ru-RU" sz="1400" b="1" i="0" u="none" strike="noStrike" dirty="0">
                          <a:latin typeface="Times New Roman"/>
                        </a:rPr>
                        <a:t>07 2</a:t>
                      </a:r>
                    </a:p>
                  </a:txBody>
                  <a:tcPr marL="7620" marR="7620" marT="7620" marB="0" anchor="ctr"/>
                </a:tc>
                <a:tc>
                  <a:txBody>
                    <a:bodyPr/>
                    <a:lstStyle/>
                    <a:p>
                      <a:pPr algn="l" fontAlgn="b"/>
                      <a:r>
                        <a:rPr lang="ru-RU" sz="1400" b="1" i="0" u="none" strike="noStrike" dirty="0" smtClean="0">
                          <a:latin typeface="Times New Roman"/>
                        </a:rPr>
                        <a:t>Подпрограмма </a:t>
                      </a:r>
                      <a:r>
                        <a:rPr lang="ru-RU" sz="1400" b="1" i="0" u="none" strike="noStrike" dirty="0">
                          <a:latin typeface="Times New Roman"/>
                        </a:rPr>
                        <a:t>"Создание условий для обеспечения доступным и комфортным жильем граждан в Льговском районе Курской области"</a:t>
                      </a:r>
                    </a:p>
                  </a:txBody>
                  <a:tcPr marL="7620" marR="7620" marT="7620" marB="0" anchor="ctr"/>
                </a:tc>
                <a:tc>
                  <a:txBody>
                    <a:bodyPr/>
                    <a:lstStyle/>
                    <a:p>
                      <a:pPr algn="ctr" fontAlgn="ctr"/>
                      <a:r>
                        <a:rPr lang="ru-RU" sz="1400" b="0" i="0" u="none" strike="noStrike" dirty="0" smtClean="0">
                          <a:latin typeface="Times New Roman"/>
                        </a:rPr>
                        <a:t>300 </a:t>
                      </a:r>
                      <a:r>
                        <a:rPr lang="ru-RU" sz="1400" b="0" i="0" u="none" strike="noStrike" dirty="0">
                          <a:latin typeface="Times New Roman"/>
                        </a:rPr>
                        <a:t>000</a:t>
                      </a:r>
                    </a:p>
                  </a:txBody>
                  <a:tcPr marL="7620" marR="7620" marT="7620" marB="0" anchor="ctr"/>
                </a:tc>
                <a:tc>
                  <a:txBody>
                    <a:bodyPr/>
                    <a:lstStyle/>
                    <a:p>
                      <a:pPr algn="ctr" fontAlgn="ctr"/>
                      <a:r>
                        <a:rPr lang="ru-RU" sz="1400" b="0" i="0" u="none" strike="noStrike">
                          <a:latin typeface="Times New Roman"/>
                        </a:rPr>
                        <a:t>800 000</a:t>
                      </a:r>
                    </a:p>
                  </a:txBody>
                  <a:tcPr marL="7620" marR="7620" marT="7620" marB="0" anchor="ctr"/>
                </a:tc>
                <a:tc>
                  <a:txBody>
                    <a:bodyPr/>
                    <a:lstStyle/>
                    <a:p>
                      <a:pPr algn="ctr" fontAlgn="ctr"/>
                      <a:r>
                        <a:rPr lang="ru-RU" sz="1400" b="0" i="0" u="none" strike="noStrike" dirty="0">
                          <a:latin typeface="Times New Roman"/>
                        </a:rPr>
                        <a:t>800 000</a:t>
                      </a:r>
                    </a:p>
                  </a:txBody>
                  <a:tcPr marL="7620" marR="7620" marT="7620" marB="0" anchor="ctr"/>
                </a:tc>
              </a:tr>
            </a:tbl>
          </a:graphicData>
        </a:graphic>
      </p:graphicFrame>
      <p:sp>
        <p:nvSpPr>
          <p:cNvPr id="8" name="Прямоугольник 7"/>
          <p:cNvSpPr/>
          <p:nvPr/>
        </p:nvSpPr>
        <p:spPr>
          <a:xfrm>
            <a:off x="6929454" y="1500174"/>
            <a:ext cx="1000132" cy="292388"/>
          </a:xfrm>
          <a:prstGeom prst="rect">
            <a:avLst/>
          </a:prstGeom>
        </p:spPr>
        <p:txBody>
          <a:bodyPr wrap="square">
            <a:spAutoFit/>
          </a:bodyPr>
          <a:lstStyle/>
          <a:p>
            <a:r>
              <a:rPr lang="ru-RU" sz="1300" dirty="0" smtClean="0"/>
              <a:t>рублей</a:t>
            </a:r>
            <a:endParaRPr lang="ru-RU" sz="1300" dirty="0"/>
          </a:p>
        </p:txBody>
      </p:sp>
      <p:sp>
        <p:nvSpPr>
          <p:cNvPr id="1026" name="AutoShape 2"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4" name="Picture 10" descr="https://avatars.mds.yandex.net/i?id=46cea359c6680281d7451f666070d959-5677019-images-thumbs&amp;ref=rim&amp;n=33&amp;w=333&amp;h=188"/>
          <p:cNvPicPr>
            <a:picLocks noChangeAspect="1" noChangeArrowheads="1"/>
          </p:cNvPicPr>
          <p:nvPr/>
        </p:nvPicPr>
        <p:blipFill>
          <a:blip r:embed="rId2"/>
          <a:srcRect/>
          <a:stretch>
            <a:fillRect/>
          </a:stretch>
        </p:blipFill>
        <p:spPr bwMode="auto">
          <a:xfrm>
            <a:off x="428596" y="4786322"/>
            <a:ext cx="3171825" cy="1781176"/>
          </a:xfrm>
          <a:prstGeom prst="rect">
            <a:avLst/>
          </a:prstGeom>
          <a:noFill/>
        </p:spPr>
      </p:pic>
      <p:pic>
        <p:nvPicPr>
          <p:cNvPr id="1036" name="Picture 12" descr="https://avatars.mds.yandex.net/i?id=9668e9883483c1a19ada63045717e31ab02a6bbf-4451358-images-thumbs&amp;ref=rim&amp;n=33&amp;w=281&amp;h=188"/>
          <p:cNvPicPr>
            <a:picLocks noChangeAspect="1" noChangeArrowheads="1"/>
          </p:cNvPicPr>
          <p:nvPr/>
        </p:nvPicPr>
        <p:blipFill>
          <a:blip r:embed="rId3"/>
          <a:srcRect/>
          <a:stretch>
            <a:fillRect/>
          </a:stretch>
        </p:blipFill>
        <p:spPr bwMode="auto">
          <a:xfrm>
            <a:off x="5072066" y="4857760"/>
            <a:ext cx="2676525" cy="1781176"/>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6429420" cy="1285884"/>
          </a:xfrm>
        </p:spPr>
        <p:txBody>
          <a:bodyPr anchor="ctr">
            <a:noAutofit/>
          </a:bodyPr>
          <a:lstStyle/>
          <a:p>
            <a:pPr algn="ctr"/>
            <a:r>
              <a:rPr lang="ru-RU" sz="1600" dirty="0" smtClean="0">
                <a:solidFill>
                  <a:schemeClr val="bg1"/>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600" dirty="0"/>
          </a:p>
        </p:txBody>
      </p:sp>
      <p:graphicFrame>
        <p:nvGraphicFramePr>
          <p:cNvPr id="4" name="Содержимое 3"/>
          <p:cNvGraphicFramePr>
            <a:graphicFrameLocks noGrp="1"/>
          </p:cNvGraphicFramePr>
          <p:nvPr>
            <p:ph idx="1"/>
          </p:nvPr>
        </p:nvGraphicFramePr>
        <p:xfrm>
          <a:off x="214282" y="1714488"/>
          <a:ext cx="8715440" cy="2913380"/>
        </p:xfrm>
        <a:graphic>
          <a:graphicData uri="http://schemas.openxmlformats.org/drawingml/2006/table">
            <a:tbl>
              <a:tblPr firstRow="1" bandRow="1">
                <a:tableStyleId>{7DF18680-E054-41AD-8BC1-D1AEF772440D}</a:tableStyleId>
              </a:tblPr>
              <a:tblGrid>
                <a:gridCol w="1643076"/>
                <a:gridCol w="4143404"/>
                <a:gridCol w="1000132"/>
                <a:gridCol w="928694"/>
                <a:gridCol w="1000134"/>
              </a:tblGrid>
              <a:tr h="370840">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a:t>Наименование программы (подпрограммы)</a:t>
                      </a:r>
                      <a:endParaRPr lang="ru-RU" sz="1400" b="1" i="0" u="none" strike="noStrike">
                        <a:solidFill>
                          <a:srgbClr val="000000"/>
                        </a:solidFill>
                        <a:latin typeface="Times New Roman"/>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u="none" strike="noStrike" dirty="0">
                          <a:latin typeface="Times New Roman" pitchFamily="18" charset="0"/>
                          <a:cs typeface="Times New Roman" pitchFamily="18" charset="0"/>
                        </a:rPr>
                        <a:t>08</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dirty="0">
                          <a:latin typeface="Times New Roman"/>
                        </a:rPr>
                        <a:t>2 861 201</a:t>
                      </a:r>
                    </a:p>
                  </a:txBody>
                  <a:tcPr marL="7620" marR="7620" marT="7620" marB="0" anchor="ctr"/>
                </a:tc>
                <a:tc>
                  <a:txBody>
                    <a:bodyPr/>
                    <a:lstStyle/>
                    <a:p>
                      <a:pPr algn="ctr" fontAlgn="ctr"/>
                      <a:r>
                        <a:rPr lang="ru-RU" sz="1400" b="0" i="0" u="none" strike="noStrike">
                          <a:latin typeface="Times New Roman"/>
                        </a:rPr>
                        <a:t>2 878 751</a:t>
                      </a:r>
                    </a:p>
                  </a:txBody>
                  <a:tcPr marL="7620" marR="7620" marT="7620" marB="0" anchor="ctr"/>
                </a:tc>
                <a:tc>
                  <a:txBody>
                    <a:bodyPr/>
                    <a:lstStyle/>
                    <a:p>
                      <a:pPr algn="ctr" fontAlgn="ctr"/>
                      <a:r>
                        <a:rPr lang="ru-RU" sz="1400" b="0" i="0" u="none" strike="noStrike">
                          <a:latin typeface="Times New Roman"/>
                        </a:rPr>
                        <a:t>2 878 751</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dirty="0">
                          <a:latin typeface="Times New Roman"/>
                        </a:rPr>
                        <a:t> </a:t>
                      </a:r>
                    </a:p>
                  </a:txBody>
                  <a:tcPr marL="7620" marR="7620" marT="7620" marB="0" anchor="ctr"/>
                </a:tc>
                <a:tc>
                  <a:txBody>
                    <a:bodyPr/>
                    <a:lstStyle/>
                    <a:p>
                      <a:pPr algn="ctr" fontAlgn="ctr"/>
                      <a:r>
                        <a:rPr lang="ru-RU" sz="1400" b="0" i="0" u="none" strike="noStrike" dirty="0">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08 2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"Повышение эффективности реализации молодежной политики"</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60 000</a:t>
                      </a:r>
                    </a:p>
                  </a:txBody>
                  <a:tcPr marL="7620" marR="7620" marT="7620" marB="0" anchor="ctr"/>
                </a:tc>
                <a:tc>
                  <a:txBody>
                    <a:bodyPr/>
                    <a:lstStyle/>
                    <a:p>
                      <a:pPr algn="ctr" fontAlgn="ctr"/>
                      <a:r>
                        <a:rPr lang="ru-RU" sz="1400" b="0" i="0" u="none" strike="noStrike" dirty="0">
                          <a:latin typeface="Times New Roman"/>
                        </a:rPr>
                        <a:t>100 000</a:t>
                      </a:r>
                    </a:p>
                  </a:txBody>
                  <a:tcPr marL="7620" marR="7620" marT="7620" marB="0" anchor="ctr"/>
                </a:tc>
                <a:tc>
                  <a:txBody>
                    <a:bodyPr/>
                    <a:lstStyle/>
                    <a:p>
                      <a:pPr algn="ctr" fontAlgn="ctr"/>
                      <a:r>
                        <a:rPr lang="ru-RU" sz="1400" b="0" i="0" u="none" strike="noStrike">
                          <a:latin typeface="Times New Roman"/>
                        </a:rPr>
                        <a:t>100 000</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08 3</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"Реализация муниципальной политики в сфере физической культуры и спорта"</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a:latin typeface="Times New Roman"/>
                        </a:rPr>
                        <a:t>50 000</a:t>
                      </a:r>
                    </a:p>
                  </a:txBody>
                  <a:tcPr marL="7620" marR="7620" marT="7620" marB="0" anchor="ctr"/>
                </a:tc>
                <a:tc>
                  <a:txBody>
                    <a:bodyPr/>
                    <a:lstStyle/>
                    <a:p>
                      <a:pPr algn="ctr" fontAlgn="ctr"/>
                      <a:r>
                        <a:rPr lang="ru-RU" sz="1400" b="0" i="0" u="none" strike="noStrike" dirty="0">
                          <a:latin typeface="Times New Roman"/>
                        </a:rPr>
                        <a:t>150 000</a:t>
                      </a:r>
                    </a:p>
                  </a:txBody>
                  <a:tcPr marL="7620" marR="7620" marT="7620" marB="0" anchor="ctr"/>
                </a:tc>
                <a:tc>
                  <a:txBody>
                    <a:bodyPr/>
                    <a:lstStyle/>
                    <a:p>
                      <a:pPr algn="ctr" fontAlgn="ctr"/>
                      <a:r>
                        <a:rPr lang="ru-RU" sz="1400" b="0" i="0" u="none" strike="noStrike">
                          <a:latin typeface="Times New Roman"/>
                        </a:rPr>
                        <a:t>150 000</a:t>
                      </a:r>
                    </a:p>
                  </a:txBody>
                  <a:tcPr marL="7620" marR="7620" marT="7620" marB="0" anchor="ctr"/>
                </a:tc>
              </a:tr>
              <a:tr h="370840">
                <a:tc>
                  <a:txBody>
                    <a:bodyPr/>
                    <a:lstStyle/>
                    <a:p>
                      <a:pPr algn="ctr" fontAlgn="ctr"/>
                      <a:r>
                        <a:rPr lang="ru-RU" sz="1400" u="none" strike="noStrike">
                          <a:latin typeface="Times New Roman" pitchFamily="18" charset="0"/>
                          <a:cs typeface="Times New Roman" pitchFamily="18" charset="0"/>
                        </a:rPr>
                        <a:t>08 4</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"Оздоровление и отдых детей"</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fontAlgn="ctr"/>
                      <a:r>
                        <a:rPr lang="ru-RU" sz="1400" b="0" i="0" u="none" strike="noStrike" dirty="0">
                          <a:latin typeface="Times New Roman"/>
                        </a:rPr>
                        <a:t>2 751 201</a:t>
                      </a:r>
                    </a:p>
                  </a:txBody>
                  <a:tcPr marL="7620" marR="7620" marT="7620" marB="0" anchor="ctr"/>
                </a:tc>
                <a:tc>
                  <a:txBody>
                    <a:bodyPr/>
                    <a:lstStyle/>
                    <a:p>
                      <a:pPr algn="ctr" fontAlgn="ctr"/>
                      <a:r>
                        <a:rPr lang="ru-RU" sz="1400" b="0" i="0" u="none" strike="noStrike" dirty="0">
                          <a:latin typeface="Times New Roman"/>
                        </a:rPr>
                        <a:t>2 628 751</a:t>
                      </a:r>
                    </a:p>
                  </a:txBody>
                  <a:tcPr marL="7620" marR="7620" marT="7620" marB="0" anchor="ctr"/>
                </a:tc>
                <a:tc>
                  <a:txBody>
                    <a:bodyPr/>
                    <a:lstStyle/>
                    <a:p>
                      <a:pPr algn="ctr" fontAlgn="ctr"/>
                      <a:r>
                        <a:rPr lang="ru-RU" sz="1400" b="0" i="0" u="none" strike="noStrike" dirty="0">
                          <a:latin typeface="Times New Roman"/>
                        </a:rPr>
                        <a:t>2 628 751</a:t>
                      </a:r>
                    </a:p>
                  </a:txBody>
                  <a:tcPr marL="7620" marR="7620" marT="7620" marB="0" anchor="ctr"/>
                </a:tc>
              </a:tr>
            </a:tbl>
          </a:graphicData>
        </a:graphic>
      </p:graphicFrame>
      <p:sp>
        <p:nvSpPr>
          <p:cNvPr id="5" name="Прямоугольник 4"/>
          <p:cNvSpPr/>
          <p:nvPr/>
        </p:nvSpPr>
        <p:spPr>
          <a:xfrm>
            <a:off x="7000892" y="1357298"/>
            <a:ext cx="1933729" cy="292388"/>
          </a:xfrm>
          <a:prstGeom prst="rect">
            <a:avLst/>
          </a:prstGeom>
        </p:spPr>
        <p:txBody>
          <a:bodyPr wrap="square">
            <a:spAutoFit/>
          </a:bodyPr>
          <a:lstStyle/>
          <a:p>
            <a:r>
              <a:rPr lang="ru-RU" sz="1300" dirty="0" smtClean="0"/>
              <a:t>рублей</a:t>
            </a:r>
            <a:endParaRPr lang="ru-RU" sz="1300" dirty="0"/>
          </a:p>
        </p:txBody>
      </p:sp>
      <p:pic>
        <p:nvPicPr>
          <p:cNvPr id="6" name="Рисунок 5" descr="spartakiada.jpg"/>
          <p:cNvPicPr>
            <a:picLocks noChangeAspect="1"/>
          </p:cNvPicPr>
          <p:nvPr/>
        </p:nvPicPr>
        <p:blipFill>
          <a:blip r:embed="rId2" cstate="print"/>
          <a:stretch>
            <a:fillRect/>
          </a:stretch>
        </p:blipFill>
        <p:spPr>
          <a:xfrm rot="-600000">
            <a:off x="6553776" y="5070122"/>
            <a:ext cx="2108423" cy="1617100"/>
          </a:xfrm>
          <a:prstGeom prst="rect">
            <a:avLst/>
          </a:prstGeom>
          <a:ln>
            <a:noFill/>
          </a:ln>
          <a:effectLst>
            <a:softEdge rad="112500"/>
          </a:effectLst>
        </p:spPr>
      </p:pic>
      <p:pic>
        <p:nvPicPr>
          <p:cNvPr id="7" name="Рисунок 17" descr="542862.jpg"/>
          <p:cNvPicPr>
            <a:picLocks noChangeAspect="1"/>
          </p:cNvPicPr>
          <p:nvPr/>
        </p:nvPicPr>
        <p:blipFill>
          <a:blip r:embed="rId3" cstate="print"/>
          <a:srcRect/>
          <a:stretch>
            <a:fillRect/>
          </a:stretch>
        </p:blipFill>
        <p:spPr bwMode="auto">
          <a:xfrm>
            <a:off x="642910" y="5072074"/>
            <a:ext cx="2378075" cy="1614486"/>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8" name="Рисунок 7" descr="015707.1.jpg"/>
          <p:cNvPicPr>
            <a:picLocks noChangeAspect="1"/>
          </p:cNvPicPr>
          <p:nvPr/>
        </p:nvPicPr>
        <p:blipFill>
          <a:blip r:embed="rId4" cstate="print"/>
          <a:stretch>
            <a:fillRect/>
          </a:stretch>
        </p:blipFill>
        <p:spPr>
          <a:xfrm>
            <a:off x="3571868" y="5072074"/>
            <a:ext cx="2571768" cy="1480794"/>
          </a:xfrm>
          <a:prstGeom prst="rect">
            <a:avLst/>
          </a:prstGeom>
          <a:ln>
            <a:noFill/>
          </a:ln>
          <a:effectLst>
            <a:softEdge rad="112500"/>
          </a:effectLst>
        </p:spPr>
      </p:pic>
      <p:pic>
        <p:nvPicPr>
          <p:cNvPr id="9" name="Рисунок 8" descr="Кубки-для-компании-Диалл-Альянс.jpg"/>
          <p:cNvPicPr>
            <a:picLocks noChangeAspect="1"/>
          </p:cNvPicPr>
          <p:nvPr/>
        </p:nvPicPr>
        <p:blipFill>
          <a:blip r:embed="rId5" cstate="print"/>
          <a:stretch>
            <a:fillRect/>
          </a:stretch>
        </p:blipFill>
        <p:spPr>
          <a:xfrm rot="369978">
            <a:off x="6911659" y="227245"/>
            <a:ext cx="1629881" cy="1086588"/>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400948" cy="1143000"/>
          </a:xfrm>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85720" y="1600200"/>
          <a:ext cx="7786742" cy="2552771"/>
        </p:xfrm>
        <a:graphic>
          <a:graphicData uri="http://schemas.openxmlformats.org/drawingml/2006/table">
            <a:tbl>
              <a:tblPr firstRow="1" bandRow="1">
                <a:tableStyleId>{5C22544A-7EE6-4342-B048-85BDC9FD1C3A}</a:tableStyleId>
              </a:tblPr>
              <a:tblGrid>
                <a:gridCol w="1390494"/>
                <a:gridCol w="3516782"/>
                <a:gridCol w="1013906"/>
                <a:gridCol w="946312"/>
                <a:gridCol w="919248"/>
              </a:tblGrid>
              <a:tr h="497139">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983423">
                <a:tc>
                  <a:txBody>
                    <a:bodyPr/>
                    <a:lstStyle/>
                    <a:p>
                      <a:pPr algn="ctr" fontAlgn="ctr"/>
                      <a:r>
                        <a:rPr lang="ru-RU" sz="1400" b="1" i="0" u="none" strike="noStrike" dirty="0">
                          <a:solidFill>
                            <a:srgbClr val="000000"/>
                          </a:solidFill>
                          <a:latin typeface="Times New Roman"/>
                        </a:rPr>
                        <a:t>11</a:t>
                      </a:r>
                    </a:p>
                  </a:txBody>
                  <a:tcPr marL="9525" marR="9525" marT="9525" marB="0" anchor="ctr"/>
                </a:tc>
                <a:tc>
                  <a:txBody>
                    <a:bodyPr/>
                    <a:lstStyle/>
                    <a:p>
                      <a:pPr algn="l" fontAlgn="b"/>
                      <a:r>
                        <a:rPr lang="ru-RU" sz="1400" b="0" i="0" u="none" strike="noStrike" dirty="0" smtClean="0">
                          <a:latin typeface="Times New Roman"/>
                        </a:rPr>
                        <a:t>"Развитие транспортной системы, обеспечение </a:t>
                      </a:r>
                      <a:r>
                        <a:rPr lang="ru-RU" sz="1400" b="0" i="0" u="none" strike="noStrike" smtClean="0">
                          <a:latin typeface="Times New Roman"/>
                        </a:rPr>
                        <a:t>перевозки пассажиров </a:t>
                      </a:r>
                      <a:r>
                        <a:rPr lang="ru-RU" sz="1400" b="0" i="0" u="none" strike="noStrike" dirty="0" smtClean="0">
                          <a:latin typeface="Times New Roman"/>
                        </a:rPr>
                        <a:t>в Льговском районе Курской области и безопасности дорожного движения"</a:t>
                      </a:r>
                      <a:endParaRPr lang="ru-RU" sz="1400" b="0" i="0" u="none" strike="noStrike" dirty="0">
                        <a:latin typeface="Times New Roman"/>
                      </a:endParaRPr>
                    </a:p>
                  </a:txBody>
                  <a:tcPr marL="9525" marR="9525" marT="9525" marB="0" anchor="ctr"/>
                </a:tc>
                <a:tc>
                  <a:txBody>
                    <a:bodyPr/>
                    <a:lstStyle/>
                    <a:p>
                      <a:pPr algn="ctr" fontAlgn="ctr"/>
                      <a:r>
                        <a:rPr lang="ru-RU" sz="1400" b="0" i="0" u="none" strike="noStrike" dirty="0">
                          <a:latin typeface="Times New Roman"/>
                        </a:rPr>
                        <a:t>10 306 466</a:t>
                      </a:r>
                    </a:p>
                  </a:txBody>
                  <a:tcPr marL="7620" marR="7620" marT="7620" marB="0" anchor="ctr"/>
                </a:tc>
                <a:tc>
                  <a:txBody>
                    <a:bodyPr/>
                    <a:lstStyle/>
                    <a:p>
                      <a:pPr algn="ctr" fontAlgn="ctr"/>
                      <a:r>
                        <a:rPr lang="ru-RU" sz="1400" b="0" i="0" u="none" strike="noStrike">
                          <a:latin typeface="Times New Roman"/>
                        </a:rPr>
                        <a:t>13 577 431</a:t>
                      </a:r>
                    </a:p>
                  </a:txBody>
                  <a:tcPr marL="7620" marR="7620" marT="7620" marB="0" anchor="ctr"/>
                </a:tc>
                <a:tc>
                  <a:txBody>
                    <a:bodyPr/>
                    <a:lstStyle/>
                    <a:p>
                      <a:pPr algn="ctr" fontAlgn="ctr"/>
                      <a:r>
                        <a:rPr lang="ru-RU" sz="1400" b="0" i="0" u="none" strike="noStrike">
                          <a:latin typeface="Times New Roman"/>
                        </a:rPr>
                        <a:t>14 234 262</a:t>
                      </a:r>
                    </a:p>
                  </a:txBody>
                  <a:tcPr marL="7620" marR="7620" marT="7620" marB="0" anchor="ctr"/>
                </a:tc>
              </a:tr>
              <a:tr h="422604">
                <a:tc>
                  <a:txBody>
                    <a:bodyPr/>
                    <a:lstStyle/>
                    <a:p>
                      <a:pPr algn="ctr" fontAlgn="ctr"/>
                      <a:r>
                        <a:rPr lang="ru-RU" sz="1400" b="1" i="1" u="none" strike="noStrike">
                          <a:solidFill>
                            <a:srgbClr val="000000"/>
                          </a:solidFill>
                          <a:latin typeface="Times New Roman"/>
                        </a:rPr>
                        <a:t> </a:t>
                      </a:r>
                    </a:p>
                  </a:txBody>
                  <a:tcPr marL="9525" marR="9525" marT="9525" marB="0" anchor="ctr"/>
                </a:tc>
                <a:tc>
                  <a:txBody>
                    <a:bodyPr/>
                    <a:lstStyle/>
                    <a:p>
                      <a:pPr algn="l" fontAlgn="b"/>
                      <a:r>
                        <a:rPr lang="ru-RU" sz="1400" b="0" i="1" u="none" strike="noStrike" dirty="0">
                          <a:solidFill>
                            <a:srgbClr val="000000"/>
                          </a:solidFill>
                          <a:latin typeface="Times New Roman"/>
                        </a:rPr>
                        <a:t>из них:</a:t>
                      </a:r>
                    </a:p>
                  </a:txBody>
                  <a:tcPr marL="9525" marR="9525" marT="9525"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497139">
                <a:tc>
                  <a:txBody>
                    <a:bodyPr/>
                    <a:lstStyle/>
                    <a:p>
                      <a:pPr algn="ctr" fontAlgn="ctr"/>
                      <a:r>
                        <a:rPr lang="ru-RU" sz="1400" b="1" i="0" u="none" strike="noStrike">
                          <a:solidFill>
                            <a:srgbClr val="000000"/>
                          </a:solidFill>
                          <a:latin typeface="Times New Roman"/>
                        </a:rPr>
                        <a:t>11 2</a:t>
                      </a:r>
                    </a:p>
                  </a:txBody>
                  <a:tcPr marL="9525" marR="9525" marT="9525" marB="0" anchor="ctr"/>
                </a:tc>
                <a:tc>
                  <a:txBody>
                    <a:bodyPr/>
                    <a:lstStyle/>
                    <a:p>
                      <a:pPr algn="l" fontAlgn="b"/>
                      <a:r>
                        <a:rPr lang="ru-RU" sz="1400" b="0" i="0" u="none" strike="noStrike" dirty="0">
                          <a:latin typeface="Times New Roman"/>
                        </a:rPr>
                        <a:t>Подпрограмма  "Развитие сети автомобильных дорог в Льговском районе Курской области"</a:t>
                      </a:r>
                    </a:p>
                  </a:txBody>
                  <a:tcPr marL="9525" marR="9525" marT="9525" marB="0" anchor="ctr"/>
                </a:tc>
                <a:tc>
                  <a:txBody>
                    <a:bodyPr/>
                    <a:lstStyle/>
                    <a:p>
                      <a:pPr algn="ctr" fontAlgn="ctr"/>
                      <a:r>
                        <a:rPr lang="ru-RU" sz="1400" b="0" i="0" u="none" strike="noStrike">
                          <a:latin typeface="Times New Roman"/>
                        </a:rPr>
                        <a:t>10 306 466</a:t>
                      </a:r>
                    </a:p>
                  </a:txBody>
                  <a:tcPr marL="7620" marR="7620" marT="7620" marB="0" anchor="ctr"/>
                </a:tc>
                <a:tc>
                  <a:txBody>
                    <a:bodyPr/>
                    <a:lstStyle/>
                    <a:p>
                      <a:pPr algn="ctr" fontAlgn="ctr"/>
                      <a:r>
                        <a:rPr lang="ru-RU" sz="1400" b="0" i="0" u="none" strike="noStrike">
                          <a:latin typeface="Times New Roman"/>
                        </a:rPr>
                        <a:t>13 577 431</a:t>
                      </a:r>
                    </a:p>
                  </a:txBody>
                  <a:tcPr marL="7620" marR="7620" marT="7620" marB="0" anchor="ctr"/>
                </a:tc>
                <a:tc>
                  <a:txBody>
                    <a:bodyPr/>
                    <a:lstStyle/>
                    <a:p>
                      <a:pPr algn="ctr" fontAlgn="ctr"/>
                      <a:r>
                        <a:rPr lang="ru-RU" sz="1400" b="0" i="0" u="none" strike="noStrike" dirty="0">
                          <a:latin typeface="Times New Roman"/>
                        </a:rPr>
                        <a:t>14 234 262</a:t>
                      </a:r>
                    </a:p>
                  </a:txBody>
                  <a:tcPr marL="7620" marR="7620" marT="7620" marB="0" anchor="ctr"/>
                </a:tc>
              </a:tr>
            </a:tbl>
          </a:graphicData>
        </a:graphic>
      </p:graphicFrame>
      <p:sp>
        <p:nvSpPr>
          <p:cNvPr id="5" name="Прямоугольник 4"/>
          <p:cNvSpPr/>
          <p:nvPr/>
        </p:nvSpPr>
        <p:spPr>
          <a:xfrm>
            <a:off x="7286644" y="1214422"/>
            <a:ext cx="1505101" cy="292388"/>
          </a:xfrm>
          <a:prstGeom prst="rect">
            <a:avLst/>
          </a:prstGeom>
        </p:spPr>
        <p:txBody>
          <a:bodyPr wrap="square">
            <a:spAutoFit/>
          </a:bodyPr>
          <a:lstStyle/>
          <a:p>
            <a:r>
              <a:rPr lang="ru-RU" sz="1300" dirty="0" smtClean="0"/>
              <a:t>рублей</a:t>
            </a:r>
            <a:endParaRPr lang="ru-RU" sz="1300" dirty="0"/>
          </a:p>
        </p:txBody>
      </p:sp>
      <p:pic>
        <p:nvPicPr>
          <p:cNvPr id="6" name="Рисунок 5" descr="knf091fa06aaeb10b5477c95d1ad588950e_800.jpg"/>
          <p:cNvPicPr>
            <a:picLocks noChangeAspect="1"/>
          </p:cNvPicPr>
          <p:nvPr/>
        </p:nvPicPr>
        <p:blipFill>
          <a:blip r:embed="rId2" cstate="print"/>
          <a:stretch>
            <a:fillRect/>
          </a:stretch>
        </p:blipFill>
        <p:spPr>
          <a:xfrm>
            <a:off x="285720" y="4572008"/>
            <a:ext cx="3571900" cy="2137464"/>
          </a:xfrm>
          <a:prstGeom prst="rect">
            <a:avLst/>
          </a:prstGeom>
          <a:ln>
            <a:noFill/>
          </a:ln>
          <a:effectLst>
            <a:outerShdw blurRad="292100" dist="139700" dir="2700000" algn="tl" rotWithShape="0">
              <a:srgbClr val="333333">
                <a:alpha val="65000"/>
              </a:srgbClr>
            </a:outerShdw>
          </a:effectLst>
        </p:spPr>
      </p:pic>
      <p:pic>
        <p:nvPicPr>
          <p:cNvPr id="7" name="Рисунок 6" descr="Пашково1.jpg"/>
          <p:cNvPicPr>
            <a:picLocks noChangeAspect="1"/>
          </p:cNvPicPr>
          <p:nvPr/>
        </p:nvPicPr>
        <p:blipFill>
          <a:blip r:embed="rId3" cstate="print"/>
          <a:stretch>
            <a:fillRect/>
          </a:stretch>
        </p:blipFill>
        <p:spPr>
          <a:xfrm>
            <a:off x="4857753" y="4500570"/>
            <a:ext cx="3143272" cy="224554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42844" y="214290"/>
            <a:ext cx="8429684" cy="785818"/>
          </a:xfrm>
          <a:prstGeom prst="roundRect">
            <a:avLst/>
          </a:prstGeom>
          <a:solidFill>
            <a:srgbClr val="92D050"/>
          </a:solidFill>
        </p:spPr>
        <p:style>
          <a:lnRef idx="1">
            <a:schemeClr val="accent2"/>
          </a:lnRef>
          <a:fillRef idx="3">
            <a:schemeClr val="accent2"/>
          </a:fillRef>
          <a:effectRef idx="2">
            <a:schemeClr val="accent2"/>
          </a:effectRef>
          <a:fontRef idx="minor">
            <a:schemeClr val="lt1"/>
          </a:fontRef>
        </p:style>
        <p:txBody>
          <a:bodyPr anchor="ctr"/>
          <a:lstStyle/>
          <a:p>
            <a:pPr algn="ctr">
              <a:defRPr/>
            </a:pPr>
            <a:r>
              <a:rPr lang="ru-RU" sz="2000" b="1" dirty="0">
                <a:solidFill>
                  <a:srgbClr val="3333CC"/>
                </a:solidFill>
              </a:rPr>
              <a:t>Дорожный фонд </a:t>
            </a:r>
            <a:r>
              <a:rPr lang="ru-RU" sz="2000" b="1" dirty="0" smtClean="0">
                <a:solidFill>
                  <a:srgbClr val="3333CC"/>
                </a:solidFill>
              </a:rPr>
              <a:t>Льговского </a:t>
            </a:r>
            <a:r>
              <a:rPr lang="ru-RU" sz="2000" b="1" dirty="0">
                <a:solidFill>
                  <a:srgbClr val="3333CC"/>
                </a:solidFill>
              </a:rPr>
              <a:t>района на </a:t>
            </a:r>
            <a:r>
              <a:rPr lang="ru-RU" sz="2000" b="1" dirty="0" smtClean="0">
                <a:solidFill>
                  <a:srgbClr val="3333CC"/>
                </a:solidFill>
              </a:rPr>
              <a:t>2025-2027 </a:t>
            </a:r>
            <a:r>
              <a:rPr lang="ru-RU" sz="2000" b="1" dirty="0">
                <a:solidFill>
                  <a:srgbClr val="3333CC"/>
                </a:solidFill>
              </a:rPr>
              <a:t>годы</a:t>
            </a:r>
          </a:p>
        </p:txBody>
      </p:sp>
      <p:sp>
        <p:nvSpPr>
          <p:cNvPr id="4" name="Скругленный прямоугольник 3"/>
          <p:cNvSpPr/>
          <p:nvPr/>
        </p:nvSpPr>
        <p:spPr>
          <a:xfrm>
            <a:off x="500034" y="1214422"/>
            <a:ext cx="3286150" cy="2786066"/>
          </a:xfrm>
          <a:prstGeom prst="roundRect">
            <a:avLst/>
          </a:prstGeom>
          <a:solidFill>
            <a:srgbClr val="81BF7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b="1" dirty="0">
                <a:solidFill>
                  <a:schemeClr val="tx1"/>
                </a:solidFill>
              </a:rPr>
              <a:t>Объем дорожного фонда </a:t>
            </a:r>
            <a:r>
              <a:rPr lang="ru-RU" sz="1600" b="1" dirty="0" smtClean="0">
                <a:solidFill>
                  <a:schemeClr val="tx1"/>
                </a:solidFill>
              </a:rPr>
              <a:t>Льговского </a:t>
            </a:r>
            <a:r>
              <a:rPr lang="ru-RU" sz="1600" b="1" dirty="0">
                <a:solidFill>
                  <a:schemeClr val="tx1"/>
                </a:solidFill>
              </a:rPr>
              <a:t>района в </a:t>
            </a:r>
            <a:r>
              <a:rPr lang="ru-RU" sz="1600" b="1" dirty="0" smtClean="0">
                <a:solidFill>
                  <a:schemeClr val="tx1"/>
                </a:solidFill>
              </a:rPr>
              <a:t>2026 </a:t>
            </a:r>
            <a:r>
              <a:rPr lang="ru-RU" sz="1600" b="1" dirty="0">
                <a:solidFill>
                  <a:schemeClr val="tx1"/>
                </a:solidFill>
              </a:rPr>
              <a:t>году составит</a:t>
            </a:r>
          </a:p>
          <a:p>
            <a:pPr algn="ctr">
              <a:defRPr/>
            </a:pPr>
            <a:r>
              <a:rPr lang="ru-RU" sz="1600" dirty="0" smtClean="0">
                <a:solidFill>
                  <a:schemeClr val="tx1"/>
                </a:solidFill>
              </a:rPr>
              <a:t>10 306 466</a:t>
            </a:r>
            <a:r>
              <a:rPr lang="ru-RU" sz="1600" b="1" dirty="0" smtClean="0">
                <a:solidFill>
                  <a:schemeClr val="tx1"/>
                </a:solidFill>
              </a:rPr>
              <a:t>,00 </a:t>
            </a:r>
            <a:r>
              <a:rPr lang="ru-RU" sz="1600" b="1" dirty="0">
                <a:solidFill>
                  <a:schemeClr val="tx1"/>
                </a:solidFill>
              </a:rPr>
              <a:t>рублей;</a:t>
            </a:r>
          </a:p>
          <a:p>
            <a:pPr algn="ctr">
              <a:defRPr/>
            </a:pPr>
            <a:r>
              <a:rPr lang="ru-RU" sz="1600" b="1" dirty="0">
                <a:solidFill>
                  <a:schemeClr val="tx1"/>
                </a:solidFill>
              </a:rPr>
              <a:t>в </a:t>
            </a:r>
            <a:r>
              <a:rPr lang="ru-RU" sz="1600" b="1" dirty="0" smtClean="0">
                <a:solidFill>
                  <a:schemeClr val="tx1"/>
                </a:solidFill>
              </a:rPr>
              <a:t>2027 </a:t>
            </a:r>
            <a:r>
              <a:rPr lang="ru-RU" sz="1600" b="1" dirty="0">
                <a:solidFill>
                  <a:schemeClr val="tx1"/>
                </a:solidFill>
              </a:rPr>
              <a:t>году – </a:t>
            </a:r>
            <a:r>
              <a:rPr lang="ru-RU" sz="1600" dirty="0" smtClean="0">
                <a:solidFill>
                  <a:schemeClr val="tx1"/>
                </a:solidFill>
              </a:rPr>
              <a:t>13 577 431</a:t>
            </a:r>
            <a:r>
              <a:rPr lang="ru-RU" sz="1600" b="1" dirty="0" smtClean="0">
                <a:solidFill>
                  <a:schemeClr val="tx1"/>
                </a:solidFill>
              </a:rPr>
              <a:t>,00 рублей;</a:t>
            </a:r>
            <a:endParaRPr lang="ru-RU" sz="1600" b="1" dirty="0">
              <a:solidFill>
                <a:schemeClr val="tx1"/>
              </a:solidFill>
            </a:endParaRPr>
          </a:p>
          <a:p>
            <a:pPr algn="ctr">
              <a:defRPr/>
            </a:pPr>
            <a:r>
              <a:rPr lang="ru-RU" sz="1600" b="1" dirty="0">
                <a:solidFill>
                  <a:schemeClr val="tx1"/>
                </a:solidFill>
              </a:rPr>
              <a:t>в </a:t>
            </a:r>
            <a:r>
              <a:rPr lang="ru-RU" sz="1600" b="1" dirty="0" smtClean="0">
                <a:solidFill>
                  <a:schemeClr val="tx1"/>
                </a:solidFill>
              </a:rPr>
              <a:t>2028 </a:t>
            </a:r>
            <a:r>
              <a:rPr lang="ru-RU" sz="1600" b="1" dirty="0">
                <a:solidFill>
                  <a:schemeClr val="tx1"/>
                </a:solidFill>
              </a:rPr>
              <a:t>году – </a:t>
            </a:r>
            <a:r>
              <a:rPr lang="ru-RU" sz="1600" dirty="0" smtClean="0">
                <a:solidFill>
                  <a:schemeClr val="tx1"/>
                </a:solidFill>
              </a:rPr>
              <a:t>14 234 262</a:t>
            </a:r>
            <a:r>
              <a:rPr lang="ru-RU" sz="1600" b="1" dirty="0" smtClean="0">
                <a:solidFill>
                  <a:schemeClr val="tx1"/>
                </a:solidFill>
              </a:rPr>
              <a:t>,00 рублей.</a:t>
            </a:r>
            <a:endParaRPr lang="ru-RU" sz="1600" b="1" dirty="0">
              <a:solidFill>
                <a:schemeClr val="tx1"/>
              </a:solidFill>
            </a:endParaRPr>
          </a:p>
        </p:txBody>
      </p:sp>
      <p:pic>
        <p:nvPicPr>
          <p:cNvPr id="5" name="Рисунок 4" descr="дороги 5.jpg"/>
          <p:cNvPicPr>
            <a:picLocks noChangeAspect="1"/>
          </p:cNvPicPr>
          <p:nvPr/>
        </p:nvPicPr>
        <p:blipFill>
          <a:blip r:embed="rId2"/>
          <a:srcRect/>
          <a:stretch>
            <a:fillRect/>
          </a:stretch>
        </p:blipFill>
        <p:spPr bwMode="auto">
          <a:xfrm>
            <a:off x="785786" y="4429132"/>
            <a:ext cx="2643206" cy="2116351"/>
          </a:xfrm>
          <a:prstGeom prst="round2SameRect">
            <a:avLst>
              <a:gd name="adj1" fmla="val 16667"/>
              <a:gd name="adj2" fmla="val 0"/>
            </a:avLst>
          </a:prstGeom>
          <a:noFill/>
          <a:ln w="9525">
            <a:noFill/>
            <a:miter lim="800000"/>
            <a:headEnd/>
            <a:tailEnd/>
          </a:ln>
        </p:spPr>
      </p:pic>
      <p:sp>
        <p:nvSpPr>
          <p:cNvPr id="6" name="Блок-схема: альтернативный процесс 5"/>
          <p:cNvSpPr/>
          <p:nvPr/>
        </p:nvSpPr>
        <p:spPr>
          <a:xfrm>
            <a:off x="4929190" y="1142984"/>
            <a:ext cx="3786187" cy="428625"/>
          </a:xfrm>
          <a:prstGeom prst="flowChartAlternateProcess">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ru-RU" b="1" dirty="0"/>
              <a:t>ДОХОДЫ ФОНДА</a:t>
            </a:r>
          </a:p>
        </p:txBody>
      </p:sp>
      <p:sp>
        <p:nvSpPr>
          <p:cNvPr id="7" name="Загнутый угол 6"/>
          <p:cNvSpPr/>
          <p:nvPr/>
        </p:nvSpPr>
        <p:spPr>
          <a:xfrm>
            <a:off x="4572000" y="1714500"/>
            <a:ext cx="4357688" cy="1357313"/>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a:solidFill>
                  <a:srgbClr val="000000"/>
                </a:solidFill>
                <a:latin typeface="Times New Roman" pitchFamily="18" charset="0"/>
                <a:cs typeface="Times New Roman" pitchFamily="18" charset="0"/>
              </a:rPr>
              <a:t>Акцизы на автомобильный бензин, прямогонный бензин, дизельное топливо, моторные масла для дизельных и (или) карбюраторных (</a:t>
            </a:r>
            <a:r>
              <a:rPr lang="ru-RU" sz="1400" dirty="0" err="1">
                <a:solidFill>
                  <a:srgbClr val="000000"/>
                </a:solidFill>
                <a:latin typeface="Times New Roman" pitchFamily="18" charset="0"/>
                <a:cs typeface="Times New Roman" pitchFamily="18" charset="0"/>
              </a:rPr>
              <a:t>инжекторных</a:t>
            </a:r>
            <a:r>
              <a:rPr lang="ru-RU" sz="1400" dirty="0">
                <a:solidFill>
                  <a:srgbClr val="000000"/>
                </a:solidFill>
                <a:latin typeface="Times New Roman" pitchFamily="18" charset="0"/>
                <a:cs typeface="Times New Roman" pitchFamily="18" charset="0"/>
              </a:rPr>
              <a:t>) двигателей, производимые на территории Российской Федерации </a:t>
            </a:r>
          </a:p>
        </p:txBody>
      </p:sp>
      <p:sp>
        <p:nvSpPr>
          <p:cNvPr id="8" name="Загнутый угол 7"/>
          <p:cNvSpPr/>
          <p:nvPr/>
        </p:nvSpPr>
        <p:spPr>
          <a:xfrm>
            <a:off x="4572000" y="3214688"/>
            <a:ext cx="4357688" cy="1428750"/>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20000"/>
              </a:spcBef>
              <a:buClr>
                <a:srgbClr val="000000"/>
              </a:buClr>
              <a:buSzPct val="65000"/>
              <a:defRPr/>
            </a:pPr>
            <a:r>
              <a:rPr lang="ru-RU" sz="1400" dirty="0">
                <a:solidFill>
                  <a:srgbClr val="000000"/>
                </a:solidFill>
                <a:latin typeface="Times New Roman" pitchFamily="18" charset="0"/>
                <a:cs typeface="Times New Roman" pitchFamily="18" charset="0"/>
              </a:rPr>
              <a:t>М</a:t>
            </a:r>
            <a:r>
              <a:rPr lang="ru-RU" sz="1400" dirty="0">
                <a:solidFill>
                  <a:srgbClr val="000000"/>
                </a:solidFill>
                <a:latin typeface="Times New Roman" pitchFamily="18" charset="0"/>
                <a:ea typeface="Calibri" pitchFamily="34" charset="0"/>
                <a:cs typeface="Times New Roman" pitchFamily="18" charset="0"/>
              </a:rPr>
              <a:t>ежбюджетны</a:t>
            </a:r>
            <a:r>
              <a:rPr lang="ru-RU" sz="1400" dirty="0">
                <a:solidFill>
                  <a:srgbClr val="000000"/>
                </a:solidFill>
                <a:latin typeface="Times New Roman" pitchFamily="18" charset="0"/>
                <a:cs typeface="Times New Roman" pitchFamily="18" charset="0"/>
              </a:rPr>
              <a:t>е трансферты из бюджетов бюджетной системы Российской Федерации на финансовое обеспечение дорожной деятельности в отношении автомобильных дорог общего пользования местного значения, в том числе дорог в населенных пунктах</a:t>
            </a:r>
          </a:p>
        </p:txBody>
      </p:sp>
      <p:sp>
        <p:nvSpPr>
          <p:cNvPr id="9" name="Стрелка вниз 8"/>
          <p:cNvSpPr/>
          <p:nvPr/>
        </p:nvSpPr>
        <p:spPr>
          <a:xfrm>
            <a:off x="5857875" y="4714875"/>
            <a:ext cx="1571625" cy="714375"/>
          </a:xfrm>
          <a:prstGeom prst="downArrow">
            <a:avLst/>
          </a:prstGeom>
          <a:solidFill>
            <a:srgbClr val="99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Загнутый угол 9"/>
          <p:cNvSpPr/>
          <p:nvPr/>
        </p:nvSpPr>
        <p:spPr>
          <a:xfrm>
            <a:off x="4714875" y="5500688"/>
            <a:ext cx="4214813" cy="1214437"/>
          </a:xfrm>
          <a:prstGeom prst="foldedCorner">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dirty="0">
                <a:solidFill>
                  <a:schemeClr val="tx1"/>
                </a:solidFill>
                <a:latin typeface="Times New Roman" pitchFamily="18" charset="0"/>
                <a:cs typeface="Times New Roman" pitchFamily="18" charset="0"/>
              </a:rPr>
              <a:t>РАСХОДЫ ФОНДА</a:t>
            </a:r>
          </a:p>
          <a:p>
            <a:pPr algn="ctr">
              <a:defRPr/>
            </a:pPr>
            <a:r>
              <a:rPr lang="ru-RU" sz="1400" dirty="0">
                <a:solidFill>
                  <a:schemeClr val="tx1"/>
                </a:solidFill>
                <a:latin typeface="Times New Roman" pitchFamily="18" charset="0"/>
                <a:cs typeface="Times New Roman" pitchFamily="18" charset="0"/>
              </a:rPr>
              <a:t>Строительство, капитальный </a:t>
            </a:r>
            <a:r>
              <a:rPr lang="ru-RU" sz="1400" dirty="0" smtClean="0">
                <a:solidFill>
                  <a:schemeClr val="tx1"/>
                </a:solidFill>
                <a:latin typeface="Times New Roman" pitchFamily="18" charset="0"/>
                <a:cs typeface="Times New Roman" pitchFamily="18" charset="0"/>
              </a:rPr>
              <a:t>ремонт, ремонт  </a:t>
            </a:r>
            <a:r>
              <a:rPr lang="ru-RU" sz="1400" dirty="0">
                <a:solidFill>
                  <a:schemeClr val="tx1"/>
                </a:solidFill>
                <a:latin typeface="Times New Roman" pitchFamily="18" charset="0"/>
                <a:cs typeface="Times New Roman" pitchFamily="18" charset="0"/>
              </a:rPr>
              <a:t>и содержание автомобильных дорог общего пользования местного значения</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uo.ch-adm.ru/sites/default/files/112.jpg"/>
          <p:cNvPicPr>
            <a:picLocks noChangeAspect="1" noChangeArrowheads="1"/>
          </p:cNvPicPr>
          <p:nvPr/>
        </p:nvPicPr>
        <p:blipFill>
          <a:blip r:embed="rId2"/>
          <a:srcRect/>
          <a:stretch>
            <a:fillRect/>
          </a:stretch>
        </p:blipFill>
        <p:spPr bwMode="auto">
          <a:xfrm>
            <a:off x="1428728" y="4500570"/>
            <a:ext cx="2367889" cy="1785950"/>
          </a:xfrm>
          <a:prstGeom prst="rect">
            <a:avLst/>
          </a:prstGeom>
          <a:noFill/>
        </p:spPr>
      </p:pic>
      <p:sp>
        <p:nvSpPr>
          <p:cNvPr id="2" name="Заголовок 1"/>
          <p:cNvSpPr>
            <a:spLocks noGrp="1"/>
          </p:cNvSpPr>
          <p:nvPr>
            <p:ph type="title"/>
          </p:nvPr>
        </p:nvSpPr>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428596" y="1714488"/>
          <a:ext cx="8501120" cy="2432696"/>
        </p:xfrm>
        <a:graphic>
          <a:graphicData uri="http://schemas.openxmlformats.org/drawingml/2006/table">
            <a:tbl>
              <a:tblPr firstRow="1" bandRow="1">
                <a:tableStyleId>{1E171933-4619-4E11-9A3F-F7608DF75F80}</a:tableStyleId>
              </a:tblPr>
              <a:tblGrid>
                <a:gridCol w="1571636"/>
                <a:gridCol w="4143404"/>
                <a:gridCol w="1071570"/>
                <a:gridCol w="857256"/>
                <a:gridCol w="857254"/>
              </a:tblGrid>
              <a:tr h="370840">
                <a:tc>
                  <a:txBody>
                    <a:bodyPr/>
                    <a:lstStyle/>
                    <a:p>
                      <a:pPr algn="ctr" fontAlgn="ctr"/>
                      <a:r>
                        <a:rPr lang="ru-RU" sz="1400" u="none" strike="noStrike" dirty="0">
                          <a:solidFill>
                            <a:schemeClr val="tx2">
                              <a:lumMod val="50000"/>
                            </a:schemeClr>
                          </a:solidFill>
                        </a:rPr>
                        <a:t>Код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a:solidFill>
                            <a:schemeClr val="tx2">
                              <a:lumMod val="50000"/>
                            </a:schemeClr>
                          </a:solidFill>
                        </a:rPr>
                        <a:t>Наименование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2027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2028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b="1" i="0" u="none" strike="noStrike">
                          <a:solidFill>
                            <a:srgbClr val="000000"/>
                          </a:solidFill>
                          <a:latin typeface="Times New Roman"/>
                        </a:rPr>
                        <a:t>13</a:t>
                      </a:r>
                    </a:p>
                  </a:txBody>
                  <a:tcPr marL="7620" marR="7620" marT="7620" marB="0" anchor="ctr"/>
                </a:tc>
                <a:tc>
                  <a:txBody>
                    <a:bodyPr/>
                    <a:lstStyle/>
                    <a:p>
                      <a:pPr algn="l" fontAlgn="b"/>
                      <a:r>
                        <a:rPr lang="ru-RU" sz="1400" b="0" i="0" u="none" strike="noStrike" dirty="0">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tc>
                <a:tc>
                  <a:txBody>
                    <a:bodyPr/>
                    <a:lstStyle/>
                    <a:p>
                      <a:pPr algn="ctr" fontAlgn="ctr"/>
                      <a:r>
                        <a:rPr lang="ru-RU" sz="1400" b="0" i="0" u="none" strike="noStrike">
                          <a:latin typeface="Times New Roman"/>
                        </a:rPr>
                        <a:t>100 000</a:t>
                      </a:r>
                    </a:p>
                  </a:txBody>
                  <a:tcPr marL="7620" marR="7620" marT="7620" marB="0" anchor="ctr"/>
                </a:tc>
                <a:tc>
                  <a:txBody>
                    <a:bodyPr/>
                    <a:lstStyle/>
                    <a:p>
                      <a:pPr algn="ctr" fontAlgn="ctr"/>
                      <a:r>
                        <a:rPr lang="ru-RU" sz="1400" b="0" i="0" u="none" strike="noStrike">
                          <a:latin typeface="Times New Roman"/>
                        </a:rPr>
                        <a:t>542 000</a:t>
                      </a:r>
                    </a:p>
                  </a:txBody>
                  <a:tcPr marL="7620" marR="7620" marT="7620" marB="0" anchor="ctr"/>
                </a:tc>
                <a:tc>
                  <a:txBody>
                    <a:bodyPr/>
                    <a:lstStyle/>
                    <a:p>
                      <a:pPr algn="ctr" fontAlgn="ctr"/>
                      <a:r>
                        <a:rPr lang="ru-RU" sz="1400" b="0" i="0" u="none" strike="noStrike">
                          <a:latin typeface="Times New Roman"/>
                        </a:rPr>
                        <a:t>542 000</a:t>
                      </a:r>
                    </a:p>
                  </a:txBody>
                  <a:tcPr marL="7620" marR="7620" marT="7620" marB="0" anchor="ctr"/>
                </a:tc>
              </a:tr>
              <a:tr h="274331">
                <a:tc>
                  <a:txBody>
                    <a:bodyPr/>
                    <a:lstStyle/>
                    <a:p>
                      <a:pPr algn="ctr" fontAlgn="ctr"/>
                      <a:r>
                        <a:rPr lang="ru-RU" sz="1400" b="1" i="1" u="none" strike="noStrike">
                          <a:solidFill>
                            <a:srgbClr val="000000"/>
                          </a:solidFill>
                          <a:latin typeface="Times New Roman"/>
                        </a:rPr>
                        <a:t> </a:t>
                      </a:r>
                    </a:p>
                  </a:txBody>
                  <a:tcPr marL="7620" marR="7620" marT="7620" marB="0" anchor="ctr"/>
                </a:tc>
                <a:tc>
                  <a:txBody>
                    <a:bodyPr/>
                    <a:lstStyle/>
                    <a:p>
                      <a:pPr algn="l" fontAlgn="b"/>
                      <a:r>
                        <a:rPr lang="ru-RU" sz="1400" b="0" i="1" u="none" strike="noStrike" dirty="0">
                          <a:solidFill>
                            <a:srgbClr val="000000"/>
                          </a:solidFill>
                          <a:latin typeface="Times New Roman"/>
                        </a:rPr>
                        <a:t>из них:</a:t>
                      </a:r>
                    </a:p>
                  </a:txBody>
                  <a:tcPr marL="7620" marR="7620" marT="7620" marB="0" anchor="b"/>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370840">
                <a:tc>
                  <a:txBody>
                    <a:bodyPr/>
                    <a:lstStyle/>
                    <a:p>
                      <a:pPr algn="ctr" fontAlgn="ctr"/>
                      <a:r>
                        <a:rPr lang="ru-RU" sz="1400" b="1" i="0" u="none" strike="noStrike" dirty="0">
                          <a:solidFill>
                            <a:srgbClr val="000000"/>
                          </a:solidFill>
                          <a:latin typeface="Times New Roman"/>
                        </a:rPr>
                        <a:t>13 2</a:t>
                      </a:r>
                    </a:p>
                  </a:txBody>
                  <a:tcPr marL="7620" marR="7620" marT="7620" marB="0" anchor="ctr"/>
                </a:tc>
                <a:tc>
                  <a:txBody>
                    <a:bodyPr/>
                    <a:lstStyle/>
                    <a:p>
                      <a:pPr algn="l" fontAlgn="b"/>
                      <a:r>
                        <a:rPr lang="ru-RU" sz="1400" b="0" i="0" u="none" strike="noStrike">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tc>
                <a:tc>
                  <a:txBody>
                    <a:bodyPr/>
                    <a:lstStyle/>
                    <a:p>
                      <a:pPr algn="ctr" fontAlgn="ctr"/>
                      <a:r>
                        <a:rPr lang="ru-RU" sz="1400" b="0" i="0" u="none" strike="noStrike" dirty="0">
                          <a:latin typeface="Times New Roman"/>
                        </a:rPr>
                        <a:t>100 000</a:t>
                      </a:r>
                    </a:p>
                  </a:txBody>
                  <a:tcPr marL="7620" marR="7620" marT="7620" marB="0" anchor="ctr"/>
                </a:tc>
                <a:tc>
                  <a:txBody>
                    <a:bodyPr/>
                    <a:lstStyle/>
                    <a:p>
                      <a:pPr algn="ctr" fontAlgn="ctr"/>
                      <a:r>
                        <a:rPr lang="ru-RU" sz="1400" b="0" i="0" u="none" strike="noStrike">
                          <a:latin typeface="Times New Roman"/>
                        </a:rPr>
                        <a:t>542 000</a:t>
                      </a:r>
                    </a:p>
                  </a:txBody>
                  <a:tcPr marL="7620" marR="7620" marT="7620" marB="0" anchor="ctr"/>
                </a:tc>
                <a:tc>
                  <a:txBody>
                    <a:bodyPr/>
                    <a:lstStyle/>
                    <a:p>
                      <a:pPr algn="ctr" fontAlgn="ctr"/>
                      <a:r>
                        <a:rPr lang="ru-RU" sz="1400" b="0" i="0" u="none" strike="noStrike" dirty="0">
                          <a:latin typeface="Times New Roman"/>
                        </a:rPr>
                        <a:t>542 000</a:t>
                      </a:r>
                    </a:p>
                  </a:txBody>
                  <a:tcPr marL="7620" marR="7620" marT="7620" marB="0" anchor="ctr"/>
                </a:tc>
              </a:tr>
            </a:tbl>
          </a:graphicData>
        </a:graphic>
      </p:graphicFrame>
      <p:sp>
        <p:nvSpPr>
          <p:cNvPr id="5" name="Прямоугольник 4"/>
          <p:cNvSpPr/>
          <p:nvPr/>
        </p:nvSpPr>
        <p:spPr>
          <a:xfrm>
            <a:off x="7429520" y="1285860"/>
            <a:ext cx="1362225" cy="292388"/>
          </a:xfrm>
          <a:prstGeom prst="rect">
            <a:avLst/>
          </a:prstGeom>
        </p:spPr>
        <p:txBody>
          <a:bodyPr wrap="square">
            <a:spAutoFit/>
          </a:bodyPr>
          <a:lstStyle/>
          <a:p>
            <a:r>
              <a:rPr lang="ru-RU" sz="1300" dirty="0" smtClean="0"/>
              <a:t>рублей</a:t>
            </a:r>
            <a:endParaRPr lang="ru-RU" sz="1300" dirty="0"/>
          </a:p>
        </p:txBody>
      </p:sp>
      <p:pic>
        <p:nvPicPr>
          <p:cNvPr id="1027" name="Picture 3" descr="J:\Фото смотр\P9220747.JPG"/>
          <p:cNvPicPr>
            <a:picLocks noChangeAspect="1" noChangeArrowheads="1"/>
          </p:cNvPicPr>
          <p:nvPr/>
        </p:nvPicPr>
        <p:blipFill>
          <a:blip r:embed="rId3" cstate="print"/>
          <a:srcRect/>
          <a:stretch>
            <a:fillRect/>
          </a:stretch>
        </p:blipFill>
        <p:spPr bwMode="auto">
          <a:xfrm>
            <a:off x="5643570" y="4500570"/>
            <a:ext cx="2336797" cy="164307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257544" cy="1143000"/>
          </a:xfrm>
        </p:spPr>
        <p:txBody>
          <a:bodyPr>
            <a:normAutofit fontScale="90000"/>
          </a:bodyPr>
          <a:lstStyle/>
          <a:p>
            <a:r>
              <a:rPr lang="ru-RU" sz="4400"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sz="4400" i="1" dirty="0" smtClean="0">
                <a:ln w="1905"/>
                <a:solidFill>
                  <a:srgbClr val="7030A0"/>
                </a:solidFill>
                <a:effectLst>
                  <a:innerShdw blurRad="69850" dist="43180" dir="5400000">
                    <a:srgbClr val="000000">
                      <a:alpha val="65000"/>
                    </a:srgbClr>
                  </a:innerShdw>
                </a:effectLst>
                <a:latin typeface="Times New Roman" pitchFamily="18" charset="0"/>
              </a:rPr>
            </a:br>
            <a:r>
              <a:rPr lang="ru-RU" sz="4400"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6" name="AutoShape 10"/>
          <p:cNvSpPr>
            <a:spLocks noGrp="1" noChangeArrowheads="1"/>
          </p:cNvSpPr>
          <p:nvPr>
            <p:ph idx="1"/>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lIns="108265" tIns="54132" rIns="108265" bIns="54132">
            <a:normAutofit fontScale="92500" lnSpcReduction="10000"/>
          </a:bodyPr>
          <a:lstStyle/>
          <a:p>
            <a:pPr algn="l" defTabSz="936382">
              <a:defRPr/>
            </a:pPr>
            <a:endParaRPr lang="ru-RU" sz="800" b="0" dirty="0">
              <a:solidFill>
                <a:srgbClr val="000000"/>
              </a:solidFill>
            </a:endParaRPr>
          </a:p>
          <a:p>
            <a:pPr defTabSz="936382">
              <a:buNone/>
              <a:defRPr/>
            </a:pPr>
            <a:r>
              <a:rPr lang="ru-RU" sz="1800" i="1" dirty="0" smtClean="0">
                <a:solidFill>
                  <a:srgbClr val="000000"/>
                </a:solidFill>
              </a:rPr>
              <a:t>ДОХОДЫ</a:t>
            </a:r>
            <a:endParaRPr lang="ru-RU" sz="1800" dirty="0"/>
          </a:p>
        </p:txBody>
      </p:sp>
      <p:sp>
        <p:nvSpPr>
          <p:cNvPr id="5" name="Прямоугольник 4"/>
          <p:cNvSpPr/>
          <p:nvPr/>
        </p:nvSpPr>
        <p:spPr>
          <a:xfrm>
            <a:off x="4071934" y="214290"/>
            <a:ext cx="4572000" cy="1477328"/>
          </a:xfrm>
          <a:prstGeom prst="rect">
            <a:avLst/>
          </a:prstGeom>
        </p:spPr>
        <p:txBody>
          <a:bodyPr>
            <a:spAutoFit/>
          </a:bodyPr>
          <a:lstStyle/>
          <a:p>
            <a:r>
              <a:rPr lang="ru-RU" b="1" dirty="0" smtClean="0">
                <a:solidFill>
                  <a:srgbClr val="FFFF00"/>
                </a:solidFill>
              </a:rPr>
              <a:t>БЮДЖЕТ- </a:t>
            </a:r>
            <a:r>
              <a:rPr lang="ru-RU" dirty="0" smtClean="0">
                <a:solidFill>
                  <a:srgbClr val="FFFF0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r>
              <a:rPr lang="ru-RU" dirty="0" smtClean="0"/>
              <a:t>.</a:t>
            </a:r>
            <a:endParaRPr lang="ru-RU" dirty="0"/>
          </a:p>
        </p:txBody>
      </p:sp>
      <p:sp>
        <p:nvSpPr>
          <p:cNvPr id="7"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8"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9" name="Прямоугольник 8"/>
          <p:cNvSpPr/>
          <p:nvPr/>
        </p:nvSpPr>
        <p:spPr>
          <a:xfrm>
            <a:off x="428596" y="3429000"/>
            <a:ext cx="7786742"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10" name="Прямоугольник 9"/>
          <p:cNvSpPr/>
          <p:nvPr/>
        </p:nvSpPr>
        <p:spPr>
          <a:xfrm>
            <a:off x="428596" y="4286256"/>
            <a:ext cx="7643866"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pic>
        <p:nvPicPr>
          <p:cNvPr id="11" name="Picture 5" descr="C:\Users\Bezuglova_I\Desktop\57b5fc18e8d1d2280259a2d4caa1d7de.png"/>
          <p:cNvPicPr>
            <a:picLocks noChangeAspect="1" noChangeArrowheads="1"/>
          </p:cNvPicPr>
          <p:nvPr/>
        </p:nvPicPr>
        <p:blipFill>
          <a:blip r:embed="rId2" cstate="print"/>
          <a:srcRect/>
          <a:stretch>
            <a:fillRect/>
          </a:stretch>
        </p:blipFill>
        <p:spPr bwMode="auto">
          <a:xfrm>
            <a:off x="6858016" y="4650309"/>
            <a:ext cx="2544090" cy="2207691"/>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Рисунок 11" descr="budget.png"/>
          <p:cNvPicPr>
            <a:picLocks noChangeAspect="1"/>
          </p:cNvPicPr>
          <p:nvPr/>
        </p:nvPicPr>
        <p:blipFill>
          <a:blip r:embed="rId3" cstate="print"/>
          <a:stretch>
            <a:fillRect/>
          </a:stretch>
        </p:blipFill>
        <p:spPr>
          <a:xfrm>
            <a:off x="3071802" y="5296884"/>
            <a:ext cx="2350710" cy="1561116"/>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p:spPr>
        <p:txBody>
          <a:bodyPr anchor="ctr">
            <a:norm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14282" y="1357298"/>
          <a:ext cx="8715433" cy="2384739"/>
        </p:xfrm>
        <a:graphic>
          <a:graphicData uri="http://schemas.openxmlformats.org/drawingml/2006/table">
            <a:tbl>
              <a:tblPr firstRow="1" bandRow="1">
                <a:tableStyleId>{D03447BB-5D67-496B-8E87-E561075AD55C}</a:tableStyleId>
              </a:tblPr>
              <a:tblGrid>
                <a:gridCol w="1571636"/>
                <a:gridCol w="4067764"/>
                <a:gridCol w="1171823"/>
                <a:gridCol w="952106"/>
                <a:gridCol w="952104"/>
              </a:tblGrid>
              <a:tr h="475558">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1" i="0" u="none" strike="noStrike" dirty="0" smtClean="0">
                          <a:solidFill>
                            <a:schemeClr val="bg1"/>
                          </a:solidFill>
                          <a:latin typeface="Times New Roman" pitchFamily="18" charset="0"/>
                          <a:cs typeface="Times New Roman" pitchFamily="18" charset="0"/>
                        </a:rPr>
                        <a:t>2026 </a:t>
                      </a:r>
                      <a:r>
                        <a:rPr lang="ru-RU" sz="1400" b="1" i="0" u="none" strike="noStrike" dirty="0">
                          <a:solidFill>
                            <a:schemeClr val="bg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bg1"/>
                          </a:solidFill>
                          <a:latin typeface="Times New Roman" pitchFamily="18" charset="0"/>
                          <a:cs typeface="Times New Roman" pitchFamily="18" charset="0"/>
                        </a:rPr>
                        <a:t>2027 </a:t>
                      </a:r>
                      <a:r>
                        <a:rPr lang="ru-RU" sz="1400" b="1" i="0" u="none" strike="noStrike" dirty="0">
                          <a:solidFill>
                            <a:schemeClr val="bg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bg1"/>
                          </a:solidFill>
                          <a:latin typeface="Times New Roman" pitchFamily="18" charset="0"/>
                          <a:cs typeface="Times New Roman" pitchFamily="18" charset="0"/>
                        </a:rPr>
                        <a:t>2028 год</a:t>
                      </a:r>
                      <a:endParaRPr lang="ru-RU" sz="1400" b="1" i="0" u="none" strike="noStrike" dirty="0">
                        <a:solidFill>
                          <a:schemeClr val="bg1"/>
                        </a:solidFill>
                        <a:latin typeface="Times New Roman" pitchFamily="18" charset="0"/>
                        <a:cs typeface="Times New Roman" pitchFamily="18" charset="0"/>
                      </a:endParaRPr>
                    </a:p>
                  </a:txBody>
                  <a:tcPr marL="7620" marR="7620" marT="7620" marB="0" anchor="ctr"/>
                </a:tc>
              </a:tr>
              <a:tr h="536827">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dirty="0">
                          <a:latin typeface="Times New Roman"/>
                          <a:ea typeface="Times New Roman"/>
                          <a:cs typeface="Times New Roman"/>
                        </a:rPr>
                        <a:t>"Повышение эффективности управления муниципальными финансами"</a:t>
                      </a:r>
                      <a:endParaRPr lang="ru-RU" sz="1100" dirty="0">
                        <a:latin typeface="Calibri"/>
                        <a:ea typeface="Times New Roman"/>
                        <a:cs typeface="Times New Roman"/>
                      </a:endParaRPr>
                    </a:p>
                  </a:txBody>
                  <a:tcPr marL="68580" marR="68580" marT="0" marB="0" anchor="b"/>
                </a:tc>
                <a:tc>
                  <a:txBody>
                    <a:bodyPr/>
                    <a:lstStyle/>
                    <a:p>
                      <a:pPr algn="ctr" fontAlgn="ctr"/>
                      <a:r>
                        <a:rPr lang="ru-RU" sz="1400" b="0" i="0" u="none" strike="noStrike" dirty="0">
                          <a:latin typeface="Times New Roman"/>
                        </a:rPr>
                        <a:t>12 742 572</a:t>
                      </a:r>
                    </a:p>
                  </a:txBody>
                  <a:tcPr marL="7620" marR="7620" marT="7620" marB="0" anchor="ctr"/>
                </a:tc>
                <a:tc>
                  <a:txBody>
                    <a:bodyPr/>
                    <a:lstStyle/>
                    <a:p>
                      <a:pPr algn="ctr" fontAlgn="ctr"/>
                      <a:r>
                        <a:rPr lang="ru-RU" sz="1400" b="0" i="0" u="none" strike="noStrike">
                          <a:latin typeface="Times New Roman"/>
                        </a:rPr>
                        <a:t>10 777 795</a:t>
                      </a:r>
                    </a:p>
                  </a:txBody>
                  <a:tcPr marL="7620" marR="7620" marT="7620" marB="0" anchor="ctr"/>
                </a:tc>
                <a:tc>
                  <a:txBody>
                    <a:bodyPr/>
                    <a:lstStyle/>
                    <a:p>
                      <a:pPr algn="ctr" fontAlgn="ctr"/>
                      <a:r>
                        <a:rPr lang="ru-RU" sz="1400" b="0" i="0" u="none" strike="noStrike">
                          <a:latin typeface="Times New Roman"/>
                        </a:rPr>
                        <a:t>10 325 219</a:t>
                      </a:r>
                    </a:p>
                  </a:txBody>
                  <a:tcPr marL="7620" marR="7620" marT="7620" marB="0" anchor="ctr"/>
                </a:tc>
              </a:tr>
              <a:tr h="273499">
                <a:tc>
                  <a:txBody>
                    <a:bodyPr/>
                    <a:lstStyle/>
                    <a:p>
                      <a:pPr algn="ctr">
                        <a:lnSpc>
                          <a:spcPct val="115000"/>
                        </a:lnSpc>
                        <a:spcAft>
                          <a:spcPts val="1000"/>
                        </a:spcAft>
                      </a:pPr>
                      <a:r>
                        <a:rPr lang="ru-RU" sz="1400" b="1" i="1">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i="1">
                          <a:solidFill>
                            <a:srgbClr val="000000"/>
                          </a:solidFill>
                          <a:latin typeface="Times New Roman"/>
                          <a:ea typeface="Times New Roman"/>
                          <a:cs typeface="Times New Roman"/>
                        </a:rPr>
                        <a:t>из них:</a:t>
                      </a:r>
                      <a:endParaRPr lang="ru-RU" sz="1100">
                        <a:latin typeface="Calibri"/>
                        <a:ea typeface="Times New Roman"/>
                        <a:cs typeface="Times New Roman"/>
                      </a:endParaRPr>
                    </a:p>
                  </a:txBody>
                  <a:tcPr marL="68580" marR="68580" marT="0" marB="0" anchor="b"/>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c>
                  <a:txBody>
                    <a:bodyPr/>
                    <a:lstStyle/>
                    <a:p>
                      <a:pPr algn="ctr" fontAlgn="ctr"/>
                      <a:r>
                        <a:rPr lang="ru-RU" sz="1400" b="0" i="0" u="none" strike="noStrike">
                          <a:latin typeface="Times New Roman"/>
                        </a:rPr>
                        <a:t> </a:t>
                      </a:r>
                    </a:p>
                  </a:txBody>
                  <a:tcPr marL="7620" marR="7620" marT="7620" marB="0" anchor="ctr"/>
                </a:tc>
              </a:tr>
              <a:tr h="608127">
                <a:tc>
                  <a:txBody>
                    <a:bodyPr/>
                    <a:lstStyle/>
                    <a:p>
                      <a:pPr algn="ctr">
                        <a:lnSpc>
                          <a:spcPct val="115000"/>
                        </a:lnSpc>
                        <a:spcAft>
                          <a:spcPts val="1000"/>
                        </a:spcAft>
                      </a:pPr>
                      <a:r>
                        <a:rPr lang="ru-RU" sz="1400" b="1" dirty="0">
                          <a:solidFill>
                            <a:srgbClr val="000000"/>
                          </a:solidFill>
                          <a:latin typeface="Times New Roman"/>
                          <a:ea typeface="Times New Roman"/>
                          <a:cs typeface="Times New Roman"/>
                        </a:rPr>
                        <a:t>14 2</a:t>
                      </a:r>
                      <a:endParaRPr lang="ru-RU" sz="1100" dirty="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a:latin typeface="Times New Roman"/>
                          <a:ea typeface="Times New Roman"/>
                          <a:cs typeface="Times New Roman"/>
                        </a:rPr>
                        <a:t>Подпрограмма  "Эффективная система межбюджетных отношений"</a:t>
                      </a:r>
                      <a:endParaRPr lang="ru-RU" sz="1100">
                        <a:latin typeface="Calibri"/>
                        <a:ea typeface="Times New Roman"/>
                        <a:cs typeface="Times New Roman"/>
                      </a:endParaRPr>
                    </a:p>
                  </a:txBody>
                  <a:tcPr marL="68580" marR="68580" marT="0" marB="0" anchor="b"/>
                </a:tc>
                <a:tc>
                  <a:txBody>
                    <a:bodyPr/>
                    <a:lstStyle/>
                    <a:p>
                      <a:pPr algn="ctr" fontAlgn="ctr"/>
                      <a:r>
                        <a:rPr lang="ru-RU" sz="1400" b="0" i="0" u="none" strike="noStrike">
                          <a:latin typeface="Times New Roman"/>
                        </a:rPr>
                        <a:t>7 542 931</a:t>
                      </a:r>
                    </a:p>
                  </a:txBody>
                  <a:tcPr marL="7620" marR="7620" marT="7620" marB="0" anchor="ctr"/>
                </a:tc>
                <a:tc>
                  <a:txBody>
                    <a:bodyPr/>
                    <a:lstStyle/>
                    <a:p>
                      <a:pPr algn="ctr" fontAlgn="ctr"/>
                      <a:r>
                        <a:rPr lang="ru-RU" sz="1400" b="0" i="0" u="none" strike="noStrike">
                          <a:latin typeface="Times New Roman"/>
                        </a:rPr>
                        <a:t>6 486 921</a:t>
                      </a:r>
                    </a:p>
                  </a:txBody>
                  <a:tcPr marL="7620" marR="7620" marT="7620" marB="0" anchor="ctr"/>
                </a:tc>
                <a:tc>
                  <a:txBody>
                    <a:bodyPr/>
                    <a:lstStyle/>
                    <a:p>
                      <a:pPr algn="ctr" fontAlgn="ctr"/>
                      <a:r>
                        <a:rPr lang="ru-RU" sz="1400" b="0" i="0" u="none" strike="noStrike">
                          <a:latin typeface="Times New Roman"/>
                        </a:rPr>
                        <a:t>6 034 345</a:t>
                      </a:r>
                    </a:p>
                  </a:txBody>
                  <a:tcPr marL="7620" marR="7620" marT="7620" marB="0" anchor="ctr"/>
                </a:tc>
              </a:tr>
              <a:tr h="475558">
                <a:tc>
                  <a:txBody>
                    <a:bodyPr/>
                    <a:lstStyle/>
                    <a:p>
                      <a:pPr algn="ctr">
                        <a:lnSpc>
                          <a:spcPct val="115000"/>
                        </a:lnSpc>
                        <a:spcAft>
                          <a:spcPts val="1000"/>
                        </a:spcAft>
                      </a:pPr>
                      <a:r>
                        <a:rPr lang="ru-RU" sz="1400" b="1">
                          <a:solidFill>
                            <a:srgbClr val="000000"/>
                          </a:solidFill>
                          <a:latin typeface="Times New Roman"/>
                          <a:ea typeface="Times New Roman"/>
                          <a:cs typeface="Times New Roman"/>
                        </a:rPr>
                        <a:t>14 3</a:t>
                      </a:r>
                      <a:endParaRPr lang="ru-RU" sz="1100">
                        <a:latin typeface="Calibri"/>
                        <a:ea typeface="Times New Roman"/>
                        <a:cs typeface="Times New Roman"/>
                      </a:endParaRPr>
                    </a:p>
                  </a:txBody>
                  <a:tcPr marL="68580" marR="68580" marT="0" marB="0" anchor="ctr"/>
                </a:tc>
                <a:tc>
                  <a:txBody>
                    <a:bodyPr/>
                    <a:lstStyle/>
                    <a:p>
                      <a:pPr>
                        <a:lnSpc>
                          <a:spcPct val="115000"/>
                        </a:lnSpc>
                        <a:spcAft>
                          <a:spcPts val="1000"/>
                        </a:spcAft>
                      </a:pPr>
                      <a:r>
                        <a:rPr lang="ru-RU" sz="1400" dirty="0">
                          <a:latin typeface="Times New Roman"/>
                          <a:ea typeface="Times New Roman"/>
                          <a:cs typeface="Times New Roman"/>
                        </a:rPr>
                        <a:t>Подпрограмма "Управление муниципальной программой и обеспечение условий реализации"</a:t>
                      </a:r>
                      <a:endParaRPr lang="ru-RU" sz="1100" dirty="0">
                        <a:latin typeface="Calibri"/>
                        <a:ea typeface="Times New Roman"/>
                        <a:cs typeface="Times New Roman"/>
                      </a:endParaRPr>
                    </a:p>
                  </a:txBody>
                  <a:tcPr marL="68580" marR="68580" marT="0" marB="0" anchor="b"/>
                </a:tc>
                <a:tc>
                  <a:txBody>
                    <a:bodyPr/>
                    <a:lstStyle/>
                    <a:p>
                      <a:pPr algn="ctr" fontAlgn="ctr"/>
                      <a:r>
                        <a:rPr lang="ru-RU" sz="1400" b="0" i="0" u="none" strike="noStrike">
                          <a:latin typeface="Times New Roman"/>
                        </a:rPr>
                        <a:t>5 199 641</a:t>
                      </a:r>
                    </a:p>
                  </a:txBody>
                  <a:tcPr marL="7620" marR="7620" marT="7620" marB="0" anchor="ctr"/>
                </a:tc>
                <a:tc>
                  <a:txBody>
                    <a:bodyPr/>
                    <a:lstStyle/>
                    <a:p>
                      <a:pPr algn="ctr" fontAlgn="ctr"/>
                      <a:r>
                        <a:rPr lang="ru-RU" sz="1400" b="0" i="0" u="none" strike="noStrike">
                          <a:latin typeface="Times New Roman"/>
                        </a:rPr>
                        <a:t>4 290 874</a:t>
                      </a:r>
                    </a:p>
                  </a:txBody>
                  <a:tcPr marL="7620" marR="7620" marT="7620" marB="0" anchor="ctr"/>
                </a:tc>
                <a:tc>
                  <a:txBody>
                    <a:bodyPr/>
                    <a:lstStyle/>
                    <a:p>
                      <a:pPr algn="ctr" fontAlgn="ctr"/>
                      <a:r>
                        <a:rPr lang="ru-RU" sz="1400" b="0" i="0" u="none" strike="noStrike" dirty="0">
                          <a:latin typeface="Times New Roman"/>
                        </a:rPr>
                        <a:t>4 290 874</a:t>
                      </a:r>
                    </a:p>
                  </a:txBody>
                  <a:tcPr marL="7620" marR="7620" marT="7620" marB="0" anchor="ctr"/>
                </a:tc>
              </a:tr>
            </a:tbl>
          </a:graphicData>
        </a:graphic>
      </p:graphicFrame>
      <p:sp>
        <p:nvSpPr>
          <p:cNvPr id="5" name="Прямоугольник 4"/>
          <p:cNvSpPr/>
          <p:nvPr/>
        </p:nvSpPr>
        <p:spPr>
          <a:xfrm>
            <a:off x="7286644" y="1071546"/>
            <a:ext cx="1362225" cy="292388"/>
          </a:xfrm>
          <a:prstGeom prst="rect">
            <a:avLst/>
          </a:prstGeom>
        </p:spPr>
        <p:txBody>
          <a:bodyPr wrap="square">
            <a:spAutoFit/>
          </a:bodyPr>
          <a:lstStyle/>
          <a:p>
            <a:r>
              <a:rPr lang="ru-RU" sz="1300" dirty="0" smtClean="0"/>
              <a:t>рублей</a:t>
            </a:r>
            <a:endParaRPr lang="ru-RU" sz="1300" dirty="0"/>
          </a:p>
        </p:txBody>
      </p:sp>
      <p:pic>
        <p:nvPicPr>
          <p:cNvPr id="6" name="Picture 3" descr="F:\Obmen\Безуглова\Инна\бюджет.jpg"/>
          <p:cNvPicPr>
            <a:picLocks noChangeAspect="1" noChangeArrowheads="1"/>
          </p:cNvPicPr>
          <p:nvPr/>
        </p:nvPicPr>
        <p:blipFill>
          <a:blip r:embed="rId2" cstate="print"/>
          <a:srcRect/>
          <a:stretch>
            <a:fillRect/>
          </a:stretch>
        </p:blipFill>
        <p:spPr bwMode="auto">
          <a:xfrm>
            <a:off x="1857356" y="4286256"/>
            <a:ext cx="1714512" cy="16532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https://www.kelownanow.com/files/31137749_xxl.png"/>
          <p:cNvPicPr>
            <a:picLocks noChangeAspect="1" noChangeArrowheads="1"/>
          </p:cNvPicPr>
          <p:nvPr/>
        </p:nvPicPr>
        <p:blipFill>
          <a:blip r:embed="rId3" cstate="print"/>
          <a:srcRect/>
          <a:stretch>
            <a:fillRect/>
          </a:stretch>
        </p:blipFill>
        <p:spPr bwMode="auto">
          <a:xfrm>
            <a:off x="5572132" y="4143380"/>
            <a:ext cx="1913843" cy="1571636"/>
          </a:xfrm>
          <a:prstGeom prst="rect">
            <a:avLst/>
          </a:prstGeom>
          <a:ln>
            <a:noFill/>
          </a:ln>
          <a:effectLst>
            <a:outerShdw blurRad="292100" dist="139700" dir="2700000" algn="tl" rotWithShape="0">
              <a:srgbClr val="333333">
                <a:alpha val="65000"/>
              </a:srgbClr>
            </a:outerShdw>
            <a:reflection blurRad="6350" stA="50000" endA="300" endPos="90000" dir="5400000" sy="-100000" algn="bl" rotWithShape="0"/>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57200" y="338328"/>
            <a:ext cx="8229600" cy="376028"/>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all" spc="0" normalizeH="0" baseline="0" noProof="0" dirty="0" smtClean="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outerShdw blurRad="38100" dist="38100" dir="2700000" algn="tl">
                    <a:srgbClr val="000000">
                      <a:alpha val="43137"/>
                    </a:srgbClr>
                  </a:outerShdw>
                  <a:reflection blurRad="12700" stA="48000" endA="300" endPos="55000" dir="5400000" sy="-90000" algn="bl" rotWithShape="0"/>
                </a:effectLst>
                <a:uLnTx/>
                <a:uFillTx/>
                <a:latin typeface="+mj-lt"/>
                <a:ea typeface="+mj-ea"/>
                <a:cs typeface="+mj-cs"/>
              </a:rPr>
              <a:t>Резервный фонд</a:t>
            </a:r>
            <a:endParaRPr kumimoji="0" lang="ru-RU" sz="4000" b="1" i="0" u="none" strike="noStrike" kern="1200" cap="all" spc="0" normalizeH="0" baseline="0" noProof="0" dirty="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outerShdw blurRad="38100" dist="38100" dir="2700000" algn="tl">
                  <a:srgbClr val="000000">
                    <a:alpha val="43137"/>
                  </a:srgbClr>
                </a:outerShdw>
                <a:reflection blurRad="12700" stA="48000" endA="300" endPos="55000" dir="5400000" sy="-90000" algn="bl" rotWithShape="0"/>
              </a:effectLst>
              <a:uLnTx/>
              <a:uFillTx/>
              <a:latin typeface="+mj-lt"/>
              <a:ea typeface="+mj-ea"/>
              <a:cs typeface="+mj-cs"/>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715008" y="4429132"/>
            <a:ext cx="2820346" cy="2214578"/>
          </a:xfrm>
          <a:prstGeom prst="rect">
            <a:avLst/>
          </a:prstGeom>
        </p:spPr>
      </p:pic>
      <p:sp>
        <p:nvSpPr>
          <p:cNvPr id="4" name="Объект 2"/>
          <p:cNvSpPr txBox="1">
            <a:spLocks/>
          </p:cNvSpPr>
          <p:nvPr/>
        </p:nvSpPr>
        <p:spPr>
          <a:xfrm>
            <a:off x="214282" y="1214422"/>
            <a:ext cx="7408333" cy="3450696"/>
          </a:xfrm>
          <a:prstGeom prst="rect">
            <a:avLst/>
          </a:prstGeom>
        </p:spPr>
        <p:txBody>
          <a:bodyPr>
            <a:normAutofit fontScale="92500" lnSpcReduction="10000"/>
          </a:bodyPr>
          <a:lstStyle/>
          <a:p>
            <a:pPr marL="274320" marR="0" lvl="0" indent="-274320" algn="just"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1600" b="0" i="1" u="none" strike="noStrike" kern="1200" cap="none" spc="0" normalizeH="0" baseline="0" noProof="0" dirty="0" smtClean="0">
                <a:ln>
                  <a:noFill/>
                </a:ln>
                <a:solidFill>
                  <a:schemeClr val="tx1"/>
                </a:solidFill>
                <a:effectLst/>
                <a:uLnTx/>
                <a:uFillTx/>
                <a:latin typeface="+mn-lt"/>
                <a:ea typeface="+mn-ea"/>
                <a:cs typeface="+mn-cs"/>
              </a:rPr>
              <a:t>Резервный фонд Администрации </a:t>
            </a:r>
            <a:r>
              <a:rPr kumimoji="0" lang="ru-RU" sz="1600" b="0" i="1" u="none" strike="noStrike" kern="1200" cap="none" spc="0" normalizeH="0" noProof="0" dirty="0" smtClean="0">
                <a:ln>
                  <a:noFill/>
                </a:ln>
                <a:solidFill>
                  <a:schemeClr val="tx1"/>
                </a:solidFill>
                <a:effectLst/>
                <a:uLnTx/>
                <a:uFillTx/>
                <a:latin typeface="+mn-lt"/>
                <a:ea typeface="+mn-ea"/>
                <a:cs typeface="+mn-cs"/>
              </a:rPr>
              <a:t> Льговского</a:t>
            </a:r>
            <a:r>
              <a:rPr kumimoji="0" lang="ru-RU" sz="1600" b="0" i="1" u="none" strike="noStrike" kern="1200" cap="none" spc="0" normalizeH="0" baseline="0" noProof="0" dirty="0" smtClean="0">
                <a:ln>
                  <a:noFill/>
                </a:ln>
                <a:solidFill>
                  <a:schemeClr val="tx1"/>
                </a:solidFill>
                <a:effectLst/>
                <a:uLnTx/>
                <a:uFillTx/>
                <a:latin typeface="+mn-lt"/>
                <a:ea typeface="+mn-ea"/>
                <a:cs typeface="+mn-cs"/>
              </a:rPr>
              <a:t> района  (</a:t>
            </a:r>
            <a:r>
              <a:rPr kumimoji="0" lang="ru-RU" sz="1600" b="0" i="1" u="none" strike="noStrike" kern="1200" cap="none" spc="0" normalizeH="0" baseline="0" noProof="0" dirty="0" err="1" smtClean="0">
                <a:ln>
                  <a:noFill/>
                </a:ln>
                <a:solidFill>
                  <a:schemeClr val="tx1"/>
                </a:solidFill>
                <a:effectLst/>
                <a:uLnTx/>
                <a:uFillTx/>
                <a:latin typeface="+mn-lt"/>
                <a:ea typeface="+mn-ea"/>
                <a:cs typeface="+mn-cs"/>
              </a:rPr>
              <a:t>далее-резервный</a:t>
            </a:r>
            <a:r>
              <a:rPr kumimoji="0" lang="ru-RU" sz="1600" b="0" i="1" u="none" strike="noStrike" kern="1200" cap="none" spc="0" normalizeH="0" baseline="0" noProof="0" dirty="0" smtClean="0">
                <a:ln>
                  <a:noFill/>
                </a:ln>
                <a:solidFill>
                  <a:schemeClr val="tx1"/>
                </a:solidFill>
                <a:effectLst/>
                <a:uLnTx/>
                <a:uFillTx/>
                <a:latin typeface="+mn-lt"/>
                <a:ea typeface="+mn-ea"/>
                <a:cs typeface="+mn-cs"/>
              </a:rPr>
              <a:t> фонд)</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1600" b="0" i="1" u="none" strike="noStrike" kern="1200" cap="none" spc="0" normalizeH="0" baseline="0" noProof="0" dirty="0" smtClean="0">
                <a:ln>
                  <a:noFill/>
                </a:ln>
                <a:solidFill>
                  <a:schemeClr val="tx1"/>
                </a:solidFill>
                <a:effectLst/>
                <a:uLnTx/>
                <a:uFillTx/>
                <a:latin typeface="+mn-lt"/>
                <a:ea typeface="+mn-ea"/>
                <a:cs typeface="+mn-cs"/>
              </a:rPr>
              <a:t>создается с целью финансового обеспечения непредвиденных расходов, мероприятий местного значения, непредусмотренных решением о бюджете муниципального района на очередной финансовый год и плановый период.</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1600" b="0" i="1"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1600" b="0" i="1" u="none" strike="noStrike" kern="1200" cap="none" spc="0" normalizeH="0" baseline="0" noProof="0" dirty="0" smtClean="0">
                <a:ln>
                  <a:noFill/>
                </a:ln>
                <a:solidFill>
                  <a:schemeClr val="tx1"/>
                </a:solidFill>
                <a:effectLst/>
                <a:uLnTx/>
                <a:uFillTx/>
                <a:latin typeface="+mn-lt"/>
                <a:ea typeface="+mn-ea"/>
                <a:cs typeface="+mn-cs"/>
              </a:rPr>
              <a:t>Размер резервного фонда устанавливается решением Представительного Льговского района о бюджете на очередной финансовый год и плановый период и не может превышать 3 процента утвержденного указанным решением общего объема расходов.</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1600" b="0" i="1" u="none" strike="noStrike" kern="1200" cap="none" spc="0" normalizeH="0" baseline="0" noProof="0" dirty="0" smtClean="0">
              <a:ln>
                <a:noFill/>
              </a:ln>
              <a:solidFill>
                <a:schemeClr val="tx1"/>
              </a:solidFill>
              <a:effectLst/>
              <a:uLnTx/>
              <a:uFillTx/>
              <a:latin typeface="+mn-lt"/>
              <a:ea typeface="+mn-ea"/>
              <a:cs typeface="+mn-cs"/>
            </a:endParaRP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r>
              <a:rPr kumimoji="0" lang="ru-RU" sz="1600" b="0" i="1" u="none" strike="noStrike" kern="1200" cap="none" spc="0" normalizeH="0" baseline="0" noProof="0" dirty="0" smtClean="0">
                <a:ln>
                  <a:noFill/>
                </a:ln>
                <a:solidFill>
                  <a:schemeClr val="tx1"/>
                </a:solidFill>
                <a:effectLst/>
                <a:uLnTx/>
                <a:uFillTx/>
                <a:latin typeface="+mn-lt"/>
                <a:ea typeface="+mn-ea"/>
                <a:cs typeface="+mn-cs"/>
              </a:rPr>
              <a:t> Резервный фонд на 2026 год и плановый период 2027 и 2028 годов запланирован в размере 450 000,0 рублей ежегодно.</a:t>
            </a:r>
          </a:p>
          <a:p>
            <a:pPr marL="274320" marR="0" lvl="0" indent="-274320" algn="l" defTabSz="914400" rtl="0" eaLnBrk="1" fontAlgn="auto" latinLnBrk="0" hangingPunct="1">
              <a:lnSpc>
                <a:spcPct val="100000"/>
              </a:lnSpc>
              <a:spcBef>
                <a:spcPts val="600"/>
              </a:spcBef>
              <a:spcAft>
                <a:spcPts val="0"/>
              </a:spcAft>
              <a:buClr>
                <a:schemeClr val="tx2"/>
              </a:buClr>
              <a:buSzPct val="73000"/>
              <a:buFont typeface="Wingdings 2"/>
              <a:buChar char=""/>
              <a:tabLst/>
              <a:defRPr/>
            </a:pPr>
            <a:endParaRPr kumimoji="0" lang="ru-RU" sz="1600" b="0" i="1"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noChangeArrowheads="1"/>
          </p:cNvSpPr>
          <p:nvPr/>
        </p:nvSpPr>
        <p:spPr>
          <a:xfrm>
            <a:off x="0" y="0"/>
            <a:ext cx="8229600" cy="500042"/>
          </a:xfrm>
          <a:prstGeom prst="rect">
            <a:avLst/>
          </a:prstGeom>
        </p:spPr>
        <p:txBody>
          <a:bodyPr vert="horz" lIns="45720" tIns="0" rIns="45720" bIns="0"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altLang="ru-RU" sz="2400" b="1" i="1" u="none" strike="noStrike" kern="1200" cap="all" spc="0" normalizeH="0" baseline="0" noProof="0" dirty="0" smtClean="0">
                <a:ln w="500">
                  <a:solidFill>
                    <a:schemeClr val="tx2">
                      <a:shade val="20000"/>
                      <a:satMod val="120000"/>
                    </a:schemeClr>
                  </a:solidFill>
                </a:ln>
                <a:solidFill>
                  <a:schemeClr val="tx1"/>
                </a:solidFill>
                <a:effectLst/>
                <a:uLnTx/>
                <a:uFillTx/>
                <a:latin typeface="Times New Roman" panose="02020603050405020304" pitchFamily="18" charset="0"/>
                <a:ea typeface="+mj-ea"/>
                <a:cs typeface="Times New Roman" panose="02020603050405020304" pitchFamily="18" charset="0"/>
              </a:rPr>
              <a:t>Финансовая помощь бюджетам поселений</a:t>
            </a:r>
            <a:endParaRPr kumimoji="0" lang="ru-RU" altLang="ru-RU" sz="2400" b="1" i="1" u="none" strike="noStrike" kern="1200" cap="all" spc="0" normalizeH="0" baseline="0" noProof="0" dirty="0">
              <a:ln w="500">
                <a:solidFill>
                  <a:schemeClr val="tx2">
                    <a:shade val="20000"/>
                    <a:satMod val="120000"/>
                  </a:schemeClr>
                </a:solidFill>
              </a:ln>
              <a:solidFill>
                <a:schemeClr val="tx1"/>
              </a:solidFill>
              <a:effectLst/>
              <a:uLnTx/>
              <a:uFillTx/>
              <a:latin typeface="Times New Roman" panose="02020603050405020304" pitchFamily="18" charset="0"/>
              <a:ea typeface="+mj-ea"/>
              <a:cs typeface="Times New Roman" panose="02020603050405020304" pitchFamily="18" charset="0"/>
            </a:endParaRPr>
          </a:p>
        </p:txBody>
      </p:sp>
      <p:sp>
        <p:nvSpPr>
          <p:cNvPr id="3" name="Скругленный прямоугольник 2"/>
          <p:cNvSpPr/>
          <p:nvPr/>
        </p:nvSpPr>
        <p:spPr>
          <a:xfrm>
            <a:off x="142844" y="785794"/>
            <a:ext cx="4857784" cy="221456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ru-RU" b="1" i="1" dirty="0">
                <a:solidFill>
                  <a:schemeClr val="tx1"/>
                </a:solidFill>
                <a:cs typeface="Times New Roman" pitchFamily="18" charset="0"/>
              </a:rPr>
              <a:t>Финансовая помощь из  бюджета муниципального района бюджетам</a:t>
            </a:r>
          </a:p>
          <a:p>
            <a:pPr algn="ctr" eaLnBrk="1" fontAlgn="auto" hangingPunct="1">
              <a:spcBef>
                <a:spcPts val="0"/>
              </a:spcBef>
              <a:spcAft>
                <a:spcPts val="0"/>
              </a:spcAft>
              <a:defRPr/>
            </a:pPr>
            <a:r>
              <a:rPr lang="ru-RU" b="1" i="1" dirty="0">
                <a:solidFill>
                  <a:schemeClr val="tx1"/>
                </a:solidFill>
                <a:cs typeface="Times New Roman" pitchFamily="18" charset="0"/>
              </a:rPr>
              <a:t>поселений, входящих в состав муниципального района,</a:t>
            </a:r>
          </a:p>
          <a:p>
            <a:pPr algn="ctr" eaLnBrk="1" fontAlgn="auto" hangingPunct="1">
              <a:spcBef>
                <a:spcPts val="0"/>
              </a:spcBef>
              <a:spcAft>
                <a:spcPts val="0"/>
              </a:spcAft>
              <a:defRPr/>
            </a:pPr>
            <a:r>
              <a:rPr lang="ru-RU" b="1" i="1" dirty="0">
                <a:solidFill>
                  <a:schemeClr val="tx1"/>
                </a:solidFill>
                <a:cs typeface="Times New Roman" pitchFamily="18" charset="0"/>
              </a:rPr>
              <a:t>предоставляется в форме </a:t>
            </a:r>
            <a:r>
              <a:rPr lang="ru-RU" b="1" i="1" dirty="0" smtClean="0">
                <a:solidFill>
                  <a:schemeClr val="tx1"/>
                </a:solidFill>
                <a:cs typeface="Times New Roman" pitchFamily="18" charset="0"/>
              </a:rPr>
              <a:t>дотации  и иных </a:t>
            </a:r>
            <a:r>
              <a:rPr lang="ru-RU" b="1" i="1" dirty="0">
                <a:solidFill>
                  <a:schemeClr val="tx1"/>
                </a:solidFill>
                <a:cs typeface="Times New Roman" pitchFamily="18" charset="0"/>
              </a:rPr>
              <a:t>межбюджетных трансфертов</a:t>
            </a:r>
          </a:p>
        </p:txBody>
      </p:sp>
      <p:pic>
        <p:nvPicPr>
          <p:cNvPr id="4" name="Рисунок 3"/>
          <p:cNvPicPr>
            <a:picLocks noChangeAspect="1"/>
          </p:cNvPicPr>
          <p:nvPr/>
        </p:nvPicPr>
        <p:blipFill>
          <a:blip r:embed="rId2"/>
          <a:stretch>
            <a:fillRect/>
          </a:stretch>
        </p:blipFill>
        <p:spPr>
          <a:xfrm>
            <a:off x="4793034" y="1071546"/>
            <a:ext cx="4350966" cy="2511153"/>
          </a:xfrm>
          <a:prstGeom prst="rect">
            <a:avLst/>
          </a:prstGeom>
          <a:ln>
            <a:noFill/>
          </a:ln>
          <a:effectLst>
            <a:softEdge rad="112500"/>
          </a:effectLst>
        </p:spPr>
      </p:pic>
      <p:pic>
        <p:nvPicPr>
          <p:cNvPr id="5" name="Рисунок 4"/>
          <p:cNvPicPr/>
          <p:nvPr/>
        </p:nvPicPr>
        <p:blipFill>
          <a:blip r:embed="rId3"/>
          <a:srcRect/>
          <a:stretch>
            <a:fillRect/>
          </a:stretch>
        </p:blipFill>
        <p:spPr bwMode="auto">
          <a:xfrm>
            <a:off x="1643042" y="3286124"/>
            <a:ext cx="4710125" cy="322898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320040"/>
            <a:ext cx="7239000" cy="751506"/>
          </a:xfrm>
          <a:prstGeom prst="roundRect">
            <a:avLst/>
          </a:prstGeom>
          <a:solidFill>
            <a:srgbClr val="FFFFCC"/>
          </a:solidFill>
          <a:ln>
            <a:solidFill>
              <a:srgbClr val="EFEA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066FF"/>
                  </a:solidFill>
                </a:ln>
                <a:solidFill>
                  <a:srgbClr val="0066FF"/>
                </a:solidFill>
                <a:latin typeface="Times New Roman" pitchFamily="18" charset="0"/>
                <a:cs typeface="Times New Roman" pitchFamily="18" charset="0"/>
              </a:rPr>
              <a:t>МУНИЦИПАЛЬНЫЙ ДОЛГ</a:t>
            </a:r>
            <a:endParaRPr lang="ru-RU" dirty="0">
              <a:ln>
                <a:solidFill>
                  <a:srgbClr val="0066FF"/>
                </a:solidFill>
              </a:ln>
              <a:solidFill>
                <a:srgbClr val="0066FF"/>
              </a:solidFill>
              <a:latin typeface="Times New Roman" pitchFamily="18" charset="0"/>
              <a:cs typeface="Times New Roman" pitchFamily="18" charset="0"/>
            </a:endParaRPr>
          </a:p>
        </p:txBody>
      </p:sp>
      <p:pic>
        <p:nvPicPr>
          <p:cNvPr id="5" name="Рисунок 4" descr="d2e4235df80037af28db3965943722fe.jpg"/>
          <p:cNvPicPr>
            <a:picLocks noChangeAspect="1"/>
          </p:cNvPicPr>
          <p:nvPr/>
        </p:nvPicPr>
        <p:blipFill>
          <a:blip r:embed="rId2">
            <a:duotone>
              <a:schemeClr val="accent6">
                <a:shade val="45000"/>
                <a:satMod val="135000"/>
              </a:schemeClr>
              <a:prstClr val="white"/>
            </a:duotone>
          </a:blip>
          <a:stretch>
            <a:fillRect/>
          </a:stretch>
        </p:blipFill>
        <p:spPr>
          <a:xfrm>
            <a:off x="714349" y="1285860"/>
            <a:ext cx="3143271" cy="3861736"/>
          </a:xfrm>
          <a:prstGeom prst="rect">
            <a:avLst/>
          </a:prstGeom>
          <a:ln>
            <a:noFill/>
          </a:ln>
          <a:effectLst>
            <a:softEdge rad="112500"/>
          </a:effectLst>
        </p:spPr>
      </p:pic>
      <p:pic>
        <p:nvPicPr>
          <p:cNvPr id="6" name="Picture 18" descr="siskred"/>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929190" y="4786322"/>
            <a:ext cx="2185680" cy="18733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Прямоугольник 6"/>
          <p:cNvSpPr/>
          <p:nvPr/>
        </p:nvSpPr>
        <p:spPr>
          <a:xfrm>
            <a:off x="3929058" y="1357298"/>
            <a:ext cx="4071966" cy="3508653"/>
          </a:xfrm>
          <a:prstGeom prst="rect">
            <a:avLst/>
          </a:prstGeom>
          <a:solidFill>
            <a:schemeClr val="bg1"/>
          </a:solidFill>
        </p:spPr>
        <p:txBody>
          <a:bodyPr wrap="square">
            <a:spAutoFit/>
          </a:bodyPr>
          <a:lstStyle/>
          <a:p>
            <a:pPr algn="just"/>
            <a:r>
              <a:rPr lang="ru-RU" sz="1200" dirty="0" smtClean="0">
                <a:solidFill>
                  <a:srgbClr val="00B050"/>
                </a:solidFill>
                <a:latin typeface="Times New Roman" pitchFamily="18" charset="0"/>
                <a:cs typeface="Times New Roman" pitchFamily="18" charset="0"/>
              </a:rPr>
              <a:t>МУНИЦИПАЛЬНЫЙ </a:t>
            </a:r>
            <a:r>
              <a:rPr lang="ru-RU" sz="1200" u="sng" dirty="0" smtClean="0">
                <a:solidFill>
                  <a:srgbClr val="00B050"/>
                </a:solidFill>
                <a:latin typeface="Times New Roman" pitchFamily="18" charset="0"/>
                <a:cs typeface="Times New Roman" pitchFamily="18" charset="0"/>
              </a:rPr>
              <a:t> ДОЛГ</a:t>
            </a:r>
            <a:r>
              <a:rPr lang="ru-RU" sz="1200" dirty="0" smtClean="0">
                <a:solidFill>
                  <a:srgbClr val="00B050"/>
                </a:solidFill>
                <a:latin typeface="Times New Roman" pitchFamily="18" charset="0"/>
                <a:cs typeface="Times New Roman" pitchFamily="18" charset="0"/>
              </a:rPr>
              <a:t> – это обязательства, возникающие из муниципальных  заимствований (т.е. кредитов,  ценных бумаг), гарантий по обязательствам третьих лиц, другие обязательства, принятые на себя  муниципалитетом.</a:t>
            </a:r>
            <a:endParaRPr lang="ru-RU" sz="1200" dirty="0" smtClean="0">
              <a:ln>
                <a:solidFill>
                  <a:srgbClr val="0F511F"/>
                </a:solidFill>
              </a:ln>
              <a:solidFill>
                <a:srgbClr val="00B050"/>
              </a:solidFill>
              <a:latin typeface="Times New Roman" pitchFamily="18" charset="0"/>
              <a:cs typeface="Times New Roman" pitchFamily="18" charset="0"/>
            </a:endParaRPr>
          </a:p>
          <a:p>
            <a:pPr algn="just"/>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Предельный объем муниципального долга Льговского района:</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на 2026 год до 0,00 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2027 год до 0,00 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2028 год до 0,00 рублей. </a:t>
            </a:r>
          </a:p>
          <a:p>
            <a:pPr algn="just">
              <a:buFontTx/>
              <a:buChar char="-"/>
            </a:pPr>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Верхний предел муниципального внутреннего долга Льговского района Курской области по состоянию на 01.01.2027 года запланирован в сумме 0,00 рублей, на 01.01.2028 года – в сумме 0,00 рублей, на 01.01.2029 года – в сумме 0,00 рублей что соответствует нормам бюджетного законодательства.</a:t>
            </a:r>
            <a:endParaRPr lang="ru-RU" sz="1200" dirty="0">
              <a:ln>
                <a:solidFill>
                  <a:srgbClr val="0F511F"/>
                </a:solidFill>
              </a:ln>
              <a:solidFill>
                <a:srgbClr val="00B050"/>
              </a:solidFill>
              <a:latin typeface="Times New Roman" pitchFamily="18" charset="0"/>
              <a:cs typeface="Times New Roman" pitchFamily="18" charset="0"/>
            </a:endParaRPr>
          </a:p>
        </p:txBody>
      </p:sp>
      <p:pic>
        <p:nvPicPr>
          <p:cNvPr id="8" name="Рисунок 7"/>
          <p:cNvPicPr/>
          <p:nvPr/>
        </p:nvPicPr>
        <p:blipFill>
          <a:blip r:embed="rId4"/>
          <a:stretch>
            <a:fillRect/>
          </a:stretch>
        </p:blipFill>
        <p:spPr>
          <a:xfrm>
            <a:off x="428596" y="4643446"/>
            <a:ext cx="3364453" cy="2080372"/>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15" descr="1untitled(33).jpg"/>
          <p:cNvPicPr>
            <a:picLocks noChangeAspect="1"/>
          </p:cNvPicPr>
          <p:nvPr/>
        </p:nvPicPr>
        <p:blipFill>
          <a:blip r:embed="rId2" cstate="print"/>
          <a:srcRect/>
          <a:stretch>
            <a:fillRect/>
          </a:stretch>
        </p:blipFill>
        <p:spPr bwMode="auto">
          <a:xfrm>
            <a:off x="6786578" y="0"/>
            <a:ext cx="1785918" cy="1972298"/>
          </a:xfrm>
          <a:prstGeom prst="rect">
            <a:avLst/>
          </a:prstGeom>
          <a:noFill/>
          <a:ln w="9525">
            <a:noFill/>
            <a:miter lim="800000"/>
            <a:headEnd/>
            <a:tailEnd/>
          </a:ln>
        </p:spPr>
      </p:pic>
      <p:sp>
        <p:nvSpPr>
          <p:cNvPr id="2" name="Заголовок 1"/>
          <p:cNvSpPr>
            <a:spLocks noGrp="1"/>
          </p:cNvSpPr>
          <p:nvPr>
            <p:ph type="title"/>
          </p:nvPr>
        </p:nvSpPr>
        <p:spPr>
          <a:xfrm>
            <a:off x="214282" y="214290"/>
            <a:ext cx="6429420" cy="5786478"/>
          </a:xfrm>
          <a:solidFill>
            <a:schemeClr val="accent4">
              <a:lumMod val="20000"/>
              <a:lumOff val="80000"/>
            </a:schemeClr>
          </a:solidFill>
        </p:spPr>
        <p:txBody>
          <a:bodyPr anchor="ctr">
            <a:noAutofit/>
          </a:bodyPr>
          <a:lstStyle/>
          <a:p>
            <a:pPr algn="ctr"/>
            <a:r>
              <a:rPr lang="ru-RU" sz="2000" dirty="0" smtClean="0">
                <a:solidFill>
                  <a:srgbClr val="000099"/>
                </a:solidFill>
              </a:rPr>
              <a:t>Контактная информация:</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Начальник управления финансов администрации</a:t>
            </a:r>
            <a:br>
              <a:rPr lang="ru-RU" sz="2000" dirty="0" smtClean="0">
                <a:solidFill>
                  <a:srgbClr val="000099"/>
                </a:solidFill>
              </a:rPr>
            </a:br>
            <a:r>
              <a:rPr lang="ru-RU" sz="2000" dirty="0" smtClean="0">
                <a:solidFill>
                  <a:srgbClr val="000099"/>
                </a:solidFill>
              </a:rPr>
              <a:t>Льговского района Курской области – </a:t>
            </a:r>
            <a:br>
              <a:rPr lang="ru-RU" sz="2000" dirty="0" smtClean="0">
                <a:solidFill>
                  <a:srgbClr val="000099"/>
                </a:solidFill>
              </a:rPr>
            </a:br>
            <a:r>
              <a:rPr lang="ru-RU" sz="2000" dirty="0" smtClean="0">
                <a:solidFill>
                  <a:srgbClr val="000099"/>
                </a:solidFill>
              </a:rPr>
              <a:t>Алферова Татьяна Васильевна</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График работы с 8-00 до 17-00,</a:t>
            </a:r>
            <a:br>
              <a:rPr lang="ru-RU" sz="2000" dirty="0" smtClean="0">
                <a:solidFill>
                  <a:srgbClr val="000099"/>
                </a:solidFill>
              </a:rPr>
            </a:br>
            <a:r>
              <a:rPr lang="ru-RU" sz="2000" dirty="0" smtClean="0">
                <a:solidFill>
                  <a:srgbClr val="000099"/>
                </a:solidFill>
              </a:rPr>
              <a:t>перерыв с 12-00 до 13-00.</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Адрес:  307750, Курская  Область, г.Льгов, Красная площадь 4б</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Телефоны  (8 47140) 2-40-69, 2-24-89</a:t>
            </a:r>
            <a:br>
              <a:rPr lang="ru-RU" sz="2000" dirty="0" smtClean="0">
                <a:solidFill>
                  <a:srgbClr val="000099"/>
                </a:solidFill>
              </a:rPr>
            </a:br>
            <a:r>
              <a:rPr lang="ru-RU" sz="2000" dirty="0" smtClean="0">
                <a:solidFill>
                  <a:srgbClr val="000099"/>
                </a:solidFill>
              </a:rPr>
              <a:t>факс (8 47140) 2-24-89</a:t>
            </a:r>
            <a:br>
              <a:rPr lang="ru-RU" sz="2000" dirty="0" smtClean="0">
                <a:solidFill>
                  <a:srgbClr val="000099"/>
                </a:solidFill>
              </a:rPr>
            </a:br>
            <a:r>
              <a:rPr lang="ru-RU" sz="2000" dirty="0" smtClean="0">
                <a:solidFill>
                  <a:srgbClr val="000099"/>
                </a:solidFill>
              </a:rPr>
              <a:t>Электронная почта:   </a:t>
            </a:r>
            <a:r>
              <a:rPr lang="en-US" sz="2000" dirty="0" smtClean="0">
                <a:solidFill>
                  <a:srgbClr val="000099"/>
                </a:solidFill>
              </a:rPr>
              <a:t>ufinlgov@rambler.ru</a:t>
            </a:r>
            <a:endParaRPr lang="ru-RU" sz="2000" dirty="0">
              <a:solidFill>
                <a:srgbClr val="000099"/>
              </a:solidFill>
            </a:endParaRPr>
          </a:p>
        </p:txBody>
      </p:sp>
      <p:pic>
        <p:nvPicPr>
          <p:cNvPr id="4" name="Picture 72" descr="C:\Users\User\Desktop\ТЕСТЫ\фото 2\часы.jpg"/>
          <p:cNvPicPr>
            <a:picLocks noChangeAspect="1" noChangeArrowheads="1"/>
          </p:cNvPicPr>
          <p:nvPr/>
        </p:nvPicPr>
        <p:blipFill>
          <a:blip r:embed="rId3"/>
          <a:srcRect/>
          <a:stretch>
            <a:fillRect/>
          </a:stretch>
        </p:blipFill>
        <p:spPr bwMode="auto">
          <a:xfrm>
            <a:off x="6643702" y="4073368"/>
            <a:ext cx="2363906" cy="2356027"/>
          </a:xfrm>
          <a:prstGeom prst="flowChartConnector">
            <a:avLst/>
          </a:prstGeom>
          <a:noFill/>
        </p:spPr>
      </p:pic>
      <p:pic>
        <p:nvPicPr>
          <p:cNvPr id="2050" name="Picture 2"/>
          <p:cNvPicPr>
            <a:picLocks noChangeAspect="1" noChangeArrowheads="1"/>
          </p:cNvPicPr>
          <p:nvPr/>
        </p:nvPicPr>
        <p:blipFill>
          <a:blip r:embed="rId4" cstate="print"/>
          <a:srcRect/>
          <a:stretch>
            <a:fillRect/>
          </a:stretch>
        </p:blipFill>
        <p:spPr bwMode="auto">
          <a:xfrm>
            <a:off x="6116659" y="2000240"/>
            <a:ext cx="3027341" cy="17859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ДОХОДЫ – РАСХОДЫ = ДЕФИЦИТ (ПРОФИЦИТ)</a:t>
            </a:r>
            <a:r>
              <a:rPr lang="ru-RU" b="0" dirty="0" smtClean="0"/>
              <a:t/>
            </a:r>
            <a:br>
              <a:rPr lang="ru-RU" b="0" dirty="0" smtClean="0"/>
            </a:br>
            <a:endParaRPr lang="ru-RU" dirty="0"/>
          </a:p>
        </p:txBody>
      </p:sp>
      <p:graphicFrame>
        <p:nvGraphicFramePr>
          <p:cNvPr id="5" name="Содержимое 4"/>
          <p:cNvGraphicFramePr>
            <a:graphicFrameLocks noGrp="1"/>
          </p:cNvGraphicFramePr>
          <p:nvPr>
            <p:ph idx="1"/>
          </p:nvPr>
        </p:nvGraphicFramePr>
        <p:xfrm>
          <a:off x="5500694" y="714356"/>
          <a:ext cx="3000396" cy="3143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nvGraphicFramePr>
        <p:xfrm>
          <a:off x="642910" y="1214422"/>
          <a:ext cx="3257550" cy="321471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6" name="Picture 4" descr="https://fs00.infourok.ru/images/doc/275/280405/640/img10.jpg"/>
          <p:cNvPicPr>
            <a:picLocks noChangeAspect="1" noChangeArrowheads="1"/>
          </p:cNvPicPr>
          <p:nvPr/>
        </p:nvPicPr>
        <p:blipFill>
          <a:blip r:embed="rId10"/>
          <a:srcRect/>
          <a:stretch>
            <a:fillRect/>
          </a:stretch>
        </p:blipFill>
        <p:spPr bwMode="auto">
          <a:xfrm>
            <a:off x="4214810" y="4071942"/>
            <a:ext cx="4786346" cy="2786058"/>
          </a:xfrm>
          <a:prstGeom prst="rect">
            <a:avLst/>
          </a:prstGeom>
          <a:noFill/>
          <a:ln w="9525">
            <a:noFill/>
            <a:miter lim="800000"/>
            <a:headEnd/>
            <a:tailEnd/>
          </a:ln>
        </p:spPr>
      </p:pic>
      <p:pic>
        <p:nvPicPr>
          <p:cNvPr id="8" name="Picture 1" descr="M:\БЮДЖЕТЫ\БЮДЖЕТ ДЛЯ ГРАЖДАН\на 2018 год\ФОТО\Attachment-1999.jpeg"/>
          <p:cNvPicPr>
            <a:picLocks noChangeAspect="1" noChangeArrowheads="1"/>
          </p:cNvPicPr>
          <p:nvPr/>
        </p:nvPicPr>
        <p:blipFill>
          <a:blip r:embed="rId11" cstate="print"/>
          <a:srcRect/>
          <a:stretch>
            <a:fillRect/>
          </a:stretch>
        </p:blipFill>
        <p:spPr bwMode="auto">
          <a:xfrm>
            <a:off x="642910" y="4714884"/>
            <a:ext cx="2788770" cy="2018048"/>
          </a:xfrm>
          <a:prstGeom prst="rect">
            <a:avLst/>
          </a:prstGeom>
          <a:noFill/>
          <a:ln>
            <a:solidFill>
              <a:schemeClr val="bg2"/>
            </a:solidFill>
          </a:ln>
          <a:effectLst>
            <a:outerShdw blurRad="76200" dir="13500000" sy="23000" kx="1200000" algn="br" rotWithShape="0">
              <a:prstClr val="black">
                <a:alpha val="20000"/>
              </a:prst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0" dirty="0" smtClean="0"/>
              <a:t/>
            </a:r>
            <a:br>
              <a:rPr lang="ru-RU" b="0" dirty="0" smtClean="0"/>
            </a:br>
            <a:endParaRPr lang="ru-RU" dirty="0"/>
          </a:p>
        </p:txBody>
      </p:sp>
      <p:sp>
        <p:nvSpPr>
          <p:cNvPr id="9" name="Прямоугольник 8"/>
          <p:cNvSpPr/>
          <p:nvPr/>
        </p:nvSpPr>
        <p:spPr>
          <a:xfrm>
            <a:off x="1357290" y="142852"/>
            <a:ext cx="6429420" cy="769441"/>
          </a:xfrm>
          <a:prstGeom prst="rect">
            <a:avLst/>
          </a:prstGeom>
        </p:spPr>
        <p:txBody>
          <a:bodyPr wrap="square">
            <a:spAutoFit/>
          </a:bodyPr>
          <a:lstStyle/>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УЧАСТИЕ ОТДЕЛЬНОГО ГРАЖДАНИНА В </a:t>
            </a:r>
          </a:p>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БЮДЖЕТНОМ ПРОЦЕССЕ</a:t>
            </a:r>
            <a:endParaRPr lang="ru-RU" sz="2200" b="1" cap="all" dirty="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endParaRPr>
          </a:p>
        </p:txBody>
      </p:sp>
      <p:pic>
        <p:nvPicPr>
          <p:cNvPr id="12" name="Содержимое 11" descr="images (2).jpg"/>
          <p:cNvPicPr>
            <a:picLocks noGrp="1" noChangeAspect="1"/>
          </p:cNvPicPr>
          <p:nvPr>
            <p:ph idx="1"/>
          </p:nvPr>
        </p:nvPicPr>
        <p:blipFill>
          <a:blip r:embed="rId2"/>
          <a:stretch>
            <a:fillRect/>
          </a:stretch>
        </p:blipFill>
        <p:spPr>
          <a:xfrm>
            <a:off x="3428992" y="857232"/>
            <a:ext cx="2164080" cy="1348740"/>
          </a:xfrm>
          <a:prstGeom prst="rect">
            <a:avLst/>
          </a:prstGeom>
        </p:spPr>
      </p:pic>
      <p:sp>
        <p:nvSpPr>
          <p:cNvPr id="13" name="Стрелка вниз 12"/>
          <p:cNvSpPr/>
          <p:nvPr/>
        </p:nvSpPr>
        <p:spPr>
          <a:xfrm>
            <a:off x="2071670" y="2071678"/>
            <a:ext cx="4929222" cy="642942"/>
          </a:xfrm>
          <a:prstGeom prst="downArrow">
            <a:avLst>
              <a:gd name="adj1" fmla="val 50000"/>
              <a:gd name="adj2" fmla="val 47968"/>
            </a:avLst>
          </a:prstGeom>
          <a:solidFill>
            <a:srgbClr val="A8F8B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70C0"/>
                </a:solidFill>
                <a:latin typeface="Times New Roman" pitchFamily="18" charset="0"/>
                <a:cs typeface="Times New Roman" pitchFamily="18" charset="0"/>
              </a:rPr>
              <a:t>КАК НАЛОГОПЛАТЕЛЬЩИК</a:t>
            </a:r>
            <a:endParaRPr lang="ru-RU" sz="1200" b="1" dirty="0">
              <a:solidFill>
                <a:srgbClr val="0070C0"/>
              </a:solidFill>
              <a:latin typeface="Times New Roman" pitchFamily="18" charset="0"/>
              <a:cs typeface="Times New Roman" pitchFamily="18" charset="0"/>
            </a:endParaRPr>
          </a:p>
        </p:txBody>
      </p:sp>
      <p:sp>
        <p:nvSpPr>
          <p:cNvPr id="14" name="Скругленный прямоугольник 13"/>
          <p:cNvSpPr/>
          <p:nvPr/>
        </p:nvSpPr>
        <p:spPr>
          <a:xfrm>
            <a:off x="785786" y="2714620"/>
            <a:ext cx="7358114" cy="57150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7030A0"/>
                </a:solidFill>
                <a:latin typeface="Times New Roman" pitchFamily="18" charset="0"/>
                <a:cs typeface="Times New Roman" pitchFamily="18" charset="0"/>
              </a:rPr>
              <a:t>Является основным звеном, формирующим доходную часть бюджета</a:t>
            </a:r>
            <a:endParaRPr lang="ru-RU" b="1" dirty="0">
              <a:solidFill>
                <a:srgbClr val="7030A0"/>
              </a:solidFill>
              <a:latin typeface="Times New Roman" pitchFamily="18" charset="0"/>
              <a:cs typeface="Times New Roman" pitchFamily="18" charset="0"/>
            </a:endParaRPr>
          </a:p>
        </p:txBody>
      </p:sp>
      <p:pic>
        <p:nvPicPr>
          <p:cNvPr id="15" name="Рисунок 14" descr="images (19).jpg"/>
          <p:cNvPicPr>
            <a:picLocks noChangeAspect="1"/>
          </p:cNvPicPr>
          <p:nvPr/>
        </p:nvPicPr>
        <p:blipFill>
          <a:blip r:embed="rId3"/>
          <a:stretch>
            <a:fillRect/>
          </a:stretch>
        </p:blipFill>
        <p:spPr>
          <a:xfrm>
            <a:off x="3214678" y="4286256"/>
            <a:ext cx="2571750" cy="1771650"/>
          </a:xfrm>
          <a:prstGeom prst="rect">
            <a:avLst/>
          </a:prstGeom>
        </p:spPr>
      </p:pic>
      <p:sp>
        <p:nvSpPr>
          <p:cNvPr id="17" name="Выноска 1 16"/>
          <p:cNvSpPr/>
          <p:nvPr/>
        </p:nvSpPr>
        <p:spPr>
          <a:xfrm>
            <a:off x="928662" y="3714752"/>
            <a:ext cx="1714512" cy="1143008"/>
          </a:xfrm>
          <a:prstGeom prst="borderCallout1">
            <a:avLst>
              <a:gd name="adj1" fmla="val 57861"/>
              <a:gd name="adj2" fmla="val 100933"/>
              <a:gd name="adj3" fmla="val 102278"/>
              <a:gd name="adj4" fmla="val 134067"/>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доходы физических лиц</a:t>
            </a:r>
            <a:endParaRPr lang="ru-RU" dirty="0">
              <a:ln>
                <a:solidFill>
                  <a:srgbClr val="0F511F"/>
                </a:solidFill>
              </a:ln>
              <a:solidFill>
                <a:srgbClr val="00B050"/>
              </a:solidFill>
              <a:latin typeface="Times New Roman" pitchFamily="18" charset="0"/>
              <a:cs typeface="Times New Roman" pitchFamily="18" charset="0"/>
            </a:endParaRPr>
          </a:p>
        </p:txBody>
      </p:sp>
      <p:sp>
        <p:nvSpPr>
          <p:cNvPr id="18" name="Выноска 1 17"/>
          <p:cNvSpPr/>
          <p:nvPr/>
        </p:nvSpPr>
        <p:spPr>
          <a:xfrm>
            <a:off x="928662" y="5429264"/>
            <a:ext cx="1714512" cy="928694"/>
          </a:xfrm>
          <a:prstGeom prst="borderCallout1">
            <a:avLst>
              <a:gd name="adj1" fmla="val 66750"/>
              <a:gd name="adj2" fmla="val 102871"/>
              <a:gd name="adj3" fmla="val 12945"/>
              <a:gd name="adj4" fmla="val 136961"/>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Транспортный налог</a:t>
            </a:r>
            <a:endParaRPr lang="ru-RU" dirty="0">
              <a:ln>
                <a:solidFill>
                  <a:srgbClr val="0F511F"/>
                </a:solidFill>
              </a:ln>
              <a:solidFill>
                <a:srgbClr val="00B050"/>
              </a:solidFill>
              <a:latin typeface="Times New Roman" pitchFamily="18" charset="0"/>
              <a:cs typeface="Times New Roman" pitchFamily="18" charset="0"/>
            </a:endParaRPr>
          </a:p>
        </p:txBody>
      </p:sp>
      <p:sp>
        <p:nvSpPr>
          <p:cNvPr id="19" name="Выноска 1 18"/>
          <p:cNvSpPr/>
          <p:nvPr/>
        </p:nvSpPr>
        <p:spPr>
          <a:xfrm>
            <a:off x="6572264" y="3714752"/>
            <a:ext cx="1500198" cy="1000132"/>
          </a:xfrm>
          <a:prstGeom prst="borderCallout1">
            <a:avLst>
              <a:gd name="adj1" fmla="val 45417"/>
              <a:gd name="adj2" fmla="val -2660"/>
              <a:gd name="adj3" fmla="val 117833"/>
              <a:gd name="adj4" fmla="val -58759"/>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имущество</a:t>
            </a:r>
            <a:endParaRPr lang="ru-RU" dirty="0">
              <a:ln>
                <a:solidFill>
                  <a:srgbClr val="0F511F"/>
                </a:solidFill>
              </a:ln>
              <a:solidFill>
                <a:srgbClr val="00B050"/>
              </a:solidFill>
              <a:latin typeface="Times New Roman" pitchFamily="18" charset="0"/>
              <a:cs typeface="Times New Roman" pitchFamily="18" charset="0"/>
            </a:endParaRPr>
          </a:p>
        </p:txBody>
      </p:sp>
      <p:sp>
        <p:nvSpPr>
          <p:cNvPr id="20" name="Выноска 1 19"/>
          <p:cNvSpPr/>
          <p:nvPr/>
        </p:nvSpPr>
        <p:spPr>
          <a:xfrm>
            <a:off x="6572264" y="5357826"/>
            <a:ext cx="1500198" cy="1000132"/>
          </a:xfrm>
          <a:prstGeom prst="borderCallout1">
            <a:avLst>
              <a:gd name="adj1" fmla="val 59639"/>
              <a:gd name="adj2" fmla="val -1525"/>
              <a:gd name="adj3" fmla="val 14723"/>
              <a:gd name="adj4" fmla="val -57624"/>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Земельный налог</a:t>
            </a:r>
            <a:endParaRPr lang="ru-RU" dirty="0">
              <a:ln>
                <a:solidFill>
                  <a:srgbClr val="0F511F"/>
                </a:solidFill>
              </a:ln>
              <a:solidFill>
                <a:srgbClr val="00B05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a:bodyPr>
          <a:lstStyle/>
          <a:p>
            <a:r>
              <a:rPr lang="ru-RU" sz="2800" dirty="0" smtClean="0"/>
              <a:t>ДОХОДЫ БЮДЖЕТА   </a:t>
            </a:r>
            <a:r>
              <a:rPr lang="ru-RU" sz="2800" i="1" dirty="0" smtClean="0"/>
              <a:t> -  поступления денежных средств в бюджет</a:t>
            </a:r>
            <a:endParaRPr lang="ru-RU" sz="2800" dirty="0"/>
          </a:p>
        </p:txBody>
      </p:sp>
      <p:sp>
        <p:nvSpPr>
          <p:cNvPr id="3" name="Содержимое 2"/>
          <p:cNvSpPr>
            <a:spLocks noGrp="1"/>
          </p:cNvSpPr>
          <p:nvPr>
            <p:ph idx="1"/>
          </p:nvPr>
        </p:nvSpPr>
        <p:spPr/>
        <p:txBody>
          <a:bodyPr>
            <a:normAutofit fontScale="92500"/>
          </a:bodyPr>
          <a:lstStyle/>
          <a:p>
            <a:pPr algn="just"/>
            <a:r>
              <a:rPr lang="ru-RU" sz="1900" dirty="0" smtClean="0">
                <a:solidFill>
                  <a:schemeClr val="accent4">
                    <a:lumMod val="75000"/>
                  </a:schemeClr>
                </a:solidFill>
              </a:rPr>
              <a:t>Каждый житель Льговского муниципального района является участником формирования этого плана с одной стороны как налогоплательщик, наполняя доходы бюджета, с другой – он получает часть расходов как потребитель общественных услуг. Муниципальный район расходует поступившие доходы для выполнения своих функций и предоставления муниципальных услуг: образование, культура, спорт, социальное обеспечение, поддержка экономики, гарантии безопасности и правопорядка, защита общественных интересов, гражданских прав и свобод и др</a:t>
            </a:r>
            <a:r>
              <a:rPr lang="ru-RU" sz="1900" dirty="0" smtClean="0">
                <a:solidFill>
                  <a:srgbClr val="FFFF00"/>
                </a:solidFill>
              </a:rPr>
              <a:t>.</a:t>
            </a:r>
          </a:p>
          <a:p>
            <a:pPr algn="just"/>
            <a:r>
              <a:rPr lang="ru-RU" sz="2200" dirty="0" smtClean="0">
                <a:solidFill>
                  <a:srgbClr val="002060"/>
                </a:solidFill>
              </a:rPr>
              <a:t>Граждане — и как налогоплательщики, и как потребители муниципальных услуг — должны быть уверены в том, что передаваемые ими в распоряжение средства используются прозрачно и эффективно, приносят конкретные результаты как для общества в целом, так и для каждой семьи, для каждого человека.</a:t>
            </a:r>
          </a:p>
          <a:p>
            <a:endParaRPr lang="ru-RU" dirty="0"/>
          </a:p>
        </p:txBody>
      </p:sp>
      <p:pic>
        <p:nvPicPr>
          <p:cNvPr id="4" name="Рисунок 3" descr="6d657bb7825d35429ac1819035790c34.jpg"/>
          <p:cNvPicPr>
            <a:picLocks noChangeAspect="1"/>
          </p:cNvPicPr>
          <p:nvPr/>
        </p:nvPicPr>
        <p:blipFill>
          <a:blip r:embed="rId2"/>
          <a:stretch>
            <a:fillRect/>
          </a:stretch>
        </p:blipFill>
        <p:spPr>
          <a:xfrm>
            <a:off x="7786678" y="3857628"/>
            <a:ext cx="1357322" cy="9286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Рисунок 4" descr="chs.jpg"/>
          <p:cNvPicPr>
            <a:picLocks noChangeAspect="1"/>
          </p:cNvPicPr>
          <p:nvPr/>
        </p:nvPicPr>
        <p:blipFill>
          <a:blip r:embed="rId3" cstate="print"/>
          <a:stretch>
            <a:fillRect/>
          </a:stretch>
        </p:blipFill>
        <p:spPr>
          <a:xfrm rot="20506770">
            <a:off x="7678454" y="5958451"/>
            <a:ext cx="1305353" cy="67372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pupils.jpg"/>
          <p:cNvPicPr>
            <a:picLocks noChangeAspect="1"/>
          </p:cNvPicPr>
          <p:nvPr/>
        </p:nvPicPr>
        <p:blipFill>
          <a:blip r:embed="rId4" cstate="print"/>
          <a:stretch>
            <a:fillRect/>
          </a:stretch>
        </p:blipFill>
        <p:spPr>
          <a:xfrm rot="20013796">
            <a:off x="7500972" y="698672"/>
            <a:ext cx="1473447" cy="11078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7239000" cy="962998"/>
          </a:xfrm>
        </p:spPr>
        <p:txBody>
          <a:bodyPr>
            <a:normAutofit fontScale="90000"/>
          </a:bodyPr>
          <a:lstStyle/>
          <a:p>
            <a:pPr algn="ctr"/>
            <a:r>
              <a:rPr lang="ru-RU" dirty="0" smtClean="0"/>
              <a:t>На чем основывается проект районного бюджета?</a:t>
            </a:r>
            <a:br>
              <a:rPr lang="ru-RU" dirty="0" smtClean="0"/>
            </a:br>
            <a:endParaRPr lang="ru-RU" dirty="0"/>
          </a:p>
        </p:txBody>
      </p:sp>
      <p:grpSp>
        <p:nvGrpSpPr>
          <p:cNvPr id="4" name="Группа 38"/>
          <p:cNvGrpSpPr>
            <a:grpSpLocks noGrp="1"/>
          </p:cNvGrpSpPr>
          <p:nvPr>
            <p:ph idx="1"/>
          </p:nvPr>
        </p:nvGrpSpPr>
        <p:grpSpPr bwMode="auto">
          <a:xfrm>
            <a:off x="285720" y="1071546"/>
            <a:ext cx="7786742" cy="5248275"/>
            <a:chOff x="128464" y="1700517"/>
            <a:chExt cx="9868195" cy="4931647"/>
          </a:xfrm>
        </p:grpSpPr>
        <p:cxnSp>
          <p:nvCxnSpPr>
            <p:cNvPr id="5" name="Прямая соединительная линия 35"/>
            <p:cNvCxnSpPr>
              <a:cxnSpLocks noChangeShapeType="1"/>
            </p:cNvCxnSpPr>
            <p:nvPr/>
          </p:nvCxnSpPr>
          <p:spPr bwMode="auto">
            <a:xfrm>
              <a:off x="4953000" y="2636912"/>
              <a:ext cx="0" cy="432048"/>
            </a:xfrm>
            <a:prstGeom prst="line">
              <a:avLst/>
            </a:prstGeom>
            <a:noFill/>
            <a:ln w="9525" algn="ctr">
              <a:solidFill>
                <a:srgbClr val="000000"/>
              </a:solidFill>
              <a:round/>
              <a:headEnd/>
              <a:tailEnd/>
            </a:ln>
          </p:spPr>
        </p:cxnSp>
        <p:sp>
          <p:nvSpPr>
            <p:cNvPr id="6" name="AutoShape 17"/>
            <p:cNvSpPr>
              <a:spLocks noChangeArrowheads="1"/>
            </p:cNvSpPr>
            <p:nvPr/>
          </p:nvSpPr>
          <p:spPr bwMode="auto">
            <a:xfrm>
              <a:off x="639118" y="1700517"/>
              <a:ext cx="8902164" cy="935783"/>
            </a:xfrm>
            <a:prstGeom prst="roundRect">
              <a:avLst>
                <a:gd name="adj" fmla="val 16667"/>
              </a:avLst>
            </a:prstGeom>
            <a:solidFill>
              <a:srgbClr val="FF6600"/>
            </a:solidFill>
            <a:ln>
              <a:headEnd/>
              <a:tailEnd/>
            </a:ln>
          </p:spPr>
          <p:style>
            <a:lnRef idx="1">
              <a:schemeClr val="accent1"/>
            </a:lnRef>
            <a:fillRef idx="3">
              <a:schemeClr val="accent1"/>
            </a:fillRef>
            <a:effectRef idx="2">
              <a:schemeClr val="accent1"/>
            </a:effectRef>
            <a:fontRef idx="minor">
              <a:schemeClr val="lt1"/>
            </a:fontRef>
          </p:style>
          <p:txBody>
            <a:bodyPr lIns="108265" tIns="54132" rIns="108265" bIns="54132"/>
            <a:lstStyle/>
            <a:p>
              <a:pPr algn="ctr" defTabSz="936382">
                <a:spcBef>
                  <a:spcPts val="617"/>
                </a:spcBef>
                <a:defRPr/>
              </a:pPr>
              <a:r>
                <a:rPr lang="ru-RU" sz="2400" i="1" dirty="0" smtClean="0">
                  <a:solidFill>
                    <a:srgbClr val="002060"/>
                  </a:solidFill>
                </a:rPr>
                <a:t>СОСТАВЛЕНИЕ ПРОЕКТА РАЙОННОГО БЮДЖЕТА ОСНОВЫВАЕТСЯ НА:</a:t>
              </a:r>
              <a:endParaRPr lang="ru-RU" sz="2400" b="0" i="1" dirty="0">
                <a:solidFill>
                  <a:srgbClr val="002060"/>
                </a:solidFill>
              </a:endParaRPr>
            </a:p>
          </p:txBody>
        </p:sp>
        <p:sp>
          <p:nvSpPr>
            <p:cNvPr id="7" name="AutoShape 18"/>
            <p:cNvSpPr>
              <a:spLocks noChangeArrowheads="1"/>
            </p:cNvSpPr>
            <p:nvPr/>
          </p:nvSpPr>
          <p:spPr bwMode="auto">
            <a:xfrm>
              <a:off x="2072680" y="3645024"/>
              <a:ext cx="1915414" cy="2972066"/>
            </a:xfrm>
            <a:prstGeom prst="roundRect">
              <a:avLst>
                <a:gd name="adj" fmla="val 16667"/>
              </a:avLst>
            </a:prstGeom>
            <a:solidFill>
              <a:schemeClr val="accent5">
                <a:lumMod val="40000"/>
                <a:lumOff val="60000"/>
              </a:schemeClr>
            </a:solidFill>
            <a:ln>
              <a:solidFill>
                <a:srgbClr val="000099"/>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algn="ctr" defTabSz="935038"/>
              <a:r>
                <a:rPr lang="ru-RU" sz="1400" i="1" dirty="0" smtClean="0">
                  <a:solidFill>
                    <a:srgbClr val="002060"/>
                  </a:solidFill>
                </a:rPr>
                <a:t>Основных </a:t>
              </a:r>
              <a:r>
                <a:rPr lang="ru-RU" sz="1400" i="1" dirty="0">
                  <a:solidFill>
                    <a:srgbClr val="002060"/>
                  </a:solidFill>
                </a:rPr>
                <a:t>направлениях бюджетной политики и Основных направлениях налоговой политики </a:t>
              </a:r>
              <a:r>
                <a:rPr lang="ru-RU" sz="1400" i="1" dirty="0" smtClean="0">
                  <a:solidFill>
                    <a:srgbClr val="002060"/>
                  </a:solidFill>
                </a:rPr>
                <a:t>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8" name="AutoShape 19"/>
            <p:cNvSpPr>
              <a:spLocks noChangeArrowheads="1"/>
            </p:cNvSpPr>
            <p:nvPr/>
          </p:nvSpPr>
          <p:spPr bwMode="auto">
            <a:xfrm>
              <a:off x="4088904" y="3645024"/>
              <a:ext cx="1800200" cy="2987140"/>
            </a:xfrm>
            <a:prstGeom prst="roundRect">
              <a:avLst>
                <a:gd name="adj" fmla="val 16667"/>
              </a:avLst>
            </a:prstGeom>
            <a:solidFill>
              <a:schemeClr val="tx2">
                <a:lumMod val="40000"/>
                <a:lumOff val="60000"/>
              </a:schemeClr>
            </a:solidFill>
            <a:ln>
              <a:solidFill>
                <a:srgbClr val="00B050"/>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defTabSz="935038"/>
              <a:endParaRPr lang="ru-RU" sz="1200" dirty="0">
                <a:solidFill>
                  <a:srgbClr val="333399"/>
                </a:solidFill>
              </a:endParaRPr>
            </a:p>
            <a:p>
              <a:pPr defTabSz="935038"/>
              <a:endParaRPr lang="ru-RU" sz="1200" dirty="0">
                <a:solidFill>
                  <a:srgbClr val="333399"/>
                </a:solidFill>
              </a:endParaRPr>
            </a:p>
            <a:p>
              <a:pPr defTabSz="935038"/>
              <a:endParaRPr lang="ru-RU" sz="1400" dirty="0">
                <a:solidFill>
                  <a:srgbClr val="333399"/>
                </a:solidFill>
              </a:endParaRPr>
            </a:p>
            <a:p>
              <a:pPr algn="ctr" defTabSz="935038"/>
              <a:r>
                <a:rPr lang="ru-RU" sz="1400" i="1" dirty="0">
                  <a:solidFill>
                    <a:srgbClr val="002060"/>
                  </a:solidFill>
                </a:rPr>
                <a:t>Прогнозе социально-экономического развития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9" name="AutoShape 20"/>
            <p:cNvSpPr>
              <a:spLocks noChangeArrowheads="1"/>
            </p:cNvSpPr>
            <p:nvPr/>
          </p:nvSpPr>
          <p:spPr bwMode="auto">
            <a:xfrm>
              <a:off x="6033120" y="3645024"/>
              <a:ext cx="1872208" cy="2972066"/>
            </a:xfrm>
            <a:prstGeom prst="roundRect">
              <a:avLst>
                <a:gd name="adj" fmla="val 16667"/>
              </a:avLst>
            </a:prstGeom>
            <a:solidFill>
              <a:schemeClr val="accent2">
                <a:lumMod val="40000"/>
                <a:lumOff val="60000"/>
              </a:schemeClr>
            </a:solidFill>
            <a:ln>
              <a:solidFill>
                <a:srgbClr val="FFFF0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algn="ctr" defTabSz="935038"/>
              <a:r>
                <a:rPr lang="ru-RU" sz="1400" i="1" dirty="0">
                  <a:solidFill>
                    <a:srgbClr val="002060"/>
                  </a:solidFill>
                </a:rPr>
                <a:t>Бюджетном прогнозе </a:t>
              </a:r>
              <a:r>
                <a:rPr lang="ru-RU" sz="1400" i="1" dirty="0" smtClean="0">
                  <a:solidFill>
                    <a:srgbClr val="002060"/>
                  </a:solidFill>
                </a:rPr>
                <a:t> Льговского района</a:t>
              </a:r>
              <a:endParaRPr lang="ru-RU" sz="1400" i="1" dirty="0">
                <a:solidFill>
                  <a:srgbClr val="002060"/>
                </a:solidFill>
              </a:endParaRPr>
            </a:p>
            <a:p>
              <a:pPr algn="ctr" defTabSz="935038"/>
              <a:r>
                <a:rPr lang="ru-RU" sz="1400" i="1" dirty="0">
                  <a:solidFill>
                    <a:srgbClr val="002060"/>
                  </a:solidFill>
                </a:rPr>
                <a:t>Курской области на долгосрочный период</a:t>
              </a:r>
              <a:endParaRPr lang="ru-RU" sz="1400" b="0" i="1" dirty="0">
                <a:solidFill>
                  <a:srgbClr val="002060"/>
                </a:solidFill>
              </a:endParaRPr>
            </a:p>
          </p:txBody>
        </p:sp>
        <p:sp>
          <p:nvSpPr>
            <p:cNvPr id="10" name="AutoShape 21"/>
            <p:cNvSpPr>
              <a:spLocks noChangeArrowheads="1"/>
            </p:cNvSpPr>
            <p:nvPr/>
          </p:nvSpPr>
          <p:spPr bwMode="auto">
            <a:xfrm>
              <a:off x="128464" y="3477164"/>
              <a:ext cx="1800200" cy="3139925"/>
            </a:xfrm>
            <a:prstGeom prst="roundRect">
              <a:avLst>
                <a:gd name="adj" fmla="val 16667"/>
              </a:avLst>
            </a:prstGeom>
            <a:solidFill>
              <a:schemeClr val="accent4">
                <a:lumMod val="40000"/>
                <a:lumOff val="60000"/>
              </a:schemeClr>
            </a:solidFill>
            <a:ln>
              <a:solidFill>
                <a:srgbClr val="FF0000"/>
              </a:solidFill>
              <a:headEnd/>
              <a:tailEnd/>
            </a:ln>
          </p:spPr>
          <p:style>
            <a:lnRef idx="0">
              <a:schemeClr val="accent1"/>
            </a:lnRef>
            <a:fillRef idx="3">
              <a:schemeClr val="accent1"/>
            </a:fillRef>
            <a:effectRef idx="3">
              <a:schemeClr val="accent1"/>
            </a:effectRef>
            <a:fontRef idx="minor">
              <a:schemeClr val="lt1"/>
            </a:fontRef>
          </p:style>
          <p:txBody>
            <a:bodyPr lIns="72000" tIns="54132" rIns="72000" bIns="54132"/>
            <a:lstStyle/>
            <a:p>
              <a:pPr defTabSz="935038"/>
              <a:endParaRPr lang="ru-RU" sz="1000" i="1" dirty="0">
                <a:solidFill>
                  <a:srgbClr val="333399"/>
                </a:solidFill>
              </a:endParaRPr>
            </a:p>
            <a:p>
              <a:pPr algn="ctr" defTabSz="935038"/>
              <a:r>
                <a:rPr lang="ru-RU" sz="1400" i="1" dirty="0">
                  <a:solidFill>
                    <a:srgbClr val="002060"/>
                  </a:solidFill>
                </a:rPr>
                <a:t>Положениях послания Президента РФ Федеральному Собранию РФ, определяющих бюджетную политику в Российской Федерации</a:t>
              </a:r>
            </a:p>
            <a:p>
              <a:pPr defTabSz="935038"/>
              <a:endParaRPr lang="ru-RU" sz="1600" b="0" i="1" dirty="0">
                <a:solidFill>
                  <a:schemeClr val="tx1"/>
                </a:solidFill>
              </a:endParaRPr>
            </a:p>
          </p:txBody>
        </p:sp>
        <p:sp>
          <p:nvSpPr>
            <p:cNvPr id="11" name="Line 24"/>
            <p:cNvSpPr>
              <a:spLocks noChangeShapeType="1"/>
            </p:cNvSpPr>
            <p:nvPr/>
          </p:nvSpPr>
          <p:spPr bwMode="auto">
            <a:xfrm flipH="1">
              <a:off x="885328" y="3043080"/>
              <a:ext cx="57940" cy="402769"/>
            </a:xfrm>
            <a:prstGeom prst="line">
              <a:avLst/>
            </a:prstGeom>
            <a:noFill/>
            <a:ln w="9525">
              <a:solidFill>
                <a:srgbClr val="000000"/>
              </a:solidFill>
              <a:round/>
              <a:headEnd/>
              <a:tailEnd type="triangle" w="med" len="med"/>
            </a:ln>
          </p:spPr>
          <p:txBody>
            <a:bodyPr/>
            <a:lstStyle/>
            <a:p>
              <a:endParaRPr lang="ru-RU"/>
            </a:p>
          </p:txBody>
        </p:sp>
        <p:sp>
          <p:nvSpPr>
            <p:cNvPr id="12" name="Line 25"/>
            <p:cNvSpPr>
              <a:spLocks noChangeShapeType="1"/>
            </p:cNvSpPr>
            <p:nvPr/>
          </p:nvSpPr>
          <p:spPr bwMode="auto">
            <a:xfrm>
              <a:off x="3008784" y="3068960"/>
              <a:ext cx="0" cy="565297"/>
            </a:xfrm>
            <a:prstGeom prst="line">
              <a:avLst/>
            </a:prstGeom>
            <a:noFill/>
            <a:ln w="9525">
              <a:solidFill>
                <a:srgbClr val="000000"/>
              </a:solidFill>
              <a:round/>
              <a:headEnd/>
              <a:tailEnd type="triangle" w="med" len="med"/>
            </a:ln>
          </p:spPr>
          <p:txBody>
            <a:bodyPr/>
            <a:lstStyle/>
            <a:p>
              <a:endParaRPr lang="ru-RU"/>
            </a:p>
          </p:txBody>
        </p:sp>
        <p:sp>
          <p:nvSpPr>
            <p:cNvPr id="13" name="Line 26"/>
            <p:cNvSpPr>
              <a:spLocks noChangeShapeType="1"/>
            </p:cNvSpPr>
            <p:nvPr/>
          </p:nvSpPr>
          <p:spPr bwMode="auto">
            <a:xfrm>
              <a:off x="4953000" y="3068960"/>
              <a:ext cx="0" cy="565297"/>
            </a:xfrm>
            <a:prstGeom prst="line">
              <a:avLst/>
            </a:prstGeom>
            <a:noFill/>
            <a:ln w="9525">
              <a:solidFill>
                <a:srgbClr val="000000"/>
              </a:solidFill>
              <a:round/>
              <a:headEnd/>
              <a:tailEnd type="triangle" w="med" len="med"/>
            </a:ln>
          </p:spPr>
          <p:txBody>
            <a:bodyPr/>
            <a:lstStyle/>
            <a:p>
              <a:endParaRPr lang="ru-RU"/>
            </a:p>
          </p:txBody>
        </p:sp>
        <p:sp>
          <p:nvSpPr>
            <p:cNvPr id="14" name="Line 27"/>
            <p:cNvSpPr>
              <a:spLocks noChangeShapeType="1"/>
            </p:cNvSpPr>
            <p:nvPr/>
          </p:nvSpPr>
          <p:spPr bwMode="auto">
            <a:xfrm>
              <a:off x="6969224" y="3068960"/>
              <a:ext cx="0" cy="565297"/>
            </a:xfrm>
            <a:prstGeom prst="line">
              <a:avLst/>
            </a:prstGeom>
            <a:noFill/>
            <a:ln w="9525">
              <a:solidFill>
                <a:srgbClr val="000000"/>
              </a:solidFill>
              <a:round/>
              <a:headEnd/>
              <a:tailEnd type="triangle" w="med" len="med"/>
            </a:ln>
          </p:spPr>
          <p:txBody>
            <a:bodyPr/>
            <a:lstStyle/>
            <a:p>
              <a:endParaRPr lang="ru-RU"/>
            </a:p>
          </p:txBody>
        </p:sp>
        <p:cxnSp>
          <p:nvCxnSpPr>
            <p:cNvPr id="15" name="Прямая соединительная линия 15"/>
            <p:cNvCxnSpPr>
              <a:cxnSpLocks noChangeShapeType="1"/>
              <a:stCxn id="11" idx="0"/>
              <a:endCxn id="17" idx="0"/>
            </p:cNvCxnSpPr>
            <p:nvPr/>
          </p:nvCxnSpPr>
          <p:spPr bwMode="auto">
            <a:xfrm rot="16200000" flipH="1">
              <a:off x="4951418" y="-965070"/>
              <a:ext cx="25880" cy="8042180"/>
            </a:xfrm>
            <a:prstGeom prst="line">
              <a:avLst/>
            </a:prstGeom>
            <a:noFill/>
            <a:ln w="9525" algn="ctr">
              <a:solidFill>
                <a:schemeClr val="tx1"/>
              </a:solidFill>
              <a:round/>
              <a:headEnd/>
              <a:tailEnd/>
            </a:ln>
          </p:spPr>
        </p:cxnSp>
        <p:sp>
          <p:nvSpPr>
            <p:cNvPr id="16" name="AutoShape 20"/>
            <p:cNvSpPr>
              <a:spLocks noChangeArrowheads="1"/>
            </p:cNvSpPr>
            <p:nvPr/>
          </p:nvSpPr>
          <p:spPr bwMode="auto">
            <a:xfrm>
              <a:off x="8008943" y="3644686"/>
              <a:ext cx="1987716" cy="2972066"/>
            </a:xfrm>
            <a:prstGeom prst="roundRect">
              <a:avLst>
                <a:gd name="adj" fmla="val 16667"/>
              </a:avLst>
            </a:prstGeom>
            <a:solidFill>
              <a:schemeClr val="accent6">
                <a:lumMod val="40000"/>
                <a:lumOff val="60000"/>
              </a:schemeClr>
            </a:solidFill>
            <a:ln>
              <a:solidFill>
                <a:srgbClr val="7030A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600" i="1" dirty="0">
                <a:solidFill>
                  <a:srgbClr val="333399"/>
                </a:solidFill>
              </a:endParaRPr>
            </a:p>
            <a:p>
              <a:pPr algn="ctr" defTabSz="935038"/>
              <a:r>
                <a:rPr lang="ru-RU" sz="1400" i="1" dirty="0" smtClean="0">
                  <a:solidFill>
                    <a:srgbClr val="002060"/>
                  </a:solidFill>
                </a:rPr>
                <a:t>Муниципальных </a:t>
              </a:r>
              <a:r>
                <a:rPr lang="ru-RU" sz="1400" i="1" dirty="0">
                  <a:solidFill>
                    <a:srgbClr val="002060"/>
                  </a:solidFill>
                </a:rPr>
                <a:t>программах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17" name="Line 25"/>
            <p:cNvSpPr>
              <a:spLocks noChangeShapeType="1"/>
            </p:cNvSpPr>
            <p:nvPr/>
          </p:nvSpPr>
          <p:spPr bwMode="auto">
            <a:xfrm>
              <a:off x="8985448" y="3068960"/>
              <a:ext cx="0" cy="565297"/>
            </a:xfrm>
            <a:prstGeom prst="line">
              <a:avLst/>
            </a:prstGeom>
            <a:noFill/>
            <a:ln w="9525">
              <a:solidFill>
                <a:srgbClr val="000000"/>
              </a:solidFill>
              <a:round/>
              <a:headEnd/>
              <a:tailEnd type="triangle" w="med" len="med"/>
            </a:ln>
          </p:spPr>
          <p:txBody>
            <a:bodyPr/>
            <a:lstStyle/>
            <a:p>
              <a:endParaRPr lang="ru-RU"/>
            </a:p>
          </p:txBody>
        </p:sp>
      </p:grpSp>
      <p:pic>
        <p:nvPicPr>
          <p:cNvPr id="24" name="Рисунок 23" descr="g-230-1170x780.jpg"/>
          <p:cNvPicPr>
            <a:picLocks noChangeAspect="1"/>
          </p:cNvPicPr>
          <p:nvPr/>
        </p:nvPicPr>
        <p:blipFill>
          <a:blip r:embed="rId2" cstate="print"/>
          <a:stretch>
            <a:fillRect/>
          </a:stretch>
        </p:blipFill>
        <p:spPr>
          <a:xfrm>
            <a:off x="7562770" y="2143116"/>
            <a:ext cx="1581230" cy="92869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5440</TotalTime>
  <Words>6720</Words>
  <PresentationFormat>Экран (4:3)</PresentationFormat>
  <Paragraphs>1527</Paragraphs>
  <Slides>54</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54</vt:i4>
      </vt:variant>
    </vt:vector>
  </HeadingPairs>
  <TitlesOfParts>
    <vt:vector size="55" baseType="lpstr">
      <vt:lpstr>Изящная</vt:lpstr>
      <vt:lpstr>БЮДЖЕТ ДЛЯ ГРАЖДАН</vt:lpstr>
      <vt:lpstr> </vt:lpstr>
      <vt:lpstr>СТРУКТУРА БЮДЖЕТА ДЛЯ ГРАЖДАН</vt:lpstr>
      <vt:lpstr>            Площадь Льговского района составляет 1080 км². Район граничит с Кореневским, Рыльским, Хомутовским, Курчатовским, Большесолдатским, Конышевским и Суджанским районами Курской области.</vt:lpstr>
      <vt:lpstr>ЧТО ТАКОЕ БЮДЖЕТ?</vt:lpstr>
      <vt:lpstr>ДОХОДЫ – РАСХОДЫ = ДЕФИЦИТ (ПРОФИЦИТ) </vt:lpstr>
      <vt:lpstr> </vt:lpstr>
      <vt:lpstr>ДОХОДЫ БЮДЖЕТА    -  поступления денежных средств в бюджет</vt:lpstr>
      <vt:lpstr>На чем основывается проект районного бюджета? </vt:lpstr>
      <vt:lpstr>Основные направления бюджетной политики в области доходов на 2026 год и плановый период 2027 и 2028 годов</vt:lpstr>
      <vt:lpstr>Основные направления бюджетной политики в области расходов на 2026 год и на плановый период 2027 и 2028 годов</vt:lpstr>
      <vt:lpstr>             Показатели социально – экономического развития Льговского района Курской области на 2026 год и на плановый период  2027 И 2028 годов </vt:lpstr>
      <vt:lpstr>Слайд 13</vt:lpstr>
      <vt:lpstr>ЭТАПЫ БЮДЖЕТНОГО ПРОЦЕССА</vt:lpstr>
      <vt:lpstr>ОСНОВНЫЕ ХАРАКТЕРИСТИКИ ПРОЕКТА  БЮДЖЕТА ЛЬГОВСКОГО РАЙОНА КУРСКОЙ ОБЛАСТИ НА 2026 ГОД И НА ПЛАНОВЫЙ ПЕРИОД 2027 И 2028 ГОДОВ</vt:lpstr>
      <vt:lpstr>ДОХОДЫ БЮДЖЕТА - поступления денежных средств в бюджет</vt:lpstr>
      <vt:lpstr>Слайд 17</vt:lpstr>
      <vt:lpstr>Межбюджетные трансферты - основной вид безвозмездных перечислений.  Межбюджетные трансферты–денежные средства, перечисляемые из одного бюджета бюджетной системы Российской Федерации другому.</vt:lpstr>
      <vt:lpstr>СВЕДЕНИЯ О ПЛАНИРУЕМЫХ ПОСТУПЛЕНИЯХ В БЮДЖЕТ</vt:lpstr>
      <vt:lpstr>ДИНАМИКА ДОХОДОВ  БЮДЖЕТА</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НА 2026 ГОД И ПЛАНОВЫЙ ПЕРИОД 2027 И 2028 ГОДОВ [1]</vt:lpstr>
      <vt:lpstr>ОБЪЕМ БЕЗВОЗМЕЗДНЫХ ПОСТУПЛЕНИЙ ИЗ ОБЛАСТНОГО БЮДЖЕТА В БЮДЖЕТ МУНИЦИПАЛЬНОГО РАЙОНА НА 2026 ГОД И ПЛАНОВЫЙ ПЕРИОД 2027 И 2028 ГОДОВ [2]</vt:lpstr>
      <vt:lpstr>ОБЪЕМ БЕЗВОЗМЕЗДНЫХ ПОСТУПЛЕНИЙ ИЗ ОБЛАСТНОГО БЮДЖЕТА В БЮДЖЕТ МУНИЦИПАЛЬНОГО РАЙОНА НА 2026 ГОД И ПЛАНОВЫЙ ПЕРИОД 2027 И 2028 ГОДОВ [3]</vt:lpstr>
      <vt:lpstr>ОБЪЕМ БЕЗВОЗМЕЗДНЫХ ПОСТУПЛЕНИЙ ИЗ ОБЛАСТНОГО БЮДЖЕТА В БЮДЖЕТ МУНИЦИПАЛЬНОГО РАЙОНА НА 2026 ГОД И ПЛАНОВЫЙ ПЕРИОД 2027 И 2028 ГОДОВ [4]</vt:lpstr>
      <vt:lpstr>ОБЪЕМ БЕЗВОЗМЕЗДНЫХ ПОСТУПЛЕНИЙ ИЗ ОБЛАСТНОГО БЮДЖЕТА В БЮДЖЕТ МУНИЦИПАЛЬНОГО РАЙОНА НА 2026 ГОД И ПЛАНОВЫЙ ПЕРИОД 2027 И 2028 ГОДОВ [5]</vt:lpstr>
      <vt:lpstr>РАСХОДЫ БЮДЖЕТА ПО ОСНОВНЫМ ФУНКЦИЯМ   </vt:lpstr>
      <vt:lpstr>СТРУКТУРА РАСХОДОВ БЮДЖЕТА ЛЬГОВСКОГО РАЙОНА КУРСКОЙ ОБЛАСТИ</vt:lpstr>
      <vt:lpstr>СТРУКТУРА РАСХОДОВ БЮДЖЕТА ЛЬГОВСКОГО РАЙОНА КУРСКОЙ ОБЛАСТИ ПО ВИДАМ РАСХОДА</vt:lpstr>
      <vt:lpstr>СТРУКТУРА РАСХОДОВ БЮДЖЕТА ЛЬГОВСКОГО РАЙОНА КУРСКОЙ ОБЛАСТИ [1] </vt:lpstr>
      <vt:lpstr>СТРУКТУРА РАСХОДОВ БЮДЖЕТА ЛЬГОВСКОГО РАЙОНА КУРСКОЙ ОБЛАСТИ [2]</vt:lpstr>
      <vt:lpstr>СТРУКТУРА РАСХОДОВ БЮДЖЕТА ЛЬГОВСКОГО РАЙОНА КУРСКОЙ ОБЛАСТИ [3]</vt:lpstr>
      <vt:lpstr>СТРУКТУРА РАСХОДОВ БЮДЖЕТА ЛЬГОВСКОГО РАЙОНА КУРСКОЙ ОБЛАСТИ [4]</vt:lpstr>
      <vt:lpstr>ЧТО ТАКОЕ МУНИЦИПАЛЬНАЯ ПРОГРАММА?</vt:lpstr>
      <vt:lpstr>«ПРОГРАММНАЯ»  структура расходов бюджета</vt:lpstr>
      <vt:lpstr>Бюджет муниципального района в разрезе муниципальных программ [1]</vt:lpstr>
      <vt:lpstr>Бюджет муниципального района в разрезе муниципальных программ [2]</vt:lpstr>
      <vt:lpstr>Бюджет муниципального района в разрезе муниципальных программ [3]</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Слайд 41</vt:lpstr>
      <vt:lpstr>Расходы  бюджета на реализацию муниципальной программы 03 «Развитие образования в Льговском районе Курской области»</vt:lpstr>
      <vt:lpstr>Слайд 43</vt:lpstr>
      <vt:lpstr>Слайд 44</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Слайд 48</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Слайд 51</vt:lpstr>
      <vt:lpstr>Слайд 52</vt:lpstr>
      <vt:lpstr>МУНИЦИПАЛЬНЫЙ ДОЛГ</vt:lpstr>
      <vt:lpstr>Контактная информация:   Начальник управления финансов администрации Льговского района Курской области –  Алферова Татьяна Васильевна    График работы с 8-00 до 17-00, перерыв с 12-00 до 13-00.  Адрес:  307750, Курская  Область, г.Льгов, Красная площадь 4б   Телефоны  (8 47140) 2-40-69, 2-24-89 факс (8 47140) 2-24-89 Электронная почта:   ufinlgov@rambler.ru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БЮДЖЕТ ДЛЯ ГРАЖДАН</dc:title>
  <cp:lastModifiedBy>User</cp:lastModifiedBy>
  <cp:revision>597</cp:revision>
  <dcterms:modified xsi:type="dcterms:W3CDTF">2025-12-23T13:34:02Z</dcterms:modified>
</cp:coreProperties>
</file>