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7"/>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6" r:id="rId21"/>
    <p:sldId id="281" r:id="rId22"/>
    <p:sldId id="282" r:id="rId23"/>
    <p:sldId id="283" r:id="rId24"/>
    <p:sldId id="284" r:id="rId25"/>
    <p:sldId id="285" r:id="rId26"/>
    <p:sldId id="286" r:id="rId27"/>
    <p:sldId id="288" r:id="rId28"/>
    <p:sldId id="294" r:id="rId29"/>
    <p:sldId id="295" r:id="rId30"/>
    <p:sldId id="296" r:id="rId31"/>
    <p:sldId id="297" r:id="rId32"/>
    <p:sldId id="298" r:id="rId33"/>
    <p:sldId id="299" r:id="rId34"/>
    <p:sldId id="302" r:id="rId35"/>
    <p:sldId id="303" r:id="rId36"/>
    <p:sldId id="304" r:id="rId37"/>
    <p:sldId id="305" r:id="rId38"/>
    <p:sldId id="306" r:id="rId39"/>
    <p:sldId id="308" r:id="rId40"/>
    <p:sldId id="309" r:id="rId41"/>
    <p:sldId id="328" r:id="rId42"/>
    <p:sldId id="310" r:id="rId43"/>
    <p:sldId id="330" r:id="rId44"/>
    <p:sldId id="332" r:id="rId45"/>
    <p:sldId id="324" r:id="rId46"/>
    <p:sldId id="311" r:id="rId47"/>
    <p:sldId id="312" r:id="rId48"/>
    <p:sldId id="322" r:id="rId49"/>
    <p:sldId id="313" r:id="rId50"/>
    <p:sldId id="314" r:id="rId51"/>
    <p:sldId id="327" r:id="rId52"/>
    <p:sldId id="329" r:id="rId53"/>
    <p:sldId id="331" r:id="rId54"/>
    <p:sldId id="323" r:id="rId55"/>
    <p:sldId id="315" r:id="rId5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3333CC"/>
    <a:srgbClr val="000099"/>
    <a:srgbClr val="99CCFF"/>
    <a:srgbClr val="81BF7F"/>
    <a:srgbClr val="CCFFCC"/>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24.11.2025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23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24.11.2025</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24.11.2025</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24.11.2025</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jpeg"/></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5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6.xml"/><Relationship Id="rId4" Type="http://schemas.openxmlformats.org/officeDocument/2006/relationships/image" Target="../media/image91.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3.jpeg"/><Relationship Id="rId5" Type="http://schemas.openxmlformats.org/officeDocument/2006/relationships/diagramColors" Target="../diagrams/colors1.xml"/><Relationship Id="rId10" Type="http://schemas.openxmlformats.org/officeDocument/2006/relationships/image" Target="../media/image12.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lnSpcReduction="10000"/>
          </a:bodyPr>
          <a:lstStyle/>
          <a:p>
            <a:pPr algn="ctr"/>
            <a:endParaRPr lang="ru-RU" sz="3200" dirty="0" smtClean="0"/>
          </a:p>
          <a:p>
            <a:pPr algn="ctr"/>
            <a:r>
              <a:rPr lang="ru-RU" b="1" dirty="0" smtClean="0">
                <a:solidFill>
                  <a:schemeClr val="accent2">
                    <a:lumMod val="75000"/>
                  </a:schemeClr>
                </a:solidFill>
              </a:rPr>
              <a:t>К РЕШЕНИЮ ПРЕДСТАВИТЕЛЬНОГО СОБРНИЯ ЛЬГОВСКОГО РАЙОНА КУРСКОЙ ОБЛАСТИ ОТ 25.11.2025 Г. </a:t>
            </a:r>
            <a:r>
              <a:rPr lang="ru-RU" b="1" dirty="0" smtClean="0">
                <a:solidFill>
                  <a:schemeClr val="accent2">
                    <a:lumMod val="75000"/>
                  </a:schemeClr>
                </a:solidFill>
              </a:rPr>
              <a:t>№179 </a:t>
            </a:r>
            <a:r>
              <a:rPr lang="ru-RU" b="1" dirty="0" smtClean="0">
                <a:solidFill>
                  <a:schemeClr val="accent2">
                    <a:lumMod val="75000"/>
                  </a:schemeClr>
                </a:solidFill>
              </a:rPr>
              <a:t>«ОБ УТВЕРЖДЕНИИ ПРОЕКТА РЕШЕНИЯ ПРЕДСТАВИТЕЛЬНОГО СОБРАНИЯ ЛЬГОВСКОГО РАЙОНА КУРСКОЙ ОБЛАСТИ «О  БЮДЖЕТЕ МУНИЦИПАЛЬНОГО ОБРАЗОВАНИЯ «ЛЬГОВСКИЙ МУНИЦИПАЛЬНЫЙ РАЙОН» КУРСКОЙ ОБЛАСТИ НА 2026 ГОД И НА ПЛАНОВЫЙ ПЕРИОД 2027 И 2028 ГОДОВ»»</a:t>
            </a:r>
            <a:endParaRPr lang="ru-RU" b="1" dirty="0">
              <a:solidFill>
                <a:schemeClr val="accent2">
                  <a:lumMod val="75000"/>
                </a:schemeClr>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2026 год и плановый период 2027 и 2028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700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2026 год и на плановый период 2027 и 2028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2026 год и на плановый период  2027 И 2028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143537"/>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2025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2028 г.</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429357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461252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485919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510024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534335</a:t>
                      </a:r>
                      <a:endParaRPr lang="ru-RU" sz="1200" dirty="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100,5</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1300003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75125,9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96286,8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27923,2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33164,4</a:t>
                      </a:r>
                      <a:endParaRPr lang="ru-RU" sz="1200" dirty="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89188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11869,9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71286,8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5923,2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6164,4</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357190">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кв. 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5510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5510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6171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7051</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5822980"/>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2025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2028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48060">
                <a:tc>
                  <a:txBody>
                    <a:bodyPr/>
                    <a:lstStyle/>
                    <a:p>
                      <a:pPr>
                        <a:spcAft>
                          <a:spcPts val="0"/>
                        </a:spcAft>
                      </a:pPr>
                      <a:r>
                        <a:rPr lang="ru-RU" sz="1000" b="1" dirty="0">
                          <a:latin typeface="Times New Roman"/>
                          <a:ea typeface="Calibri"/>
                          <a:cs typeface="Times New Roman"/>
                        </a:rPr>
                        <a:t>Финансовый результат, в т.ч.</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97632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97555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101500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104000</a:t>
                      </a:r>
                      <a:endParaRPr lang="ru-RU" sz="1200" dirty="0">
                        <a:latin typeface="Times New Roman"/>
                        <a:ea typeface="Times New Roman"/>
                        <a:cs typeface="Times New Roman"/>
                      </a:endParaRPr>
                    </a:p>
                  </a:txBody>
                  <a:tcPr marL="68580" marR="68580" marT="0" marB="0" anchor="ctr"/>
                </a:tc>
              </a:tr>
              <a:tr h="183307">
                <a:tc>
                  <a:txBody>
                    <a:bodyPr/>
                    <a:lstStyle/>
                    <a:p>
                      <a:pPr>
                        <a:spcAft>
                          <a:spcPts val="0"/>
                        </a:spcAft>
                      </a:pPr>
                      <a:r>
                        <a:rPr lang="ru-RU" sz="1000" dirty="0">
                          <a:latin typeface="Times New Roman"/>
                          <a:ea typeface="Calibri"/>
                          <a:cs typeface="Times New Roman"/>
                        </a:rPr>
                        <a:t>прибыль</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104254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100555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102500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104000</a:t>
                      </a:r>
                      <a:endParaRPr lang="ru-RU" sz="1200" dirty="0">
                        <a:latin typeface="Times New Roman"/>
                        <a:ea typeface="Times New Roman"/>
                        <a:cs typeface="Times New Roman"/>
                      </a:endParaRPr>
                    </a:p>
                  </a:txBody>
                  <a:tcPr marL="68580" marR="68580" marT="0" marB="0" anchor="ctr"/>
                </a:tc>
              </a:tr>
              <a:tr h="183307">
                <a:tc>
                  <a:txBody>
                    <a:bodyPr/>
                    <a:lstStyle/>
                    <a:p>
                      <a:pPr>
                        <a:spcAft>
                          <a:spcPts val="0"/>
                        </a:spcAft>
                      </a:pPr>
                      <a:r>
                        <a:rPr lang="ru-RU" sz="900" dirty="0" smtClean="0">
                          <a:latin typeface="Times New Roman"/>
                          <a:ea typeface="Times New Roman"/>
                          <a:cs typeface="Times New Roman"/>
                        </a:rPr>
                        <a:t>убыток</a:t>
                      </a:r>
                      <a:endParaRPr lang="ru-RU" sz="900" dirty="0">
                        <a:latin typeface="Times New Roman"/>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a:ea typeface="Calibri"/>
                          <a:cs typeface="Times New Roman"/>
                        </a:rPr>
                        <a:t>тыс. руб.</a:t>
                      </a:r>
                      <a:endParaRPr lang="ru-RU" sz="900" dirty="0" smtClean="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6622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0</a:t>
                      </a: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61324">
                <a:tc>
                  <a:txBody>
                    <a:bodyPr/>
                    <a:lstStyle/>
                    <a:p>
                      <a:pPr>
                        <a:spcAft>
                          <a:spcPts val="0"/>
                        </a:spcAft>
                      </a:pPr>
                      <a:r>
                        <a:rPr lang="ru-RU" sz="1000" dirty="0">
                          <a:latin typeface="Times New Roman"/>
                          <a:ea typeface="Calibri"/>
                          <a:cs typeface="Times New Roman"/>
                        </a:rPr>
                        <a:t>в ценах соответствующих лет</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4919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5467,9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5872,7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6229,8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6608,6</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52,9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a:t>
                      </a:r>
                      <a:endParaRPr lang="ru-RU" sz="1200" dirty="0">
                        <a:latin typeface="Times New Roman"/>
                        <a:ea typeface="Times New Roman"/>
                        <a:cs typeface="Times New Roman"/>
                      </a:endParaRPr>
                    </a:p>
                  </a:txBody>
                  <a:tcPr marL="68580" marR="68580" marT="0" marB="0" anchor="ctr"/>
                </a:tc>
              </a:tr>
              <a:tr h="365436">
                <a:tc>
                  <a:txBody>
                    <a:bodyPr/>
                    <a:lstStyle/>
                    <a:p>
                      <a:pPr>
                        <a:spcAft>
                          <a:spcPts val="0"/>
                        </a:spcAft>
                      </a:pPr>
                      <a:r>
                        <a:rPr lang="ru-RU" sz="1000" b="1" dirty="0">
                          <a:latin typeface="Times New Roman"/>
                          <a:ea typeface="Calibri"/>
                          <a:cs typeface="Times New Roman"/>
                        </a:rPr>
                        <a:t>Объемы платных услуг (по крупным и средним организациям)</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212753">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218749,9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243031,1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258113,9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269998,8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281079,6</a:t>
                      </a:r>
                      <a:endParaRPr lang="ru-RU" sz="1200" dirty="0">
                        <a:latin typeface="Times New Roman"/>
                        <a:ea typeface="Times New Roman"/>
                        <a:cs typeface="Times New Roman"/>
                      </a:endParaRP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500685,8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514559,0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540004,7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568517,1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598000,2</a:t>
                      </a:r>
                      <a:endParaRPr lang="ru-RU" sz="1200" dirty="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105,2</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человек</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946,6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906,5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893,5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888,5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887,5</a:t>
                      </a:r>
                      <a:endParaRPr lang="ru-RU" sz="1200" dirty="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98,6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99,9</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44077,6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47302,7</a:t>
                      </a:r>
                      <a:endParaRPr lang="ru-RU" sz="1200" dirty="0">
                        <a:latin typeface="Times New Roman"/>
                        <a:ea typeface="Times New Roman"/>
                        <a:cs typeface="Times New Roman"/>
                      </a:endParaRPr>
                    </a:p>
                  </a:txBody>
                  <a:tcPr marL="68580" marR="68580" marT="0" marB="0" anchor="ctr"/>
                </a:tc>
                <a:tc>
                  <a:txBody>
                    <a:bodyPr/>
                    <a:lstStyle/>
                    <a:p>
                      <a:r>
                        <a:rPr lang="ru-RU" sz="1200" b="0" dirty="0" smtClean="0">
                          <a:latin typeface="Times New Roman" pitchFamily="18" charset="0"/>
                          <a:cs typeface="Times New Roman" pitchFamily="18" charset="0"/>
                        </a:rPr>
                        <a:t>50364,2</a:t>
                      </a:r>
                      <a:endParaRPr lang="ru-RU" sz="1200" b="0" dirty="0">
                        <a:latin typeface="Times New Roman" pitchFamily="18" charset="0"/>
                        <a:cs typeface="Times New Roman" pitchFamily="18" charset="0"/>
                      </a:endParaRPr>
                    </a:p>
                  </a:txBody>
                  <a:tcPr marL="68580" marR="68580" marT="0" marB="0" anchor="ctr"/>
                </a:tc>
                <a:tc>
                  <a:txBody>
                    <a:bodyPr/>
                    <a:lstStyle/>
                    <a:p>
                      <a:r>
                        <a:rPr lang="ru-RU" sz="1200" b="0" dirty="0" smtClean="0">
                          <a:latin typeface="Times New Roman" pitchFamily="18" charset="0"/>
                          <a:cs typeface="Times New Roman" pitchFamily="18" charset="0"/>
                        </a:rPr>
                        <a:t>53321,8</a:t>
                      </a:r>
                      <a:endParaRPr lang="ru-RU" sz="1200" b="0" dirty="0">
                        <a:latin typeface="Times New Roman" pitchFamily="18" charset="0"/>
                        <a:cs typeface="Times New Roman" pitchFamily="18" charset="0"/>
                      </a:endParaRPr>
                    </a:p>
                  </a:txBody>
                  <a:tcPr marL="68580" marR="68580" marT="0" marB="0" anchor="ctr"/>
                </a:tc>
                <a:tc>
                  <a:txBody>
                    <a:bodyPr/>
                    <a:lstStyle/>
                    <a:p>
                      <a:r>
                        <a:rPr lang="ru-RU" sz="1200" b="0" dirty="0" smtClean="0">
                          <a:latin typeface="Times New Roman" pitchFamily="18" charset="0"/>
                          <a:cs typeface="Times New Roman" pitchFamily="18" charset="0"/>
                        </a:rPr>
                        <a:t>56150,3</a:t>
                      </a:r>
                      <a:endParaRPr lang="ru-RU" sz="1200" b="0" dirty="0">
                        <a:latin typeface="Times New Roman" pitchFamily="18" charset="0"/>
                        <a:cs typeface="Times New Roman" pitchFamily="18" charset="0"/>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114,3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106,5</a:t>
                      </a:r>
                      <a:endParaRPr lang="ru-RU" sz="1200" b="0" dirty="0">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105,9</a:t>
                      </a:r>
                      <a:endParaRPr lang="ru-RU" sz="1200" b="0" dirty="0">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105,3</a:t>
                      </a:r>
                      <a:endParaRPr lang="ru-RU" sz="1200" b="0" dirty="0">
                        <a:latin typeface="Times New Roman" pitchFamily="18" charset="0"/>
                        <a:ea typeface="Times New Roman"/>
                        <a:cs typeface="Times New Roman" pitchFamily="18" charset="0"/>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ПРОЕКТА</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2026 ГОД И НА ПЛАНОВЫЙ ПЕРИОД 2027 И 2028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4" y="1714488"/>
          <a:ext cx="7858177" cy="2776744"/>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a:lnSpc>
                          <a:spcPct val="115000"/>
                        </a:lnSpc>
                        <a:spcAft>
                          <a:spcPts val="0"/>
                        </a:spcAft>
                      </a:pPr>
                      <a:r>
                        <a:rPr lang="ru-RU" sz="1400" b="1" dirty="0">
                          <a:latin typeface="Times New Roman"/>
                          <a:ea typeface="Times New Roman"/>
                          <a:cs typeface="Times New Roman"/>
                        </a:rPr>
                        <a:t>Показатель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2026 год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2027 год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2028 год </a:t>
                      </a:r>
                      <a:endParaRPr lang="ru-RU" sz="1100">
                        <a:latin typeface="Calibri"/>
                        <a:ea typeface="Times New Roman"/>
                        <a:cs typeface="Times New Roman"/>
                      </a:endParaRPr>
                    </a:p>
                  </a:txBody>
                  <a:tcPr marL="68580" marR="68580" marT="0" marB="0" anchor="ctr"/>
                </a:tc>
              </a:tr>
              <a:tr h="258452">
                <a:tc>
                  <a:txBody>
                    <a:bodyPr/>
                    <a:lstStyle/>
                    <a:p>
                      <a:pPr>
                        <a:lnSpc>
                          <a:spcPct val="115000"/>
                        </a:lnSpc>
                        <a:spcAft>
                          <a:spcPts val="0"/>
                        </a:spcAft>
                      </a:pPr>
                      <a:r>
                        <a:rPr lang="ru-RU" sz="1400" dirty="0">
                          <a:latin typeface="Times New Roman"/>
                          <a:ea typeface="Times New Roman"/>
                          <a:cs typeface="Times New Roman"/>
                        </a:rPr>
                        <a:t>Доходы</a:t>
                      </a:r>
                      <a:r>
                        <a:rPr lang="ru-RU" sz="1400" b="1"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c>
                  <a:txBody>
                    <a:bodyPr/>
                    <a:lstStyle/>
                    <a:p>
                      <a:pPr algn="ctr" rtl="0" fontAlgn="b"/>
                      <a:r>
                        <a:rPr lang="ru-RU" sz="1400" b="1" i="0" u="none" strike="noStrike">
                          <a:latin typeface="Times New Roman"/>
                        </a:rPr>
                        <a:t>505 446 913,00</a:t>
                      </a:r>
                    </a:p>
                  </a:txBody>
                  <a:tcPr marL="7620" marR="7620" marT="7620" marB="0" anchor="ctr"/>
                </a:tc>
                <a:tc>
                  <a:txBody>
                    <a:bodyPr/>
                    <a:lstStyle/>
                    <a:p>
                      <a:pPr algn="ctr">
                        <a:lnSpc>
                          <a:spcPct val="115000"/>
                        </a:lnSpc>
                        <a:spcAft>
                          <a:spcPts val="0"/>
                        </a:spcAft>
                      </a:pPr>
                      <a:r>
                        <a:rPr lang="ru-RU" sz="1400" b="1">
                          <a:latin typeface="Times New Roman"/>
                          <a:ea typeface="Times New Roman"/>
                          <a:cs typeface="Times New Roman"/>
                        </a:rPr>
                        <a:t>433 194 507,00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439 496 957,00</a:t>
                      </a:r>
                      <a:endParaRPr lang="ru-RU" sz="1100">
                        <a:latin typeface="Calibri"/>
                        <a:ea typeface="Times New Roman"/>
                        <a:cs typeface="Times New Roman"/>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Налоговые и неналоговые</a:t>
                      </a:r>
                      <a:r>
                        <a:rPr lang="ru-RU" sz="1400" i="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rtl="0" fontAlgn="b"/>
                      <a:r>
                        <a:rPr lang="ru-RU" sz="1400" b="0" i="0" u="none" strike="noStrike">
                          <a:latin typeface="Times New Roman"/>
                        </a:rPr>
                        <a:t>63 357 013,00</a:t>
                      </a:r>
                    </a:p>
                  </a:txBody>
                  <a:tcPr marL="7620" marR="7620" marT="7620" marB="0" anchor="ctr"/>
                </a:tc>
                <a:tc>
                  <a:txBody>
                    <a:bodyPr/>
                    <a:lstStyle/>
                    <a:p>
                      <a:pPr algn="ctr">
                        <a:lnSpc>
                          <a:spcPct val="115000"/>
                        </a:lnSpc>
                        <a:spcAft>
                          <a:spcPts val="0"/>
                        </a:spcAft>
                      </a:pPr>
                      <a:r>
                        <a:rPr lang="ru-RU" sz="1400" dirty="0">
                          <a:latin typeface="Times New Roman"/>
                          <a:ea typeface="Times New Roman"/>
                          <a:cs typeface="Times New Roman"/>
                        </a:rPr>
                        <a:t>83 708 182,00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92 338 627,00</a:t>
                      </a:r>
                      <a:endParaRPr lang="ru-RU" sz="1100">
                        <a:latin typeface="Calibri"/>
                        <a:ea typeface="Times New Roman"/>
                        <a:cs typeface="Times New Roman"/>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Безвозмездные поступления</a:t>
                      </a:r>
                      <a:r>
                        <a:rPr lang="ru-RU" sz="1400" i="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rtl="0" fontAlgn="b"/>
                      <a:r>
                        <a:rPr lang="ru-RU" sz="1400" b="0" i="0" u="none" strike="noStrike">
                          <a:latin typeface="Times New Roman"/>
                        </a:rPr>
                        <a:t>442 089 900,00</a:t>
                      </a:r>
                    </a:p>
                  </a:txBody>
                  <a:tcPr marL="7620" marR="7620" marT="7620" marB="0" anchor="ctr"/>
                </a:tc>
                <a:tc>
                  <a:txBody>
                    <a:bodyPr/>
                    <a:lstStyle/>
                    <a:p>
                      <a:pPr algn="ctr">
                        <a:lnSpc>
                          <a:spcPct val="115000"/>
                        </a:lnSpc>
                        <a:spcAft>
                          <a:spcPts val="0"/>
                        </a:spcAft>
                      </a:pPr>
                      <a:r>
                        <a:rPr lang="ru-RU" sz="1400" dirty="0">
                          <a:latin typeface="Times New Roman"/>
                          <a:ea typeface="Times New Roman"/>
                          <a:cs typeface="Times New Roman"/>
                        </a:rPr>
                        <a:t>349 486 325,00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347 158 330,00</a:t>
                      </a:r>
                      <a:endParaRPr lang="ru-RU" sz="1100">
                        <a:latin typeface="Calibri"/>
                        <a:ea typeface="Times New Roman"/>
                        <a:cs typeface="Times New Roman"/>
                      </a:endParaRPr>
                    </a:p>
                  </a:txBody>
                  <a:tcPr marL="68580" marR="68580" marT="0" marB="0" anchor="ctr"/>
                </a:tc>
              </a:tr>
              <a:tr h="304428">
                <a:tc>
                  <a:txBody>
                    <a:bodyPr/>
                    <a:lstStyle/>
                    <a:p>
                      <a:pPr>
                        <a:lnSpc>
                          <a:spcPct val="115000"/>
                        </a:lnSpc>
                        <a:spcAft>
                          <a:spcPts val="0"/>
                        </a:spcAft>
                      </a:pPr>
                      <a:r>
                        <a:rPr lang="ru-RU" sz="1400" dirty="0">
                          <a:latin typeface="Times New Roman"/>
                          <a:ea typeface="Times New Roman"/>
                          <a:cs typeface="Times New Roman"/>
                        </a:rPr>
                        <a:t>Расходы</a:t>
                      </a:r>
                      <a:r>
                        <a:rPr lang="ru-RU" sz="1400" b="1"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c>
                  <a:txBody>
                    <a:bodyPr/>
                    <a:lstStyle/>
                    <a:p>
                      <a:pPr algn="ctr" rtl="0" fontAlgn="b"/>
                      <a:r>
                        <a:rPr lang="ru-RU" sz="1400" b="1" i="0" u="none" strike="noStrike">
                          <a:latin typeface="Times New Roman"/>
                        </a:rPr>
                        <a:t>510 446 913,00</a:t>
                      </a:r>
                    </a:p>
                  </a:txBody>
                  <a:tcPr marL="7620" marR="7620" marT="7620" marB="0" anchor="ctr"/>
                </a:tc>
                <a:tc>
                  <a:txBody>
                    <a:bodyPr/>
                    <a:lstStyle/>
                    <a:p>
                      <a:pPr algn="ctr">
                        <a:lnSpc>
                          <a:spcPct val="115000"/>
                        </a:lnSpc>
                        <a:spcAft>
                          <a:spcPts val="0"/>
                        </a:spcAft>
                      </a:pPr>
                      <a:r>
                        <a:rPr lang="ru-RU" sz="1400" b="1" dirty="0">
                          <a:latin typeface="Times New Roman"/>
                          <a:ea typeface="Times New Roman"/>
                          <a:cs typeface="Times New Roman"/>
                        </a:rPr>
                        <a:t>433 194 507,00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439 496 957,00</a:t>
                      </a:r>
                      <a:endParaRPr lang="ru-RU" sz="1100" dirty="0">
                        <a:latin typeface="Calibri"/>
                        <a:ea typeface="Times New Roman"/>
                        <a:cs typeface="Times New Roman"/>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Профицит(+), дефицит (-)</a:t>
                      </a:r>
                      <a:r>
                        <a:rPr lang="ru-RU" sz="1400" b="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rtl="0" fontAlgn="b"/>
                      <a:r>
                        <a:rPr lang="ru-RU" sz="1400" b="1" i="0" u="none" strike="noStrike" dirty="0">
                          <a:latin typeface="Times New Roman"/>
                        </a:rPr>
                        <a:t>-5 000 000,00</a:t>
                      </a:r>
                    </a:p>
                  </a:txBody>
                  <a:tcPr marL="7620" marR="7620" marT="7620" marB="0" anchor="ctr"/>
                </a:tc>
                <a:tc>
                  <a:txBody>
                    <a:bodyPr/>
                    <a:lstStyle/>
                    <a:p>
                      <a:pPr algn="ctr">
                        <a:lnSpc>
                          <a:spcPct val="115000"/>
                        </a:lnSpc>
                        <a:spcAft>
                          <a:spcPts val="0"/>
                        </a:spcAft>
                      </a:pPr>
                      <a:r>
                        <a:rPr lang="ru-RU" sz="1400" b="1">
                          <a:latin typeface="Times New Roman"/>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10271" y="1428736"/>
            <a:ext cx="1933729" cy="246221"/>
          </a:xfrm>
          <a:prstGeom prst="rect">
            <a:avLst/>
          </a:prstGeom>
        </p:spPr>
        <p:txBody>
          <a:bodyPr wrap="square">
            <a:spAutoFit/>
          </a:bodyPr>
          <a:lstStyle/>
          <a:p>
            <a:r>
              <a:rPr lang="ru-RU" sz="1000" dirty="0" smtClean="0"/>
              <a:t>рублей</a:t>
            </a:r>
            <a:endParaRPr lang="ru-RU" sz="1000" dirty="0"/>
          </a:p>
        </p:txBody>
      </p:sp>
      <p:pic>
        <p:nvPicPr>
          <p:cNvPr id="6" name="Рисунок 5" descr="thWNTQUNHD.jpg"/>
          <p:cNvPicPr>
            <a:picLocks noChangeAspect="1"/>
          </p:cNvPicPr>
          <p:nvPr/>
        </p:nvPicPr>
        <p:blipFill>
          <a:blip r:embed="rId2" cstate="print"/>
          <a:stretch>
            <a:fillRect/>
          </a:stretch>
        </p:blipFill>
        <p:spPr>
          <a:xfrm>
            <a:off x="5357818" y="5000636"/>
            <a:ext cx="2533871" cy="1714512"/>
          </a:xfrm>
          <a:prstGeom prst="rect">
            <a:avLst/>
          </a:prstGeom>
        </p:spPr>
      </p:pic>
      <p:pic>
        <p:nvPicPr>
          <p:cNvPr id="7" name="Picture 2" descr="https://i.pinimg.com/736x/86/3c/d9/863cd9b0ac920d636eda9737e54c4611.jpg"/>
          <p:cNvPicPr>
            <a:picLocks noChangeAspect="1" noChangeArrowheads="1"/>
          </p:cNvPicPr>
          <p:nvPr/>
        </p:nvPicPr>
        <p:blipFill>
          <a:blip r:embed="rId3" cstate="print"/>
          <a:srcRect b="15174"/>
          <a:stretch>
            <a:fillRect/>
          </a:stretch>
        </p:blipFill>
        <p:spPr bwMode="auto">
          <a:xfrm>
            <a:off x="2143108" y="4721280"/>
            <a:ext cx="2374071" cy="201381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429684" cy="78581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В БЮДЖЕТ</a:t>
            </a:r>
            <a:endParaRPr lang="ru-RU" sz="2600" dirty="0"/>
          </a:p>
        </p:txBody>
      </p:sp>
      <p:graphicFrame>
        <p:nvGraphicFramePr>
          <p:cNvPr id="5" name="Содержимое 4"/>
          <p:cNvGraphicFramePr>
            <a:graphicFrameLocks noGrp="1"/>
          </p:cNvGraphicFramePr>
          <p:nvPr>
            <p:ph idx="1"/>
          </p:nvPr>
        </p:nvGraphicFramePr>
        <p:xfrm>
          <a:off x="142844" y="1000108"/>
          <a:ext cx="8786874" cy="5481170"/>
        </p:xfrm>
        <a:graphic>
          <a:graphicData uri="http://schemas.openxmlformats.org/drawingml/2006/table">
            <a:tbl>
              <a:tblPr firstRow="1" bandRow="1">
                <a:tableStyleId>{5C22544A-7EE6-4342-B048-85BDC9FD1C3A}</a:tableStyleId>
              </a:tblPr>
              <a:tblGrid>
                <a:gridCol w="2857520"/>
                <a:gridCol w="960641"/>
                <a:gridCol w="962568"/>
                <a:gridCol w="994060"/>
                <a:gridCol w="940383"/>
                <a:gridCol w="1071570"/>
                <a:gridCol w="1000132"/>
              </a:tblGrid>
              <a:tr h="214314">
                <a:tc rowSpan="2">
                  <a:txBody>
                    <a:bodyPr/>
                    <a:lstStyle/>
                    <a:p>
                      <a:pPr algn="ctr">
                        <a:lnSpc>
                          <a:spcPct val="115000"/>
                        </a:lnSpc>
                        <a:spcAft>
                          <a:spcPts val="0"/>
                        </a:spcAft>
                      </a:pPr>
                      <a:r>
                        <a:rPr lang="ru-RU" sz="800" b="1" dirty="0">
                          <a:latin typeface="Arial"/>
                          <a:ea typeface="Times New Roman"/>
                          <a:cs typeface="Times New Roman"/>
                        </a:rPr>
                        <a:t>Наименование доходов</a:t>
                      </a:r>
                      <a:endParaRPr lang="ru-RU" sz="800" dirty="0">
                        <a:latin typeface="Calibri"/>
                        <a:ea typeface="Times New Roman"/>
                        <a:cs typeface="Times New Roman"/>
                      </a:endParaRPr>
                    </a:p>
                  </a:txBody>
                  <a:tcPr marL="68580" marR="68580" marT="0" marB="0" anchor="ctr"/>
                </a:tc>
                <a:tc gridSpan="2">
                  <a:txBody>
                    <a:bodyPr/>
                    <a:lstStyle/>
                    <a:p>
                      <a:pPr algn="ctr">
                        <a:lnSpc>
                          <a:spcPct val="115000"/>
                        </a:lnSpc>
                        <a:spcAft>
                          <a:spcPts val="0"/>
                        </a:spcAft>
                      </a:pPr>
                      <a:r>
                        <a:rPr lang="ru-RU" sz="800" b="1" dirty="0">
                          <a:latin typeface="Arial"/>
                          <a:ea typeface="Times New Roman"/>
                          <a:cs typeface="Times New Roman"/>
                        </a:rPr>
                        <a:t>2026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c gridSpan="2">
                  <a:txBody>
                    <a:bodyPr/>
                    <a:lstStyle/>
                    <a:p>
                      <a:pPr algn="ctr">
                        <a:lnSpc>
                          <a:spcPct val="115000"/>
                        </a:lnSpc>
                        <a:spcAft>
                          <a:spcPts val="0"/>
                        </a:spcAft>
                      </a:pPr>
                      <a:r>
                        <a:rPr lang="ru-RU" sz="800" b="1" dirty="0">
                          <a:latin typeface="Arial"/>
                          <a:ea typeface="Times New Roman"/>
                          <a:cs typeface="Times New Roman"/>
                        </a:rPr>
                        <a:t>2027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c gridSpan="2">
                  <a:txBody>
                    <a:bodyPr/>
                    <a:lstStyle/>
                    <a:p>
                      <a:pPr algn="ctr">
                        <a:lnSpc>
                          <a:spcPct val="115000"/>
                        </a:lnSpc>
                        <a:spcAft>
                          <a:spcPts val="0"/>
                        </a:spcAft>
                      </a:pPr>
                      <a:r>
                        <a:rPr lang="ru-RU" sz="800" b="1" dirty="0">
                          <a:latin typeface="Arial"/>
                          <a:ea typeface="Times New Roman"/>
                          <a:cs typeface="Times New Roman"/>
                        </a:rPr>
                        <a:t>2028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r>
              <a:tr h="500066">
                <a:tc vMerge="1">
                  <a:txBody>
                    <a:bodyPr/>
                    <a:lstStyle/>
                    <a:p>
                      <a:endParaRPr lang="ru-RU"/>
                    </a:p>
                  </a:txBody>
                  <a:tcP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800" b="1">
                          <a:latin typeface="Arial"/>
                          <a:ea typeface="Times New Roman"/>
                          <a:cs typeface="Times New Roman"/>
                        </a:rPr>
                        <a:t>НАЛОГОВЫЕ И НЕНАЛОГОВЫЕ ДОХОДЫ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63 357 013,00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83 708 182,00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19,32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92 338 627,00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21,01</a:t>
                      </a:r>
                      <a:endParaRPr lang="ru-RU" sz="1100">
                        <a:latin typeface="Calibri"/>
                        <a:ea typeface="Times New Roman"/>
                        <a:cs typeface="Times New Roman"/>
                      </a:endParaRPr>
                    </a:p>
                  </a:txBody>
                  <a:tcPr marL="68580" marR="68580" marT="0" marB="0" anchor="ctr"/>
                </a:tc>
              </a:tr>
              <a:tr h="202307">
                <a:tc>
                  <a:txBody>
                    <a:bodyPr/>
                    <a:lstStyle/>
                    <a:p>
                      <a:pPr>
                        <a:lnSpc>
                          <a:spcPct val="115000"/>
                        </a:lnSpc>
                        <a:spcAft>
                          <a:spcPts val="0"/>
                        </a:spcAft>
                      </a:pPr>
                      <a:r>
                        <a:rPr lang="ru-RU" sz="800" b="1">
                          <a:latin typeface="Arial"/>
                          <a:ea typeface="Times New Roman"/>
                          <a:cs typeface="Times New Roman"/>
                        </a:rPr>
                        <a:t>НАЛОГИ НА ПРИБЫЛЬ, ДОХОДЫ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26 821 899,00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44 249 869,00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10,21</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51 954 651,00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11,82</a:t>
                      </a:r>
                      <a:endParaRPr lang="ru-RU" sz="1100">
                        <a:latin typeface="Calibri"/>
                        <a:ea typeface="Times New Roman"/>
                        <a:cs typeface="Times New Roman"/>
                      </a:endParaRPr>
                    </a:p>
                  </a:txBody>
                  <a:tcPr marL="68580" marR="68580" marT="0" marB="0" anchor="ctr"/>
                </a:tc>
              </a:tr>
              <a:tr h="443726">
                <a:tc>
                  <a:txBody>
                    <a:bodyPr/>
                    <a:lstStyle/>
                    <a:p>
                      <a:pPr>
                        <a:lnSpc>
                          <a:spcPct val="115000"/>
                        </a:lnSpc>
                        <a:spcAft>
                          <a:spcPts val="0"/>
                        </a:spcAft>
                      </a:pPr>
                      <a:r>
                        <a:rPr lang="ru-RU" sz="800" b="1" dirty="0">
                          <a:latin typeface="Arial"/>
                          <a:ea typeface="Times New Roman"/>
                          <a:cs typeface="Times New Roman"/>
                        </a:rPr>
                        <a:t>НАЛОГИ НА ТОВАРЫ (РАБОТЫ, УСЛУГИ), РЕАЛИЗУЕМЫЕ НА ТЕРРИТОРИИ РОССИЙСКОЙ ФЕДЕРАЦИИ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14 234 262,00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3,24</a:t>
                      </a:r>
                      <a:endParaRPr lang="ru-RU" sz="1100">
                        <a:latin typeface="Calibri"/>
                        <a:ea typeface="Times New Roman"/>
                        <a:cs typeface="Times New Roman"/>
                      </a:endParaRPr>
                    </a:p>
                  </a:txBody>
                  <a:tcPr marL="68580" marR="68580" marT="0" marB="0" anchor="ctr"/>
                </a:tc>
              </a:tr>
              <a:tr h="220629">
                <a:tc>
                  <a:txBody>
                    <a:bodyPr/>
                    <a:lstStyle/>
                    <a:p>
                      <a:pPr>
                        <a:lnSpc>
                          <a:spcPct val="115000"/>
                        </a:lnSpc>
                        <a:spcAft>
                          <a:spcPts val="0"/>
                        </a:spcAft>
                      </a:pPr>
                      <a:r>
                        <a:rPr lang="ru-RU" sz="800" b="1">
                          <a:latin typeface="Arial"/>
                          <a:ea typeface="Times New Roman"/>
                          <a:cs typeface="Times New Roman"/>
                        </a:rPr>
                        <a:t>НАЛОГИ НА СОВОКУПНЫЙ ДОХОД</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12 048 822,00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2,38</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12 574 774,00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2,90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13 087 753,00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2,98</a:t>
                      </a:r>
                      <a:endParaRPr lang="ru-RU" sz="1100">
                        <a:latin typeface="Calibri"/>
                        <a:ea typeface="Times New Roman"/>
                        <a:cs typeface="Times New Roman"/>
                      </a:endParaRPr>
                    </a:p>
                  </a:txBody>
                  <a:tcPr marL="68580" marR="68580" marT="0" marB="0" anchor="ctr"/>
                </a:tc>
              </a:tr>
              <a:tr h="357190">
                <a:tc>
                  <a:txBody>
                    <a:bodyPr/>
                    <a:lstStyle/>
                    <a:p>
                      <a:pPr>
                        <a:lnSpc>
                          <a:spcPct val="115000"/>
                        </a:lnSpc>
                        <a:spcAft>
                          <a:spcPts val="0"/>
                        </a:spcAft>
                      </a:pPr>
                      <a:r>
                        <a:rPr lang="ru-RU" sz="800" b="1">
                          <a:latin typeface="Arial"/>
                          <a:ea typeface="Times New Roman"/>
                          <a:cs typeface="Times New Roman"/>
                        </a:rPr>
                        <a:t>ДОХОДЫ ОТ ИСПОЛЬЗОВАНИЯ ИМУЩЕСТВА, НАХОДЯЩЕГОСЯ В ГОСУДАРСТВЕННОЙ И МУНИЦИПАЛЬНОЙ СОБСТВЕННОСТИ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13 637 629,00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13 151 985,00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12 917 838,00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2,94</a:t>
                      </a:r>
                      <a:endParaRPr lang="ru-RU" sz="1100">
                        <a:latin typeface="Calibri"/>
                        <a:ea typeface="Times New Roman"/>
                        <a:cs typeface="Times New Roman"/>
                      </a:endParaRPr>
                    </a:p>
                  </a:txBody>
                  <a:tcPr marL="68580" marR="68580" marT="0" marB="0" anchor="ctr"/>
                </a:tc>
              </a:tr>
              <a:tr h="355982">
                <a:tc>
                  <a:txBody>
                    <a:bodyPr/>
                    <a:lstStyle/>
                    <a:p>
                      <a:pPr>
                        <a:lnSpc>
                          <a:spcPct val="115000"/>
                        </a:lnSpc>
                        <a:spcAft>
                          <a:spcPts val="0"/>
                        </a:spcAft>
                      </a:pPr>
                      <a:r>
                        <a:rPr lang="ru-RU" sz="800" b="1" dirty="0">
                          <a:latin typeface="Arial"/>
                          <a:ea typeface="Times New Roman"/>
                          <a:cs typeface="Times New Roman"/>
                        </a:rPr>
                        <a:t>ПЛАТЕЖИ ПРИ ПОЛЬЗОВАНИИ ПРИРОДНЫМИ РЕСУРСАМИ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2957">
                <a:tc>
                  <a:txBody>
                    <a:bodyPr/>
                    <a:lstStyle/>
                    <a:p>
                      <a:pPr>
                        <a:lnSpc>
                          <a:spcPct val="115000"/>
                        </a:lnSpc>
                        <a:spcAft>
                          <a:spcPts val="0"/>
                        </a:spcAft>
                      </a:pPr>
                      <a:r>
                        <a:rPr lang="ru-RU" sz="800" b="1">
                          <a:latin typeface="Arial"/>
                          <a:ea typeface="Times New Roman"/>
                          <a:cs typeface="Times New Roman"/>
                        </a:rPr>
                        <a:t>ДОХОДЫ ОТ ОКАЗАНИЯ ПЛАТНЫХ УСЛУГ (РАБОТ) И КОМПЕНСАЦИИ ЗАТРАТ ГОСУДАРСТВА</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355982">
                <a:tc>
                  <a:txBody>
                    <a:bodyPr/>
                    <a:lstStyle/>
                    <a:p>
                      <a:pPr>
                        <a:lnSpc>
                          <a:spcPct val="115000"/>
                        </a:lnSpc>
                        <a:spcAft>
                          <a:spcPts val="0"/>
                        </a:spcAft>
                      </a:pPr>
                      <a:r>
                        <a:rPr lang="ru-RU" sz="800" b="1">
                          <a:latin typeface="Arial"/>
                          <a:ea typeface="Times New Roman"/>
                          <a:cs typeface="Times New Roman"/>
                        </a:rPr>
                        <a:t>ДОХОДЫ ОТ ПРОДАЖИ МАТЕРИАЛЬНЫХ И НЕМАТЕРИАЛЬНЫХ АКТИВОВ</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18123">
                <a:tc>
                  <a:txBody>
                    <a:bodyPr/>
                    <a:lstStyle/>
                    <a:p>
                      <a:pPr>
                        <a:lnSpc>
                          <a:spcPct val="115000"/>
                        </a:lnSpc>
                        <a:spcAft>
                          <a:spcPts val="0"/>
                        </a:spcAft>
                      </a:pPr>
                      <a:r>
                        <a:rPr lang="ru-RU" sz="800" b="1">
                          <a:latin typeface="Arial"/>
                          <a:ea typeface="Times New Roman"/>
                          <a:cs typeface="Times New Roman"/>
                        </a:rPr>
                        <a:t>ПРОЧИЕ НЕНАЛОГОВЫЕ ДОХОДЫ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14 789,00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a:latin typeface="Arial"/>
                          <a:ea typeface="Times New Roman"/>
                          <a:cs typeface="Times New Roman"/>
                        </a:rPr>
                        <a:t>БЕЗВОЗМЕЗДНЫЕ ПОСТУПЛЕНИЯ</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442 089 900,00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87,47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349 486 325,00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347 158 330,00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78,99</a:t>
                      </a:r>
                      <a:endParaRPr lang="ru-RU" sz="1100">
                        <a:latin typeface="Calibri"/>
                        <a:ea typeface="Times New Roman"/>
                        <a:cs typeface="Times New Roman"/>
                      </a:endParaRPr>
                    </a:p>
                  </a:txBody>
                  <a:tcPr marL="68580" marR="68580" marT="0" marB="0" anchor="ctr"/>
                </a:tc>
              </a:tr>
              <a:tr h="355982">
                <a:tc>
                  <a:txBody>
                    <a:bodyPr/>
                    <a:lstStyle/>
                    <a:p>
                      <a:pPr>
                        <a:lnSpc>
                          <a:spcPct val="115000"/>
                        </a:lnSpc>
                        <a:spcAft>
                          <a:spcPts val="0"/>
                        </a:spcAft>
                      </a:pPr>
                      <a:r>
                        <a:rPr lang="ru-RU" sz="900" b="1">
                          <a:latin typeface="Arial"/>
                          <a:ea typeface="Times New Roman"/>
                          <a:cs typeface="Times New Roman"/>
                        </a:rPr>
                        <a:t>БЕЗВОЗМЕЗДНЫЕ ПОСТУПЛЕНИЯ ОТ ДРУГИХ БЮДЖЕТОВ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442 089 900,00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87,47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349 486 325,00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347 158 330,00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78,99</a:t>
                      </a:r>
                      <a:endParaRPr lang="ru-RU" sz="1100" dirty="0">
                        <a:latin typeface="Calibri"/>
                        <a:ea typeface="Times New Roman"/>
                        <a:cs typeface="Times New Roman"/>
                      </a:endParaRPr>
                    </a:p>
                  </a:txBody>
                  <a:tcPr marL="68580" marR="68580" marT="0" marB="0" anchor="ctr"/>
                </a:tc>
              </a:tr>
              <a:tr h="270894">
                <a:tc>
                  <a:txBody>
                    <a:bodyPr/>
                    <a:lstStyle/>
                    <a:p>
                      <a:pPr>
                        <a:lnSpc>
                          <a:spcPct val="115000"/>
                        </a:lnSpc>
                        <a:spcAft>
                          <a:spcPts val="0"/>
                        </a:spcAft>
                      </a:pPr>
                      <a:r>
                        <a:rPr lang="ru-RU" sz="900" b="1">
                          <a:latin typeface="Arial"/>
                          <a:ea typeface="Times New Roman"/>
                          <a:cs typeface="Times New Roman"/>
                        </a:rPr>
                        <a:t>Дотации бюджетам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66 270 326,00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46 167 518,00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10,66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44 350 750,00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10,09</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a:latin typeface="Arial"/>
                          <a:ea typeface="Times New Roman"/>
                          <a:cs typeface="Times New Roman"/>
                        </a:rPr>
                        <a:t>Субсидии бюджетам бюджетной системы  Российской Федерации (межбюджетные субсидии)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62 516 108,00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4 246 933,00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3 992 349,00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0,91</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0"/>
                        </a:spcAft>
                      </a:pPr>
                      <a:r>
                        <a:rPr lang="ru-RU" sz="900" b="1">
                          <a:latin typeface="Arial"/>
                          <a:ea typeface="Times New Roman"/>
                          <a:cs typeface="Times New Roman"/>
                        </a:rPr>
                        <a:t>Субвенции бюджетам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313 303 466,00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61,99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299 071 874,00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69,04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298 815 231,00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67,99</a:t>
                      </a:r>
                      <a:endParaRPr lang="ru-RU" sz="1100">
                        <a:latin typeface="Calibri"/>
                        <a:ea typeface="Times New Roman"/>
                        <a:cs typeface="Times New Roman"/>
                      </a:endParaRPr>
                    </a:p>
                  </a:txBody>
                  <a:tcPr marL="68580" marR="68580" marT="0" marB="0" anchor="ctr"/>
                </a:tc>
              </a:tr>
              <a:tr h="260492">
                <a:tc>
                  <a:txBody>
                    <a:bodyPr/>
                    <a:lstStyle/>
                    <a:p>
                      <a:pPr>
                        <a:lnSpc>
                          <a:spcPct val="115000"/>
                        </a:lnSpc>
                        <a:spcAft>
                          <a:spcPts val="1000"/>
                        </a:spcAft>
                      </a:pPr>
                      <a:r>
                        <a:rPr lang="ru-RU" sz="900" b="1">
                          <a:latin typeface="Arial"/>
                          <a:ea typeface="Times New Roman"/>
                          <a:cs typeface="Times New Roman"/>
                        </a:rPr>
                        <a:t>Всего доходов</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505 446 913,00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433 194 507,00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439 496 957,00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572396" y="642918"/>
            <a:ext cx="1076473" cy="230832"/>
          </a:xfrm>
          <a:prstGeom prst="rect">
            <a:avLst/>
          </a:prstGeom>
        </p:spPr>
        <p:txBody>
          <a:bodyPr wrap="square">
            <a:spAutoFit/>
          </a:bodyPr>
          <a:lstStyle/>
          <a:p>
            <a:r>
              <a:rPr lang="ru-RU" sz="900" dirty="0" smtClean="0"/>
              <a:t>рублей</a:t>
            </a:r>
            <a:endParaRPr lang="ru-RU" sz="9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6" name="Рисунок 5"/>
          <p:cNvPicPr/>
          <p:nvPr/>
        </p:nvPicPr>
        <p:blipFill>
          <a:blip r:embed="rId2"/>
          <a:srcRect/>
          <a:stretch>
            <a:fillRect/>
          </a:stretch>
        </p:blipFill>
        <p:spPr bwMode="auto">
          <a:xfrm>
            <a:off x="214282" y="1357298"/>
            <a:ext cx="8734425" cy="51091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2000240"/>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10" name="Рисунок 9"/>
          <p:cNvPicPr/>
          <p:nvPr/>
        </p:nvPicPr>
        <p:blipFill>
          <a:blip r:embed="rId2"/>
          <a:stretch>
            <a:fillRect/>
          </a:stretch>
        </p:blipFill>
        <p:spPr>
          <a:xfrm>
            <a:off x="428596" y="1714351"/>
            <a:ext cx="7358114" cy="4286417"/>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8715436" cy="1143000"/>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1</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4945836"/>
        </p:xfrm>
        <a:graphic>
          <a:graphicData uri="http://schemas.openxmlformats.org/drawingml/2006/table">
            <a:tbl>
              <a:tblPr firstRow="1" bandRow="1">
                <a:tableStyleId>{93296810-A885-4BE3-A3E7-6D5BEEA58F35}</a:tableStyleId>
              </a:tblPr>
              <a:tblGrid>
                <a:gridCol w="4857783"/>
                <a:gridCol w="1137783"/>
                <a:gridCol w="967026"/>
                <a:gridCol w="967026"/>
              </a:tblGrid>
              <a:tr h="285752">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228213">
                <a:tc>
                  <a:txBody>
                    <a:bodyPr/>
                    <a:lstStyle/>
                    <a:p>
                      <a:pPr algn="l" fontAlgn="ctr"/>
                      <a:r>
                        <a:rPr lang="ru-RU" sz="900" b="1" i="0" u="none" strike="noStrike" dirty="0">
                          <a:latin typeface="Times New Roman"/>
                        </a:rPr>
                        <a:t>Дотации бюджетам бюджетной системы Российской Федерации</a:t>
                      </a:r>
                    </a:p>
                  </a:txBody>
                  <a:tcPr marL="7620" marR="7620" marT="7620" marB="0" anchor="ctr"/>
                </a:tc>
                <a:tc>
                  <a:txBody>
                    <a:bodyPr/>
                    <a:lstStyle/>
                    <a:p>
                      <a:pPr algn="r" fontAlgn="ctr"/>
                      <a:r>
                        <a:rPr lang="ru-RU" sz="900" b="1" i="0" u="none" strike="noStrike">
                          <a:latin typeface="Times New Roman"/>
                        </a:rPr>
                        <a:t>66 270 326,00</a:t>
                      </a:r>
                    </a:p>
                  </a:txBody>
                  <a:tcPr marL="7620" marR="7620" marT="7620" marB="0" anchor="ctr"/>
                </a:tc>
                <a:tc>
                  <a:txBody>
                    <a:bodyPr/>
                    <a:lstStyle/>
                    <a:p>
                      <a:pPr algn="r" fontAlgn="ctr"/>
                      <a:r>
                        <a:rPr lang="ru-RU" sz="900" b="1" i="0" u="none" strike="noStrike">
                          <a:latin typeface="Times New Roman"/>
                        </a:rPr>
                        <a:t>46 167 518,00</a:t>
                      </a:r>
                    </a:p>
                  </a:txBody>
                  <a:tcPr marL="7620" marR="7620" marT="7620" marB="0" anchor="ctr"/>
                </a:tc>
                <a:tc>
                  <a:txBody>
                    <a:bodyPr/>
                    <a:lstStyle/>
                    <a:p>
                      <a:pPr algn="r" fontAlgn="ctr"/>
                      <a:r>
                        <a:rPr lang="ru-RU" sz="900" b="1" i="0" u="none" strike="noStrike">
                          <a:latin typeface="Times New Roman"/>
                        </a:rPr>
                        <a:t>44 350 750,00</a:t>
                      </a:r>
                    </a:p>
                  </a:txBody>
                  <a:tcPr marL="7620" marR="7620" marT="7620" marB="0" anchor="ctr"/>
                </a:tc>
              </a:tr>
              <a:tr h="214314">
                <a:tc>
                  <a:txBody>
                    <a:bodyPr/>
                    <a:lstStyle/>
                    <a:p>
                      <a:pPr algn="l" fontAlgn="ctr"/>
                      <a:r>
                        <a:rPr lang="ru-RU" sz="900" b="0" i="0" u="none" strike="noStrike">
                          <a:latin typeface="Times New Roman"/>
                        </a:rPr>
                        <a:t>Дотации бюджетам муниципальных районов на выравнивание бюджетной обеспеченности из бюджета субъекта Российской Федерации</a:t>
                      </a:r>
                    </a:p>
                  </a:txBody>
                  <a:tcPr marL="7620" marR="7620" marT="7620" marB="0" anchor="ctr"/>
                </a:tc>
                <a:tc>
                  <a:txBody>
                    <a:bodyPr/>
                    <a:lstStyle/>
                    <a:p>
                      <a:pPr algn="r" fontAlgn="ctr"/>
                      <a:r>
                        <a:rPr lang="ru-RU" sz="900" b="0" i="0" u="none" strike="noStrike">
                          <a:latin typeface="Times New Roman"/>
                        </a:rPr>
                        <a:t>66 270 326,00</a:t>
                      </a:r>
                    </a:p>
                  </a:txBody>
                  <a:tcPr marL="7620" marR="7620" marT="7620" marB="0" anchor="ctr"/>
                </a:tc>
                <a:tc>
                  <a:txBody>
                    <a:bodyPr/>
                    <a:lstStyle/>
                    <a:p>
                      <a:pPr algn="r" fontAlgn="ctr"/>
                      <a:r>
                        <a:rPr lang="ru-RU" sz="900" b="0" i="0" u="none" strike="noStrike">
                          <a:latin typeface="Times New Roman"/>
                        </a:rPr>
                        <a:t>46 167 518,00</a:t>
                      </a:r>
                    </a:p>
                  </a:txBody>
                  <a:tcPr marL="7620" marR="7620" marT="7620" marB="0" anchor="ctr"/>
                </a:tc>
                <a:tc>
                  <a:txBody>
                    <a:bodyPr/>
                    <a:lstStyle/>
                    <a:p>
                      <a:pPr algn="r" fontAlgn="ctr"/>
                      <a:r>
                        <a:rPr lang="ru-RU" sz="900" b="0" i="0" u="none" strike="noStrike">
                          <a:latin typeface="Times New Roman"/>
                        </a:rPr>
                        <a:t>44 350 750,00</a:t>
                      </a:r>
                    </a:p>
                  </a:txBody>
                  <a:tcPr marL="7620" marR="7620" marT="7620" marB="0" anchor="ctr"/>
                </a:tc>
              </a:tr>
              <a:tr h="200415">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18126">
                <a:tc>
                  <a:txBody>
                    <a:bodyPr/>
                    <a:lstStyle/>
                    <a:p>
                      <a:pPr algn="l" fontAlgn="ctr"/>
                      <a:r>
                        <a:rPr lang="ru-RU" sz="900" b="1" i="0" u="none" strike="noStrike" dirty="0">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900" b="1" i="0" u="none" strike="noStrike">
                          <a:latin typeface="Times New Roman"/>
                        </a:rPr>
                        <a:t>62 516 108,00</a:t>
                      </a:r>
                    </a:p>
                  </a:txBody>
                  <a:tcPr marL="7620" marR="7620" marT="7620" marB="0" anchor="ctr"/>
                </a:tc>
                <a:tc>
                  <a:txBody>
                    <a:bodyPr/>
                    <a:lstStyle/>
                    <a:p>
                      <a:pPr algn="r" fontAlgn="ctr"/>
                      <a:r>
                        <a:rPr lang="ru-RU" sz="900" b="1" i="0" u="none" strike="noStrike">
                          <a:latin typeface="Times New Roman"/>
                        </a:rPr>
                        <a:t>4 246 933,00</a:t>
                      </a:r>
                    </a:p>
                  </a:txBody>
                  <a:tcPr marL="7620" marR="7620" marT="7620" marB="0" anchor="ctr"/>
                </a:tc>
                <a:tc>
                  <a:txBody>
                    <a:bodyPr/>
                    <a:lstStyle/>
                    <a:p>
                      <a:pPr algn="r" fontAlgn="ctr"/>
                      <a:r>
                        <a:rPr lang="ru-RU" sz="900" b="1" i="0" u="none" strike="noStrike">
                          <a:latin typeface="Times New Roman"/>
                        </a:rPr>
                        <a:t>3 992 349,00</a:t>
                      </a:r>
                    </a:p>
                  </a:txBody>
                  <a:tcPr marL="7620" marR="7620" marT="7620" marB="0" anchor="ctr"/>
                </a:tc>
              </a:tr>
              <a:tr h="363181">
                <a:tc>
                  <a:txBody>
                    <a:bodyPr/>
                    <a:lstStyle/>
                    <a:p>
                      <a:pPr algn="l" fontAlgn="ctr"/>
                      <a:r>
                        <a:rPr lang="ru-RU" sz="900" b="0" i="0" u="none" strike="noStrike">
                          <a:latin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900" b="0" i="0" u="none" strike="noStrike">
                          <a:latin typeface="Times New Roman"/>
                        </a:rPr>
                        <a:t>967 063,00</a:t>
                      </a:r>
                    </a:p>
                  </a:txBody>
                  <a:tcPr marL="7620" marR="7620" marT="7620" marB="0" anchor="ctr"/>
                </a:tc>
                <a:tc>
                  <a:txBody>
                    <a:bodyPr/>
                    <a:lstStyle/>
                    <a:p>
                      <a:pPr algn="r" fontAlgn="ctr"/>
                      <a:r>
                        <a:rPr lang="ru-RU" sz="900" b="0" i="0" u="none" strike="noStrike">
                          <a:latin typeface="Times New Roman"/>
                        </a:rPr>
                        <a:t>989 179,00</a:t>
                      </a:r>
                    </a:p>
                  </a:txBody>
                  <a:tcPr marL="7620" marR="7620" marT="7620" marB="0" anchor="ctr"/>
                </a:tc>
                <a:tc>
                  <a:txBody>
                    <a:bodyPr/>
                    <a:lstStyle/>
                    <a:p>
                      <a:pPr algn="r" fontAlgn="ctr"/>
                      <a:r>
                        <a:rPr lang="ru-RU" sz="900" b="0" i="0" u="none" strike="noStrike">
                          <a:latin typeface="Times New Roman"/>
                        </a:rPr>
                        <a:t>989 179,00</a:t>
                      </a:r>
                    </a:p>
                  </a:txBody>
                  <a:tcPr marL="7620" marR="7620" marT="7620" marB="0" anchor="ctr"/>
                </a:tc>
              </a:tr>
              <a:tr h="346716">
                <a:tc>
                  <a:txBody>
                    <a:bodyPr/>
                    <a:lstStyle/>
                    <a:p>
                      <a:pPr algn="l" fontAlgn="ctr"/>
                      <a:r>
                        <a:rPr lang="ru-RU" sz="900" b="0" i="0" u="none" strike="noStrike">
                          <a:latin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900" b="0" i="0" u="none" strike="noStrike" dirty="0">
                          <a:latin typeface="Times New Roman"/>
                        </a:rPr>
                        <a:t>3 201 867,00</a:t>
                      </a:r>
                    </a:p>
                  </a:txBody>
                  <a:tcPr marL="7620" marR="7620" marT="7620" marB="0" anchor="ctr"/>
                </a:tc>
                <a:tc>
                  <a:txBody>
                    <a:bodyPr/>
                    <a:lstStyle/>
                    <a:p>
                      <a:pPr algn="r" fontAlgn="ctr"/>
                      <a:r>
                        <a:rPr lang="ru-RU" sz="900" b="0" i="0" u="none" strike="noStrike">
                          <a:latin typeface="Times New Roman"/>
                        </a:rPr>
                        <a:t>2 996 938,00</a:t>
                      </a:r>
                    </a:p>
                  </a:txBody>
                  <a:tcPr marL="7620" marR="7620" marT="7620" marB="0" anchor="ctr"/>
                </a:tc>
                <a:tc>
                  <a:txBody>
                    <a:bodyPr/>
                    <a:lstStyle/>
                    <a:p>
                      <a:pPr algn="r" fontAlgn="ctr"/>
                      <a:r>
                        <a:rPr lang="ru-RU" sz="900" b="0" i="0" u="none" strike="noStrike">
                          <a:latin typeface="Times New Roman"/>
                        </a:rPr>
                        <a:t>2 742 354,00</a:t>
                      </a:r>
                    </a:p>
                  </a:txBody>
                  <a:tcPr marL="7620" marR="7620" marT="7620" marB="0" anchor="ctr"/>
                </a:tc>
              </a:tr>
              <a:tr h="381696">
                <a:tc>
                  <a:txBody>
                    <a:bodyPr/>
                    <a:lstStyle/>
                    <a:p>
                      <a:pPr algn="l" fontAlgn="ctr"/>
                      <a:r>
                        <a:rPr lang="ru-RU" sz="900" b="0" i="0" u="none" strike="noStrike">
                          <a:latin typeface="Times New Roman"/>
                        </a:rPr>
                        <a:t>Субсидии бюджетам муниципальных районов на реализацию мероприятий по модернизации школьных систем образования</a:t>
                      </a:r>
                    </a:p>
                  </a:txBody>
                  <a:tcPr marL="7620" marR="7620" marT="7620" marB="0" anchor="ctr"/>
                </a:tc>
                <a:tc>
                  <a:txBody>
                    <a:bodyPr/>
                    <a:lstStyle/>
                    <a:p>
                      <a:pPr algn="r" fontAlgn="ctr"/>
                      <a:r>
                        <a:rPr lang="ru-RU" sz="900" b="0" i="0" u="none" strike="noStrike">
                          <a:latin typeface="Times New Roman"/>
                        </a:rPr>
                        <a:t>57 701 625,00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dirty="0">
                          <a:latin typeface="Times New Roman"/>
                        </a:rPr>
                        <a:t> </a:t>
                      </a:r>
                    </a:p>
                  </a:txBody>
                  <a:tcPr marL="7620" marR="7620" marT="7620" marB="0" anchor="ctr"/>
                </a:tc>
              </a:tr>
              <a:tr h="235936">
                <a:tc>
                  <a:txBody>
                    <a:bodyPr/>
                    <a:lstStyle/>
                    <a:p>
                      <a:pPr algn="l" fontAlgn="ctr"/>
                      <a:r>
                        <a:rPr lang="ru-RU" sz="900" b="0" i="0" u="none" strike="noStrike" dirty="0">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900" b="0" i="0" u="none" strike="noStrike">
                          <a:latin typeface="Times New Roman"/>
                        </a:rPr>
                        <a:t>176 747,00</a:t>
                      </a:r>
                    </a:p>
                  </a:txBody>
                  <a:tcPr marL="7620" marR="7620" marT="7620" marB="0" anchor="ctr"/>
                </a:tc>
                <a:tc>
                  <a:txBody>
                    <a:bodyPr/>
                    <a:lstStyle/>
                    <a:p>
                      <a:pPr algn="r" fontAlgn="ctr"/>
                      <a:r>
                        <a:rPr lang="ru-RU" sz="900" b="0" i="0" u="none" strike="noStrike">
                          <a:latin typeface="Times New Roman"/>
                        </a:rPr>
                        <a:t>260 816,00</a:t>
                      </a:r>
                    </a:p>
                  </a:txBody>
                  <a:tcPr marL="7620" marR="7620" marT="7620" marB="0" anchor="ctr"/>
                </a:tc>
                <a:tc>
                  <a:txBody>
                    <a:bodyPr/>
                    <a:lstStyle/>
                    <a:p>
                      <a:pPr algn="r" fontAlgn="ctr"/>
                      <a:r>
                        <a:rPr lang="ru-RU" sz="900" b="0" i="0" u="none" strike="noStrike">
                          <a:latin typeface="Times New Roman"/>
                        </a:rPr>
                        <a:t>260 816,00</a:t>
                      </a:r>
                    </a:p>
                  </a:txBody>
                  <a:tcPr marL="7620" marR="7620" marT="7620" marB="0" anchor="ctr"/>
                </a:tc>
              </a:tr>
              <a:tr h="235936">
                <a:tc>
                  <a:txBody>
                    <a:bodyPr/>
                    <a:lstStyle/>
                    <a:p>
                      <a:pPr algn="l" fontAlgn="ctr"/>
                      <a:r>
                        <a:rPr lang="ru-RU" sz="900" b="0" i="0" u="none" strike="noStrike">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900" b="0" i="0" u="none" strike="noStrike">
                          <a:latin typeface="Times New Roman"/>
                        </a:rPr>
                        <a:t>468 806,00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dirty="0">
                          <a:latin typeface="Times New Roman"/>
                        </a:rPr>
                        <a:t> </a:t>
                      </a:r>
                    </a:p>
                  </a:txBody>
                  <a:tcPr marL="7620" marR="7620" marT="7620" marB="0" anchor="ctr"/>
                </a:tc>
              </a:tr>
              <a:tr h="227920">
                <a:tc>
                  <a:txBody>
                    <a:bodyPr/>
                    <a:lstStyle/>
                    <a:p>
                      <a:pPr algn="l" fontAlgn="ctr"/>
                      <a:endParaRPr lang="ru-RU" sz="900" b="1" i="0" u="none" strike="noStrike">
                        <a:latin typeface="Times New Roman"/>
                      </a:endParaRPr>
                    </a:p>
                  </a:txBody>
                  <a:tcPr marL="7620" marR="7620" marT="7620" marB="0" anchor="ctr"/>
                </a:tc>
                <a:tc>
                  <a:txBody>
                    <a:bodyPr/>
                    <a:lstStyle/>
                    <a:p>
                      <a:pPr algn="r" fontAlgn="ctr"/>
                      <a:endParaRPr lang="ru-RU" sz="900" b="1" i="0" u="none" strike="noStrike">
                        <a:latin typeface="Times New Roman"/>
                      </a:endParaRPr>
                    </a:p>
                  </a:txBody>
                  <a:tcPr marL="7620" marR="7620" marT="7620" marB="0" anchor="ctr"/>
                </a:tc>
                <a:tc>
                  <a:txBody>
                    <a:bodyPr/>
                    <a:lstStyle/>
                    <a:p>
                      <a:pPr algn="r" fontAlgn="ctr"/>
                      <a:endParaRPr lang="ru-RU" sz="900" b="1" i="0" u="none" strike="noStrike" dirty="0">
                        <a:latin typeface="Times New Roman"/>
                      </a:endParaRPr>
                    </a:p>
                  </a:txBody>
                  <a:tcPr marL="7620" marR="7620" marT="7620" marB="0" anchor="ctr"/>
                </a:tc>
                <a:tc>
                  <a:txBody>
                    <a:bodyPr/>
                    <a:lstStyle/>
                    <a:p>
                      <a:pPr algn="r" fontAlgn="ctr"/>
                      <a:endParaRPr lang="ru-RU" sz="900" b="1" i="0" u="none" strike="noStrike" dirty="0">
                        <a:latin typeface="Times New Roman"/>
                      </a:endParaRPr>
                    </a:p>
                  </a:txBody>
                  <a:tcPr marL="7620" marR="7620" marT="7620" marB="0" anchor="ctr"/>
                </a:tc>
              </a:tr>
              <a:tr h="235936">
                <a:tc>
                  <a:txBody>
                    <a:bodyPr/>
                    <a:lstStyle/>
                    <a:p>
                      <a:pPr algn="l" fontAlgn="ctr"/>
                      <a:r>
                        <a:rPr lang="ru-RU" sz="900" b="1" i="0" u="none" strike="noStrike" dirty="0">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900" b="1" i="0" u="none" strike="noStrike">
                          <a:latin typeface="Times New Roman"/>
                        </a:rPr>
                        <a:t>314 365 410,00</a:t>
                      </a:r>
                    </a:p>
                  </a:txBody>
                  <a:tcPr marL="7620" marR="7620" marT="7620" marB="0" anchor="ctr"/>
                </a:tc>
                <a:tc>
                  <a:txBody>
                    <a:bodyPr/>
                    <a:lstStyle/>
                    <a:p>
                      <a:pPr algn="r" fontAlgn="ctr"/>
                      <a:r>
                        <a:rPr lang="ru-RU" sz="900" b="1" i="0" u="none" strike="noStrike">
                          <a:latin typeface="Times New Roman"/>
                        </a:rPr>
                        <a:t>300 133 818,00</a:t>
                      </a:r>
                    </a:p>
                  </a:txBody>
                  <a:tcPr marL="7620" marR="7620" marT="7620" marB="0" anchor="ctr"/>
                </a:tc>
                <a:tc>
                  <a:txBody>
                    <a:bodyPr/>
                    <a:lstStyle/>
                    <a:p>
                      <a:pPr algn="r" fontAlgn="ctr"/>
                      <a:r>
                        <a:rPr lang="ru-RU" sz="900" b="1" i="0" u="none" strike="noStrike">
                          <a:latin typeface="Times New Roman"/>
                        </a:rPr>
                        <a:t>299 877 175,00</a:t>
                      </a:r>
                    </a:p>
                  </a:txBody>
                  <a:tcPr marL="7620" marR="7620" marT="7620" marB="0" anchor="ctr"/>
                </a:tc>
              </a:tr>
              <a:tr h="235936">
                <a:tc>
                  <a:txBody>
                    <a:bodyPr/>
                    <a:lstStyle/>
                    <a:p>
                      <a:pPr algn="l" fontAlgn="ctr"/>
                      <a:r>
                        <a:rPr lang="ru-RU" sz="900" b="0" i="0" u="none" strike="noStrike">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0" i="0" u="none" strike="noStrike">
                          <a:latin typeface="Times New Roman"/>
                        </a:rPr>
                        <a:t>42 416,00</a:t>
                      </a:r>
                    </a:p>
                  </a:txBody>
                  <a:tcPr marL="7620" marR="7620" marT="7620" marB="0" anchor="ctr"/>
                </a:tc>
                <a:tc>
                  <a:txBody>
                    <a:bodyPr/>
                    <a:lstStyle/>
                    <a:p>
                      <a:pPr algn="r" fontAlgn="ctr"/>
                      <a:r>
                        <a:rPr lang="ru-RU" sz="900" b="0" i="0" u="none" strike="noStrike">
                          <a:latin typeface="Times New Roman"/>
                        </a:rPr>
                        <a:t>42 416,00</a:t>
                      </a:r>
                    </a:p>
                  </a:txBody>
                  <a:tcPr marL="7620" marR="7620" marT="7620" marB="0" anchor="ctr"/>
                </a:tc>
                <a:tc>
                  <a:txBody>
                    <a:bodyPr/>
                    <a:lstStyle/>
                    <a:p>
                      <a:pPr algn="r" fontAlgn="ctr"/>
                      <a:r>
                        <a:rPr lang="ru-RU" sz="900" b="0" i="0" u="none" strike="noStrike">
                          <a:latin typeface="Times New Roman"/>
                        </a:rPr>
                        <a:t>42 416,00</a:t>
                      </a:r>
                    </a:p>
                  </a:txBody>
                  <a:tcPr marL="7620" marR="7620" marT="7620" marB="0" anchor="ctr"/>
                </a:tc>
              </a:tr>
              <a:tr h="235936">
                <a:tc>
                  <a:txBody>
                    <a:bodyPr/>
                    <a:lstStyle/>
                    <a:p>
                      <a:pPr algn="l" fontAlgn="ctr"/>
                      <a:r>
                        <a:rPr lang="ru-RU" sz="900" b="0" i="0" u="none" strike="noStrike">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0" i="0" u="none" strike="noStrike">
                          <a:latin typeface="Times New Roman"/>
                        </a:rPr>
                        <a:t>6 982 028,00</a:t>
                      </a:r>
                    </a:p>
                  </a:txBody>
                  <a:tcPr marL="7620" marR="7620" marT="7620" marB="0" anchor="ctr"/>
                </a:tc>
                <a:tc>
                  <a:txBody>
                    <a:bodyPr/>
                    <a:lstStyle/>
                    <a:p>
                      <a:pPr algn="r" fontAlgn="ctr"/>
                      <a:r>
                        <a:rPr lang="ru-RU" sz="900" b="0" i="0" u="none" strike="noStrike">
                          <a:latin typeface="Times New Roman"/>
                        </a:rPr>
                        <a:t>6 982 028,00</a:t>
                      </a:r>
                    </a:p>
                  </a:txBody>
                  <a:tcPr marL="7620" marR="7620" marT="7620" marB="0" anchor="ctr"/>
                </a:tc>
                <a:tc>
                  <a:txBody>
                    <a:bodyPr/>
                    <a:lstStyle/>
                    <a:p>
                      <a:pPr algn="r" fontAlgn="ctr"/>
                      <a:r>
                        <a:rPr lang="ru-RU" sz="900" b="0" i="0" u="none" strike="noStrike" dirty="0">
                          <a:latin typeface="Times New Roman"/>
                        </a:rPr>
                        <a:t>6 982 028,00</a:t>
                      </a:r>
                    </a:p>
                  </a:txBody>
                  <a:tcPr marL="7620" marR="7620" marT="7620" marB="0" anchor="ctr"/>
                </a:tc>
              </a:tr>
              <a:tr h="508398">
                <a:tc>
                  <a:txBody>
                    <a:bodyPr/>
                    <a:lstStyle/>
                    <a:p>
                      <a:pPr algn="l" fontAlgn="ctr"/>
                      <a:r>
                        <a:rPr lang="ru-RU" sz="900" b="0" i="0" u="none" strike="noStrike" dirty="0">
                          <a:latin typeface="Times New Roman"/>
                        </a:rPr>
                        <a:t>Субвенции бюджетам муниципальных районов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p>
                  </a:txBody>
                  <a:tcPr marL="7620" marR="7620" marT="7620" marB="0" anchor="ctr"/>
                </a:tc>
                <a:tc>
                  <a:txBody>
                    <a:bodyPr/>
                    <a:lstStyle/>
                    <a:p>
                      <a:pPr algn="r" fontAlgn="ctr"/>
                      <a:r>
                        <a:rPr lang="ru-RU" sz="900" b="0" i="0" u="none" strike="noStrike">
                          <a:latin typeface="Times New Roman"/>
                        </a:rPr>
                        <a:t>16 650 777,00</a:t>
                      </a:r>
                    </a:p>
                  </a:txBody>
                  <a:tcPr marL="7620" marR="7620" marT="7620" marB="0" anchor="ctr"/>
                </a:tc>
                <a:tc>
                  <a:txBody>
                    <a:bodyPr/>
                    <a:lstStyle/>
                    <a:p>
                      <a:pPr algn="r" fontAlgn="ctr"/>
                      <a:r>
                        <a:rPr lang="ru-RU" sz="900" b="0" i="0" u="none" strike="noStrike">
                          <a:latin typeface="Times New Roman"/>
                        </a:rPr>
                        <a:t>16 650 777,00</a:t>
                      </a:r>
                    </a:p>
                  </a:txBody>
                  <a:tcPr marL="7620" marR="7620" marT="7620" marB="0" anchor="ctr"/>
                </a:tc>
                <a:tc>
                  <a:txBody>
                    <a:bodyPr/>
                    <a:lstStyle/>
                    <a:p>
                      <a:pPr algn="r" fontAlgn="ctr"/>
                      <a:r>
                        <a:rPr lang="ru-RU" sz="900" b="0" i="0" u="none" strike="noStrike" dirty="0">
                          <a:latin typeface="Times New Roman"/>
                        </a:rPr>
                        <a:t>16 650 777,00</a:t>
                      </a:r>
                    </a:p>
                  </a:txBody>
                  <a:tcPr marL="7620" marR="7620" marT="7620" marB="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071570"/>
          </a:xfrm>
        </p:spPr>
        <p:txBody>
          <a:bodyP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2</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4" name="Содержимое 3"/>
          <p:cNvGraphicFramePr>
            <a:graphicFrameLocks noGrp="1"/>
          </p:cNvGraphicFramePr>
          <p:nvPr>
            <p:ph idx="1"/>
          </p:nvPr>
        </p:nvGraphicFramePr>
        <p:xfrm>
          <a:off x="285720" y="1643050"/>
          <a:ext cx="7858183" cy="4878639"/>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gn="l" fontAlgn="ctr"/>
                      <a:r>
                        <a:rPr lang="ru-RU" sz="900" b="0" i="0" u="none" strike="noStrike" dirty="0">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0" i="0" u="none" strike="noStrike">
                          <a:latin typeface="Times New Roman"/>
                        </a:rPr>
                        <a:t>5 390,00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85752">
                <a:tc>
                  <a:txBody>
                    <a:bodyPr/>
                    <a:lstStyle/>
                    <a:p>
                      <a:pPr algn="l" fontAlgn="ctr"/>
                      <a:r>
                        <a:rPr lang="ru-RU" sz="9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900" b="0" i="0" u="none" strike="noStrike">
                          <a:latin typeface="Times New Roman"/>
                        </a:rPr>
                        <a:t>25 467 120,00</a:t>
                      </a:r>
                    </a:p>
                  </a:txBody>
                  <a:tcPr marL="7620" marR="7620" marT="7620" marB="0" anchor="ctr"/>
                </a:tc>
                <a:tc>
                  <a:txBody>
                    <a:bodyPr/>
                    <a:lstStyle/>
                    <a:p>
                      <a:pPr algn="r" fontAlgn="ctr"/>
                      <a:r>
                        <a:rPr lang="ru-RU" sz="900" b="0" i="0" u="none" strike="noStrike">
                          <a:latin typeface="Times New Roman"/>
                        </a:rPr>
                        <a:t>25 467 120,00</a:t>
                      </a:r>
                    </a:p>
                  </a:txBody>
                  <a:tcPr marL="7620" marR="7620" marT="7620" marB="0" anchor="ctr"/>
                </a:tc>
                <a:tc>
                  <a:txBody>
                    <a:bodyPr/>
                    <a:lstStyle/>
                    <a:p>
                      <a:pPr algn="r" fontAlgn="ctr"/>
                      <a:r>
                        <a:rPr lang="ru-RU" sz="900" b="0" i="0" u="none" strike="noStrike">
                          <a:latin typeface="Times New Roman"/>
                        </a:rPr>
                        <a:t>25 467 120,00</a:t>
                      </a:r>
                    </a:p>
                  </a:txBody>
                  <a:tcPr marL="7620" marR="7620" marT="7620" marB="0" anchor="ctr"/>
                </a:tc>
              </a:tr>
              <a:tr h="357190">
                <a:tc>
                  <a:txBody>
                    <a:bodyPr/>
                    <a:lstStyle/>
                    <a:p>
                      <a:pPr algn="l" fontAlgn="ctr"/>
                      <a:r>
                        <a:rPr lang="ru-RU" sz="900" b="0" i="0" u="none" strike="noStrike">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900" b="0" i="0" u="none" strike="noStrike">
                          <a:latin typeface="Times New Roman"/>
                        </a:rPr>
                        <a:t>2 277 708,00</a:t>
                      </a:r>
                    </a:p>
                  </a:txBody>
                  <a:tcPr marL="7620" marR="7620" marT="7620" marB="0" anchor="ctr"/>
                </a:tc>
                <a:tc>
                  <a:txBody>
                    <a:bodyPr/>
                    <a:lstStyle/>
                    <a:p>
                      <a:pPr algn="r" fontAlgn="ctr"/>
                      <a:r>
                        <a:rPr lang="ru-RU" sz="900" b="0" i="0" u="none" strike="noStrike">
                          <a:latin typeface="Times New Roman"/>
                        </a:rPr>
                        <a:t>2 437 993,00</a:t>
                      </a:r>
                    </a:p>
                  </a:txBody>
                  <a:tcPr marL="7620" marR="7620" marT="7620" marB="0" anchor="ctr"/>
                </a:tc>
                <a:tc>
                  <a:txBody>
                    <a:bodyPr/>
                    <a:lstStyle/>
                    <a:p>
                      <a:pPr algn="r" fontAlgn="ctr"/>
                      <a:r>
                        <a:rPr lang="ru-RU" sz="900" b="0" i="0" u="none" strike="noStrike">
                          <a:latin typeface="Times New Roman"/>
                        </a:rPr>
                        <a:t>2 633 926,00</a:t>
                      </a:r>
                    </a:p>
                  </a:txBody>
                  <a:tcPr marL="7620" marR="7620" marT="7620" marB="0" anchor="ctr"/>
                </a:tc>
              </a:tr>
              <a:tr h="21431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900" b="0" i="1" u="none" strike="noStrike">
                          <a:latin typeface="Times New Roman"/>
                        </a:rPr>
                        <a:t> по организации и обеспечению деятельности административных комиссий</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142876">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900" b="0" i="1" u="none" strike="noStrike">
                          <a:latin typeface="Times New Roman"/>
                        </a:rPr>
                        <a:t>по созданию и обеспечению деятельности комиссий по делам несовершеннолетних и защите их прав</a:t>
                      </a:r>
                      <a:r>
                        <a:rPr lang="ru-RU" sz="900" b="0" i="0" u="none" strike="noStrike">
                          <a:latin typeface="Times New Roman"/>
                        </a:rPr>
                        <a:t>"</a:t>
                      </a:r>
                    </a:p>
                  </a:txBody>
                  <a:tcPr marL="7620" marR="7620" marT="7620" marB="0" anchor="ctr"/>
                </a:tc>
                <a:tc>
                  <a:txBody>
                    <a:bodyPr/>
                    <a:lstStyle/>
                    <a:p>
                      <a:pPr algn="r" fontAlgn="ctr"/>
                      <a:r>
                        <a:rPr lang="ru-RU" sz="900" b="0" i="0" u="none" strike="noStrike" dirty="0">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358951">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архивного дела</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374 555,00</a:t>
                      </a:r>
                    </a:p>
                  </a:txBody>
                  <a:tcPr marL="7620" marR="7620" marT="7620" marB="0" anchor="ctr"/>
                </a:tc>
                <a:tc>
                  <a:txBody>
                    <a:bodyPr/>
                    <a:lstStyle/>
                    <a:p>
                      <a:pPr algn="r" fontAlgn="ctr"/>
                      <a:r>
                        <a:rPr lang="ru-RU" sz="900" b="0" i="0" u="none" strike="noStrike">
                          <a:latin typeface="Times New Roman"/>
                        </a:rPr>
                        <a:t>374 555,00</a:t>
                      </a:r>
                    </a:p>
                  </a:txBody>
                  <a:tcPr marL="7620" marR="7620" marT="7620" marB="0" anchor="ctr"/>
                </a:tc>
                <a:tc>
                  <a:txBody>
                    <a:bodyPr/>
                    <a:lstStyle/>
                    <a:p>
                      <a:pPr algn="r" fontAlgn="ctr"/>
                      <a:r>
                        <a:rPr lang="ru-RU" sz="900" b="0" i="0" u="none" strike="noStrike">
                          <a:latin typeface="Times New Roman"/>
                        </a:rPr>
                        <a:t>374 555,00</a:t>
                      </a:r>
                    </a:p>
                  </a:txBody>
                  <a:tcPr marL="7620" marR="7620" marT="7620" marB="0" anchor="ctr"/>
                </a:tc>
              </a:tr>
              <a:tr h="355429">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a:latin typeface="Times New Roman"/>
                        </a:rPr>
                        <a:t> за счет средств областного бюджета" на предоставление дотаций на выравнивание бюджетной обеспеченности городских и сельских поселений</a:t>
                      </a:r>
                    </a:p>
                  </a:txBody>
                  <a:tcPr marL="7620" marR="7620" marT="7620" marB="0" anchor="ctr"/>
                </a:tc>
                <a:tc>
                  <a:txBody>
                    <a:bodyPr/>
                    <a:lstStyle/>
                    <a:p>
                      <a:pPr algn="r" fontAlgn="ctr"/>
                      <a:r>
                        <a:rPr lang="ru-RU" sz="900" b="0" i="0" u="none" strike="noStrike">
                          <a:latin typeface="Times New Roman"/>
                        </a:rPr>
                        <a:t>7 542 931,00</a:t>
                      </a:r>
                    </a:p>
                  </a:txBody>
                  <a:tcPr marL="7620" marR="7620" marT="7620" marB="0" anchor="ctr"/>
                </a:tc>
                <a:tc>
                  <a:txBody>
                    <a:bodyPr/>
                    <a:lstStyle/>
                    <a:p>
                      <a:pPr algn="r" fontAlgn="ctr"/>
                      <a:r>
                        <a:rPr lang="ru-RU" sz="900" b="0" i="0" u="none" strike="noStrike">
                          <a:latin typeface="Times New Roman"/>
                        </a:rPr>
                        <a:t>6 486 921,00</a:t>
                      </a:r>
                    </a:p>
                  </a:txBody>
                  <a:tcPr marL="7620" marR="7620" marT="7620" marB="0" anchor="ctr"/>
                </a:tc>
                <a:tc>
                  <a:txBody>
                    <a:bodyPr/>
                    <a:lstStyle/>
                    <a:p>
                      <a:pPr algn="r" fontAlgn="ctr"/>
                      <a:r>
                        <a:rPr lang="ru-RU" sz="900" b="0" i="0" u="none" strike="noStrike" dirty="0">
                          <a:latin typeface="Times New Roman"/>
                        </a:rPr>
                        <a:t>6 034 345,00</a:t>
                      </a:r>
                    </a:p>
                  </a:txBody>
                  <a:tcPr marL="7620" marR="7620" marT="7620" marB="0" anchor="ctr"/>
                </a:tc>
              </a:tr>
            </a:tbl>
          </a:graphicData>
        </a:graphic>
      </p:graphicFrame>
      <p:sp>
        <p:nvSpPr>
          <p:cNvPr id="5" name="Прямоугольник 4"/>
          <p:cNvSpPr/>
          <p:nvPr/>
        </p:nvSpPr>
        <p:spPr>
          <a:xfrm>
            <a:off x="7500958" y="1357298"/>
            <a:ext cx="1143008" cy="230832"/>
          </a:xfrm>
          <a:prstGeom prst="rect">
            <a:avLst/>
          </a:prstGeom>
        </p:spPr>
        <p:txBody>
          <a:bodyPr wrap="square">
            <a:spAutoFit/>
          </a:bodyPr>
          <a:lstStyle/>
          <a:p>
            <a:r>
              <a:rPr lang="ru-RU" sz="900" dirty="0" smtClean="0"/>
              <a:t>рублей</a:t>
            </a:r>
            <a:endParaRPr lang="ru-RU" sz="9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54098"/>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3</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4" name="Содержимое 3"/>
          <p:cNvGraphicFramePr>
            <a:graphicFrameLocks noGrp="1"/>
          </p:cNvGraphicFramePr>
          <p:nvPr>
            <p:ph idx="1"/>
          </p:nvPr>
        </p:nvGraphicFramePr>
        <p:xfrm>
          <a:off x="142844" y="1643050"/>
          <a:ext cx="8001057" cy="4931505"/>
        </p:xfrm>
        <a:graphic>
          <a:graphicData uri="http://schemas.openxmlformats.org/drawingml/2006/table">
            <a:tbl>
              <a:tblPr firstRow="1" bandRow="1">
                <a:tableStyleId>{93296810-A885-4BE3-A3E7-6D5BEEA58F35}</a:tableStyleId>
              </a:tblPr>
              <a:tblGrid>
                <a:gridCol w="4748593"/>
                <a:gridCol w="1105836"/>
                <a:gridCol w="1300986"/>
                <a:gridCol w="845642"/>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dirty="0">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dirty="0">
                          <a:latin typeface="Times New Roman"/>
                        </a:rPr>
                        <a:t> за счет средств областного бюджета" на организацию осуществления отдельных государственных полномочий</a:t>
                      </a:r>
                    </a:p>
                  </a:txBody>
                  <a:tcPr marL="7620" marR="7620" marT="7620" marB="0" anchor="ctr"/>
                </a:tc>
                <a:tc>
                  <a:txBody>
                    <a:bodyPr/>
                    <a:lstStyle/>
                    <a:p>
                      <a:pPr algn="r" fontAlgn="ctr"/>
                      <a:r>
                        <a:rPr lang="ru-RU" sz="900" b="0" i="0" u="none" strike="noStrike">
                          <a:latin typeface="Times New Roman"/>
                        </a:rPr>
                        <a:t>11 429,00</a:t>
                      </a:r>
                    </a:p>
                  </a:txBody>
                  <a:tcPr marL="7620" marR="7620" marT="7620" marB="0" anchor="ctr"/>
                </a:tc>
                <a:tc>
                  <a:txBody>
                    <a:bodyPr/>
                    <a:lstStyle/>
                    <a:p>
                      <a:pPr algn="r" fontAlgn="ctr"/>
                      <a:r>
                        <a:rPr lang="ru-RU" sz="900" b="0" i="0" u="none" strike="noStrike">
                          <a:latin typeface="Times New Roman"/>
                        </a:rPr>
                        <a:t>11 429,00</a:t>
                      </a:r>
                    </a:p>
                  </a:txBody>
                  <a:tcPr marL="7620" marR="7620" marT="7620" marB="0" anchor="ctr"/>
                </a:tc>
                <a:tc>
                  <a:txBody>
                    <a:bodyPr/>
                    <a:lstStyle/>
                    <a:p>
                      <a:pPr algn="r" fontAlgn="ctr"/>
                      <a:r>
                        <a:rPr lang="ru-RU" sz="900" b="0" i="0" u="none" strike="noStrike">
                          <a:latin typeface="Times New Roman"/>
                        </a:rPr>
                        <a:t>11 429,00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трудовых отношений</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c>
                  <a:txBody>
                    <a:bodyPr/>
                    <a:lstStyle/>
                    <a:p>
                      <a:pPr algn="r" fontAlgn="ctr"/>
                      <a:r>
                        <a:rPr lang="ru-RU" sz="900" b="0" i="0" u="none" strike="noStrike">
                          <a:latin typeface="Times New Roman"/>
                        </a:rPr>
                        <a:t>473 313,00</a:t>
                      </a:r>
                    </a:p>
                  </a:txBody>
                  <a:tcPr marL="7620" marR="7620" marT="7620" marB="0" anchor="ctr"/>
                </a:tc>
              </a:tr>
              <a:tr h="523986">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900" b="0" i="1" u="none" strike="noStrike">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1 419 939,00</a:t>
                      </a:r>
                    </a:p>
                  </a:txBody>
                  <a:tcPr marL="7620" marR="7620" marT="7620" marB="0" anchor="ctr"/>
                </a:tc>
                <a:tc>
                  <a:txBody>
                    <a:bodyPr/>
                    <a:lstStyle/>
                    <a:p>
                      <a:pPr algn="r" fontAlgn="ctr"/>
                      <a:r>
                        <a:rPr lang="ru-RU" sz="900" b="0" i="0" u="none" strike="noStrike">
                          <a:latin typeface="Times New Roman"/>
                        </a:rPr>
                        <a:t>1 419 939,00</a:t>
                      </a:r>
                    </a:p>
                  </a:txBody>
                  <a:tcPr marL="7620" marR="7620" marT="7620" marB="0" anchor="ctr"/>
                </a:tc>
                <a:tc>
                  <a:txBody>
                    <a:bodyPr/>
                    <a:lstStyle/>
                    <a:p>
                      <a:pPr algn="r" fontAlgn="ctr"/>
                      <a:r>
                        <a:rPr lang="ru-RU" sz="900" b="0" i="0" u="none" strike="noStrike">
                          <a:latin typeface="Times New Roman"/>
                        </a:rPr>
                        <a:t>1 419 939,00</a:t>
                      </a:r>
                    </a:p>
                  </a:txBody>
                  <a:tcPr marL="7620" marR="7620" marT="7620" marB="0" anchor="ctr"/>
                </a:tc>
              </a:tr>
              <a:tr h="476146">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900" b="0" i="1" u="none" strike="noStrike">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900" b="0" i="0" u="none" strike="noStrike">
                          <a:latin typeface="Times New Roman"/>
                        </a:rPr>
                        <a:t>"</a:t>
                      </a:r>
                    </a:p>
                  </a:txBody>
                  <a:tcPr marL="7620" marR="7620" marT="7620" marB="0" anchor="ctr"/>
                </a:tc>
                <a:tc>
                  <a:txBody>
                    <a:bodyPr/>
                    <a:lstStyle/>
                    <a:p>
                      <a:pPr algn="r" fontAlgn="ctr"/>
                      <a:r>
                        <a:rPr lang="ru-RU" sz="900" b="0" i="0" u="none" strike="noStrike" dirty="0">
                          <a:latin typeface="Times New Roman"/>
                        </a:rPr>
                        <a:t>7 971 496,00</a:t>
                      </a:r>
                    </a:p>
                  </a:txBody>
                  <a:tcPr marL="7620" marR="7620" marT="7620" marB="0" anchor="ctr"/>
                </a:tc>
                <a:tc>
                  <a:txBody>
                    <a:bodyPr/>
                    <a:lstStyle/>
                    <a:p>
                      <a:pPr algn="r" fontAlgn="ctr"/>
                      <a:r>
                        <a:rPr lang="ru-RU" sz="900" b="0" i="0" u="none" strike="noStrike">
                          <a:latin typeface="Times New Roman"/>
                        </a:rPr>
                        <a:t>7 971 496,00</a:t>
                      </a:r>
                    </a:p>
                  </a:txBody>
                  <a:tcPr marL="7620" marR="7620" marT="7620" marB="0" anchor="ctr"/>
                </a:tc>
                <a:tc>
                  <a:txBody>
                    <a:bodyPr/>
                    <a:lstStyle/>
                    <a:p>
                      <a:pPr algn="r" fontAlgn="ctr"/>
                      <a:r>
                        <a:rPr lang="ru-RU" sz="900" b="0" i="0" u="none" strike="noStrike">
                          <a:latin typeface="Times New Roman"/>
                        </a:rPr>
                        <a:t>7 971 496,00</a:t>
                      </a:r>
                    </a:p>
                  </a:txBody>
                  <a:tcPr marL="7620" marR="7620" marT="7620" marB="0" anchor="ctr"/>
                </a:tc>
              </a:tr>
              <a:tr h="298032">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1 772 527,00</a:t>
                      </a:r>
                    </a:p>
                  </a:txBody>
                  <a:tcPr marL="7620" marR="7620" marT="7620" marB="0" anchor="ctr"/>
                </a:tc>
                <a:tc>
                  <a:txBody>
                    <a:bodyPr/>
                    <a:lstStyle/>
                    <a:p>
                      <a:pPr algn="r" fontAlgn="ctr"/>
                      <a:r>
                        <a:rPr lang="ru-RU" sz="900" b="0" i="0" u="none" strike="noStrike">
                          <a:latin typeface="Times New Roman"/>
                        </a:rPr>
                        <a:t>1 772 527,00</a:t>
                      </a:r>
                    </a:p>
                  </a:txBody>
                  <a:tcPr marL="7620" marR="7620" marT="7620" marB="0" anchor="ctr"/>
                </a:tc>
                <a:tc>
                  <a:txBody>
                    <a:bodyPr/>
                    <a:lstStyle/>
                    <a:p>
                      <a:pPr algn="r" fontAlgn="ctr"/>
                      <a:r>
                        <a:rPr lang="ru-RU" sz="900" b="0" i="0" u="none" strike="noStrike" dirty="0">
                          <a:latin typeface="Times New Roman"/>
                        </a:rPr>
                        <a:t>1 772 527,00</a:t>
                      </a:r>
                    </a:p>
                  </a:txBody>
                  <a:tcPr marL="7620" marR="7620" marT="7620" marB="0" anchor="ctr"/>
                </a:tc>
              </a:tr>
            </a:tbl>
          </a:graphicData>
        </a:graphic>
      </p:graphicFrame>
      <p:sp>
        <p:nvSpPr>
          <p:cNvPr id="5" name="Прямоугольник 4"/>
          <p:cNvSpPr/>
          <p:nvPr/>
        </p:nvSpPr>
        <p:spPr>
          <a:xfrm>
            <a:off x="7358082" y="1357298"/>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154098"/>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4</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6" name="Содержимое 5"/>
          <p:cNvGraphicFramePr>
            <a:graphicFrameLocks noGrp="1"/>
          </p:cNvGraphicFramePr>
          <p:nvPr>
            <p:ph idx="1"/>
          </p:nvPr>
        </p:nvGraphicFramePr>
        <p:xfrm>
          <a:off x="142844" y="1785926"/>
          <a:ext cx="8001056" cy="4372930"/>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214314">
                <a:tc>
                  <a:txBody>
                    <a:bodyPr/>
                    <a:lstStyle/>
                    <a:p>
                      <a:pPr algn="l" fontAlgn="ctr"/>
                      <a:r>
                        <a:rPr lang="ru-RU" sz="900" b="0" i="0" u="none" strike="noStrike" dirty="0">
                          <a:latin typeface="Times New Roman"/>
                        </a:rPr>
                        <a:t>субвенции из областного бюджета бюджетам </a:t>
                      </a:r>
                      <a:r>
                        <a:rPr lang="ru-RU" sz="900" b="0" i="1" u="none" strike="noStrike" dirty="0">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dirty="0">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234 360 770,00</a:t>
                      </a:r>
                    </a:p>
                  </a:txBody>
                  <a:tcPr marL="7620" marR="7620" marT="7620" marB="0" anchor="ctr"/>
                </a:tc>
                <a:tc>
                  <a:txBody>
                    <a:bodyPr/>
                    <a:lstStyle/>
                    <a:p>
                      <a:pPr algn="r" fontAlgn="ctr"/>
                      <a:r>
                        <a:rPr lang="ru-RU" sz="900" b="0" i="0" u="none" strike="noStrike">
                          <a:latin typeface="Times New Roman"/>
                        </a:rPr>
                        <a:t>221 030 293,00</a:t>
                      </a:r>
                    </a:p>
                  </a:txBody>
                  <a:tcPr marL="7620" marR="7620" marT="7620" marB="0" anchor="ctr"/>
                </a:tc>
                <a:tc>
                  <a:txBody>
                    <a:bodyPr/>
                    <a:lstStyle/>
                    <a:p>
                      <a:pPr algn="r" fontAlgn="ctr"/>
                      <a:r>
                        <a:rPr lang="ru-RU" sz="900" b="0" i="0" u="none" strike="noStrike">
                          <a:latin typeface="Times New Roman"/>
                        </a:rPr>
                        <a:t>221 030 293,00</a:t>
                      </a:r>
                    </a:p>
                  </a:txBody>
                  <a:tcPr marL="7620" marR="7620" marT="7620" marB="0" anchor="ctr"/>
                </a:tc>
              </a:tr>
              <a:tr h="21431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92 623,00</a:t>
                      </a:r>
                    </a:p>
                  </a:txBody>
                  <a:tcPr marL="7620" marR="7620" marT="7620" marB="0" anchor="ctr"/>
                </a:tc>
                <a:tc>
                  <a:txBody>
                    <a:bodyPr/>
                    <a:lstStyle/>
                    <a:p>
                      <a:pPr algn="r" fontAlgn="ctr"/>
                      <a:r>
                        <a:rPr lang="ru-RU" sz="900" b="0" i="0" u="none" strike="noStrike">
                          <a:latin typeface="Times New Roman"/>
                        </a:rPr>
                        <a:t>92 623,00</a:t>
                      </a:r>
                    </a:p>
                  </a:txBody>
                  <a:tcPr marL="7620" marR="7620" marT="7620" marB="0" anchor="ctr"/>
                </a:tc>
                <a:tc>
                  <a:txBody>
                    <a:bodyPr/>
                    <a:lstStyle/>
                    <a:p>
                      <a:pPr algn="r" fontAlgn="ctr"/>
                      <a:r>
                        <a:rPr lang="ru-RU" sz="900" b="0" i="0" u="none" strike="noStrike">
                          <a:latin typeface="Times New Roman"/>
                        </a:rPr>
                        <a:t>92 623,00</a:t>
                      </a:r>
                    </a:p>
                  </a:txBody>
                  <a:tcPr marL="7620" marR="7620" marT="7620" marB="0" anchor="ctr"/>
                </a:tc>
              </a:tr>
              <a:tr h="35719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a:latin typeface="Times New Roman"/>
                        </a:rPr>
                        <a:t>ветеранов труда и тружеников тыла</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3 916 365,00</a:t>
                      </a:r>
                    </a:p>
                  </a:txBody>
                  <a:tcPr marL="7620" marR="7620" marT="7620" marB="0" anchor="ctr"/>
                </a:tc>
                <a:tc>
                  <a:txBody>
                    <a:bodyPr/>
                    <a:lstStyle/>
                    <a:p>
                      <a:pPr algn="r" fontAlgn="ctr"/>
                      <a:r>
                        <a:rPr lang="ru-RU" sz="900" b="0" i="0" u="none" strike="noStrike">
                          <a:latin typeface="Times New Roman"/>
                        </a:rPr>
                        <a:t>3 916 365,00</a:t>
                      </a:r>
                    </a:p>
                  </a:txBody>
                  <a:tcPr marL="7620" marR="7620" marT="7620" marB="0" anchor="ctr"/>
                </a:tc>
                <a:tc>
                  <a:txBody>
                    <a:bodyPr/>
                    <a:lstStyle/>
                    <a:p>
                      <a:pPr algn="r" fontAlgn="ctr"/>
                      <a:r>
                        <a:rPr lang="ru-RU" sz="900" b="0" i="0" u="none" strike="noStrike">
                          <a:latin typeface="Times New Roman"/>
                        </a:rPr>
                        <a:t>3 916 365,00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2 366 565,00</a:t>
                      </a:r>
                    </a:p>
                  </a:txBody>
                  <a:tcPr marL="7620" marR="7620" marT="7620" marB="0" anchor="ctr"/>
                </a:tc>
                <a:tc>
                  <a:txBody>
                    <a:bodyPr/>
                    <a:lstStyle/>
                    <a:p>
                      <a:pPr algn="r" fontAlgn="ctr"/>
                      <a:r>
                        <a:rPr lang="ru-RU" sz="900" b="0" i="0" u="none" strike="noStrike">
                          <a:latin typeface="Times New Roman"/>
                        </a:rPr>
                        <a:t>2 366 565,00</a:t>
                      </a:r>
                    </a:p>
                  </a:txBody>
                  <a:tcPr marL="7620" marR="7620" marT="7620" marB="0" anchor="ctr"/>
                </a:tc>
                <a:tc>
                  <a:txBody>
                    <a:bodyPr/>
                    <a:lstStyle/>
                    <a:p>
                      <a:pPr algn="r" fontAlgn="ctr"/>
                      <a:r>
                        <a:rPr lang="ru-RU" sz="900" b="0" i="0" u="none" strike="noStrike" dirty="0">
                          <a:latin typeface="Times New Roman"/>
                        </a:rPr>
                        <a:t>2 366 565,00</a:t>
                      </a:r>
                    </a:p>
                  </a:txBody>
                  <a:tcPr marL="7620" marR="7620" marT="762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dirty="0">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581 557,00</a:t>
                      </a:r>
                    </a:p>
                  </a:txBody>
                  <a:tcPr marL="7620" marR="7620" marT="7620" marB="0" anchor="ctr"/>
                </a:tc>
                <a:tc>
                  <a:txBody>
                    <a:bodyPr/>
                    <a:lstStyle/>
                    <a:p>
                      <a:pPr algn="r" fontAlgn="ctr"/>
                      <a:r>
                        <a:rPr lang="ru-RU" sz="900" b="0" i="0" u="none" strike="noStrike">
                          <a:latin typeface="Times New Roman"/>
                        </a:rPr>
                        <a:t>581 557,00</a:t>
                      </a:r>
                    </a:p>
                  </a:txBody>
                  <a:tcPr marL="7620" marR="7620" marT="7620" marB="0" anchor="ctr"/>
                </a:tc>
                <a:tc>
                  <a:txBody>
                    <a:bodyPr/>
                    <a:lstStyle/>
                    <a:p>
                      <a:pPr algn="r" fontAlgn="ctr"/>
                      <a:r>
                        <a:rPr lang="ru-RU" sz="900" b="0" i="0" u="none" strike="noStrike" dirty="0">
                          <a:latin typeface="Times New Roman"/>
                        </a:rPr>
                        <a:t>581 557,00</a:t>
                      </a:r>
                    </a:p>
                  </a:txBody>
                  <a:tcPr marL="7620" marR="7620" marT="7620" marB="0" anchor="ctr"/>
                </a:tc>
              </a:tr>
            </a:tbl>
          </a:graphicData>
        </a:graphic>
      </p:graphicFrame>
      <p:sp>
        <p:nvSpPr>
          <p:cNvPr id="5" name="Прямоугольник 4"/>
          <p:cNvSpPr/>
          <p:nvPr/>
        </p:nvSpPr>
        <p:spPr>
          <a:xfrm>
            <a:off x="7215206" y="135729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214446"/>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5</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5" name="Содержимое 4"/>
          <p:cNvGraphicFramePr>
            <a:graphicFrameLocks noGrp="1"/>
          </p:cNvGraphicFramePr>
          <p:nvPr>
            <p:ph idx="1"/>
          </p:nvPr>
        </p:nvGraphicFramePr>
        <p:xfrm>
          <a:off x="71407" y="1643049"/>
          <a:ext cx="8072494" cy="284893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dirty="0">
                          <a:latin typeface="Times New Roman"/>
                        </a:rPr>
                        <a:t>на содержание работников</a:t>
                      </a:r>
                      <a:r>
                        <a:rPr lang="ru-RU" sz="900" b="0" i="0" u="none" strike="noStrike" dirty="0">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c>
                  <a:txBody>
                    <a:bodyPr/>
                    <a:lstStyle/>
                    <a:p>
                      <a:pPr algn="r" fontAlgn="ctr"/>
                      <a:r>
                        <a:rPr lang="ru-RU" sz="900" b="0" i="0" u="none" strike="noStrike">
                          <a:latin typeface="Times New Roman"/>
                        </a:rPr>
                        <a:t>47 331,00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a:latin typeface="Times New Roman"/>
                        </a:rPr>
                        <a:t>на содержание работников</a:t>
                      </a:r>
                      <a:r>
                        <a:rPr lang="ru-RU" sz="900" b="0" i="0" u="none" strike="noStrike">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dirty="0">
                          <a:latin typeface="Times New Roman"/>
                        </a:rPr>
                        <a:t>33 470,00</a:t>
                      </a:r>
                    </a:p>
                  </a:txBody>
                  <a:tcPr marL="7620" marR="7620" marT="7620" marB="0" anchor="ctr"/>
                </a:tc>
              </a:tr>
            </a:tbl>
          </a:graphicData>
        </a:graphic>
      </p:graphicFrame>
      <p:sp>
        <p:nvSpPr>
          <p:cNvPr id="4" name="Прямоугольник 3"/>
          <p:cNvSpPr/>
          <p:nvPr/>
        </p:nvSpPr>
        <p:spPr>
          <a:xfrm>
            <a:off x="7358082" y="1285860"/>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9058" y="1142984"/>
            <a:ext cx="615950"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4" y="1571612"/>
            <a:ext cx="587375"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394879" y="1973165"/>
              <a:ext cx="1857388"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572132" y="2428868"/>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786446" y="2643182"/>
            <a:ext cx="617538"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Заголовок 1"/>
          <p:cNvSpPr txBox="1">
            <a:spLocks/>
          </p:cNvSpPr>
          <p:nvPr/>
        </p:nvSpPr>
        <p:spPr>
          <a:xfrm>
            <a:off x="6715140" y="242886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572132" y="3500438"/>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715008" y="3643314"/>
            <a:ext cx="600075" cy="59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Заголовок 1"/>
          <p:cNvSpPr txBox="1">
            <a:spLocks/>
          </p:cNvSpPr>
          <p:nvPr/>
        </p:nvSpPr>
        <p:spPr>
          <a:xfrm>
            <a:off x="6643702" y="335756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3857620"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071934" y="5072074"/>
            <a:ext cx="576263" cy="55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Заголовок 1"/>
          <p:cNvSpPr txBox="1">
            <a:spLocks/>
          </p:cNvSpPr>
          <p:nvPr/>
        </p:nvSpPr>
        <p:spPr>
          <a:xfrm>
            <a:off x="3786182"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2786050" y="4857760"/>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000364" y="5000636"/>
            <a:ext cx="608012" cy="62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Заголовок 1"/>
          <p:cNvSpPr txBox="1">
            <a:spLocks/>
          </p:cNvSpPr>
          <p:nvPr/>
        </p:nvSpPr>
        <p:spPr>
          <a:xfrm>
            <a:off x="1285852" y="5929330"/>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000232" y="4429132"/>
            <a:ext cx="608465" cy="546325"/>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a14="http://schemas.microsoft.com/office/drawing/2010/main" xmlns="" val="0"/>
              </a:ext>
            </a:extLst>
          </a:blip>
          <a:srcRect/>
          <a:stretch>
            <a:fillRect/>
          </a:stretch>
        </p:blipFill>
        <p:spPr bwMode="auto">
          <a:xfrm>
            <a:off x="1500166" y="3286124"/>
            <a:ext cx="550862" cy="592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a14="http://schemas.microsoft.com/office/drawing/2010/main" xmlns=""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grpSp>
        <p:nvGrpSpPr>
          <p:cNvPr id="62" name="Группа 61"/>
          <p:cNvGrpSpPr/>
          <p:nvPr/>
        </p:nvGrpSpPr>
        <p:grpSpPr>
          <a:xfrm>
            <a:off x="4857752" y="4357694"/>
            <a:ext cx="948881" cy="948881"/>
            <a:chOff x="2261331" y="3648446"/>
            <a:chExt cx="948881" cy="948881"/>
          </a:xfrm>
          <a:scene3d>
            <a:camera prst="orthographicFront"/>
            <a:lightRig rig="flat" dir="t"/>
          </a:scene3d>
        </p:grpSpPr>
        <p:sp>
          <p:nvSpPr>
            <p:cNvPr id="63" name="Овал 6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6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65" name="Заголовок 1"/>
          <p:cNvSpPr txBox="1">
            <a:spLocks/>
          </p:cNvSpPr>
          <p:nvPr/>
        </p:nvSpPr>
        <p:spPr>
          <a:xfrm>
            <a:off x="6072198" y="5000636"/>
            <a:ext cx="2928958"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0600</a:t>
            </a:r>
            <a:r>
              <a:rPr lang="ru-RU" sz="1400" dirty="0" smtClean="0">
                <a:latin typeface="Times New Roman" panose="02020603050405020304" pitchFamily="18" charset="0"/>
                <a:cs typeface="Times New Roman" panose="02020603050405020304" pitchFamily="18" charset="0"/>
              </a:rPr>
              <a:t>  Охрана окружающей среды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66" name="Рисунок 65"/>
          <p:cNvPicPr/>
          <p:nvPr/>
        </p:nvPicPr>
        <p:blipFill>
          <a:blip r:embed="rId12"/>
          <a:srcRect/>
          <a:stretch>
            <a:fillRect/>
          </a:stretch>
        </p:blipFill>
        <p:spPr bwMode="auto">
          <a:xfrm>
            <a:off x="5000628" y="4500570"/>
            <a:ext cx="638175" cy="657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2" y="1500174"/>
          <a:ext cx="8572561" cy="4902002"/>
        </p:xfrm>
        <a:graphic>
          <a:graphicData uri="http://schemas.openxmlformats.org/drawingml/2006/table">
            <a:tbl>
              <a:tblPr firstRow="1" bandRow="1">
                <a:tableStyleId>{5C22544A-7EE6-4342-B048-85BDC9FD1C3A}</a:tableStyleId>
              </a:tblPr>
              <a:tblGrid>
                <a:gridCol w="428628"/>
                <a:gridCol w="1214446"/>
                <a:gridCol w="1071571"/>
                <a:gridCol w="714380"/>
                <a:gridCol w="1071569"/>
                <a:gridCol w="642943"/>
                <a:gridCol w="1000132"/>
                <a:gridCol w="714380"/>
                <a:gridCol w="1050141"/>
                <a:gridCol w="664371"/>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2027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2028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285752">
                <a:tc>
                  <a:txBody>
                    <a:bodyPr/>
                    <a:lstStyle/>
                    <a:p>
                      <a:pPr>
                        <a:lnSpc>
                          <a:spcPct val="115000"/>
                        </a:lnSpc>
                        <a:spcAft>
                          <a:spcPts val="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Всего</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dirty="0">
                          <a:latin typeface="Arial"/>
                          <a:ea typeface="Times New Roman"/>
                          <a:cs typeface="Times New Roman"/>
                        </a:rPr>
                        <a:t>535 727 569,02</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b="1">
                          <a:latin typeface="Arial"/>
                          <a:ea typeface="Times New Roman"/>
                          <a:cs typeface="Times New Roman"/>
                        </a:rPr>
                        <a:t>510 446 913,00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b="1">
                          <a:latin typeface="Arial"/>
                          <a:ea typeface="Times New Roman"/>
                          <a:cs typeface="Times New Roman"/>
                        </a:rPr>
                        <a:t>433 194 507,00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439 496 957,00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100,00</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Общегосударственные вопросы</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110 622 366,55</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20,65</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56 545 907,00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11,08</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46 749 121,00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10,79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49 255 855,00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11,21</a:t>
                      </a:r>
                      <a:endParaRPr lang="ru-RU" sz="9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безопасность</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1 547 000,00</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0,29</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120 000,00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dirty="0">
                          <a:latin typeface="Arial"/>
                          <a:ea typeface="Times New Roman"/>
                          <a:cs typeface="Times New Roman"/>
                        </a:rPr>
                        <a:t>562 000,00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562 000,00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0,13</a:t>
                      </a:r>
                      <a:endParaRPr lang="ru-RU" sz="9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экономика</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20 385 449,36</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3,81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10 875 513,00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2,13</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dirty="0">
                          <a:latin typeface="Arial"/>
                          <a:ea typeface="Times New Roman"/>
                          <a:cs typeface="Times New Roman"/>
                        </a:rPr>
                        <a:t>14 200 744,00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3,28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14 857 575,00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3,38</a:t>
                      </a:r>
                      <a:endParaRPr lang="ru-RU" sz="900">
                        <a:latin typeface="Calibri"/>
                        <a:ea typeface="Times New Roman"/>
                        <a:cs typeface="Times New Roman"/>
                      </a:endParaRPr>
                    </a:p>
                  </a:txBody>
                  <a:tcPr marL="68580" marR="68580" marT="0" marB="0" anchor="ctr"/>
                </a:tc>
              </a:tr>
              <a:tr h="500066">
                <a:tc>
                  <a:txBody>
                    <a:bodyPr/>
                    <a:lstStyle/>
                    <a:p>
                      <a:pPr algn="ctr">
                        <a:lnSpc>
                          <a:spcPct val="115000"/>
                        </a:lnSpc>
                        <a:spcAft>
                          <a:spcPts val="0"/>
                        </a:spcAft>
                      </a:pPr>
                      <a:r>
                        <a:rPr lang="ru-RU" sz="800" b="1">
                          <a:latin typeface="Arial"/>
                          <a:ea typeface="Times New Roman"/>
                          <a:cs typeface="Times New Roman"/>
                        </a:rPr>
                        <a:t>05</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Жилищно-коммунальное хозяйство</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1 271 461,82</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0,24</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0,06</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dirty="0">
                          <a:latin typeface="Arial"/>
                          <a:ea typeface="Times New Roman"/>
                          <a:cs typeface="Times New Roman"/>
                        </a:rPr>
                        <a:t>800 000,00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0,18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800 000,00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0,18</a:t>
                      </a:r>
                      <a:endParaRPr lang="ru-RU" sz="9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06</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Охрана оклужающей среды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68 858,79</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0,07</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212813">
                <a:tc>
                  <a:txBody>
                    <a:bodyPr/>
                    <a:lstStyle/>
                    <a:p>
                      <a:pPr algn="ctr">
                        <a:lnSpc>
                          <a:spcPct val="115000"/>
                        </a:lnSpc>
                        <a:spcAft>
                          <a:spcPts val="0"/>
                        </a:spcAft>
                      </a:pPr>
                      <a:r>
                        <a:rPr lang="ru-RU" sz="800" b="1">
                          <a:latin typeface="Arial"/>
                          <a:ea typeface="Times New Roman"/>
                          <a:cs typeface="Times New Roman"/>
                        </a:rPr>
                        <a:t>07</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Образование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342 871 153,50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64,00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374 354 653,00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73,34</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dirty="0">
                          <a:latin typeface="Arial"/>
                          <a:ea typeface="Times New Roman"/>
                          <a:cs typeface="Times New Roman"/>
                        </a:rPr>
                        <a:t>302 657 823,00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69,87</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302 661 708,00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68,87</a:t>
                      </a:r>
                      <a:endParaRPr lang="ru-RU" sz="900">
                        <a:latin typeface="Calibri"/>
                        <a:ea typeface="Times New Roman"/>
                        <a:cs typeface="Times New Roman"/>
                      </a:endParaRPr>
                    </a:p>
                  </a:txBody>
                  <a:tcPr marL="68580" marR="68580" marT="0" marB="0" anchor="ctr"/>
                </a:tc>
              </a:tr>
              <a:tr h="358691">
                <a:tc>
                  <a:txBody>
                    <a:bodyPr/>
                    <a:lstStyle/>
                    <a:p>
                      <a:pPr algn="ctr">
                        <a:lnSpc>
                          <a:spcPct val="115000"/>
                        </a:lnSpc>
                        <a:spcAft>
                          <a:spcPts val="0"/>
                        </a:spcAft>
                      </a:pPr>
                      <a:r>
                        <a:rPr lang="ru-RU" sz="800" b="1">
                          <a:latin typeface="Arial"/>
                          <a:ea typeface="Times New Roman"/>
                          <a:cs typeface="Times New Roman"/>
                        </a:rPr>
                        <a:t>08</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Культура, кинематография</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30 860 121,00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5,76</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27 085 233,00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5,31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24 323 538,00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5,61</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24 323 538,00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5,53</a:t>
                      </a:r>
                      <a:endParaRPr lang="ru-RU" sz="900">
                        <a:latin typeface="Calibri"/>
                        <a:ea typeface="Times New Roman"/>
                        <a:cs typeface="Times New Roman"/>
                      </a:endParaRPr>
                    </a:p>
                  </a:txBody>
                  <a:tcPr marL="68580" marR="68580" marT="0" marB="0" anchor="ctr"/>
                </a:tc>
              </a:tr>
              <a:tr h="215815">
                <a:tc>
                  <a:txBody>
                    <a:bodyPr/>
                    <a:lstStyle/>
                    <a:p>
                      <a:pPr algn="ctr">
                        <a:lnSpc>
                          <a:spcPct val="115000"/>
                        </a:lnSpc>
                        <a:spcAft>
                          <a:spcPts val="0"/>
                        </a:spcAft>
                      </a:pPr>
                      <a:r>
                        <a:rPr lang="ru-RU" sz="800" b="1">
                          <a:latin typeface="Arial"/>
                          <a:ea typeface="Times New Roman"/>
                          <a:cs typeface="Times New Roman"/>
                        </a:rPr>
                        <a:t>09</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Здравоохранение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943 300,00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0,18</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581 557,00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0,13</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581 557,00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0,13</a:t>
                      </a:r>
                      <a:endParaRPr lang="ru-RU" sz="900">
                        <a:latin typeface="Calibri"/>
                        <a:ea typeface="Times New Roman"/>
                        <a:cs typeface="Times New Roman"/>
                      </a:endParaRPr>
                    </a:p>
                  </a:txBody>
                  <a:tcPr marL="68580" marR="68580" marT="0" marB="0" anchor="ctr"/>
                </a:tc>
              </a:tr>
              <a:tr h="214314">
                <a:tc>
                  <a:txBody>
                    <a:bodyPr/>
                    <a:lstStyle/>
                    <a:p>
                      <a:pPr algn="ctr">
                        <a:lnSpc>
                          <a:spcPct val="115000"/>
                        </a:lnSpc>
                        <a:spcAft>
                          <a:spcPts val="0"/>
                        </a:spcAft>
                      </a:pPr>
                      <a:r>
                        <a:rPr lang="ru-RU" sz="800" b="1">
                          <a:latin typeface="Arial"/>
                          <a:ea typeface="Times New Roman"/>
                          <a:cs typeface="Times New Roman"/>
                        </a:rPr>
                        <a:t>10</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Социальная политика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19 363 723,00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3,61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32 627 834,00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6,39</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33 435 910,00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7,72</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33 435 910,00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7,61</a:t>
                      </a:r>
                      <a:endParaRPr lang="ru-RU" sz="900" dirty="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Физическая культура и спорт</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0,06</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150 000,00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0,03</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150 000,00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0,03</a:t>
                      </a:r>
                      <a:endParaRPr lang="ru-RU" sz="900" dirty="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dirty="0">
                          <a:latin typeface="Arial"/>
                          <a:ea typeface="Times New Roman"/>
                          <a:cs typeface="Times New Roman"/>
                        </a:rPr>
                        <a:t>14</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Межбюджетные трансферты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7 494 135,00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000">
                          <a:latin typeface="Arial"/>
                          <a:ea typeface="Times New Roman"/>
                          <a:cs typeface="Times New Roman"/>
                        </a:rPr>
                        <a:t>1,40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7 542 931,00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dirty="0">
                          <a:latin typeface="Arial"/>
                          <a:ea typeface="Times New Roman"/>
                          <a:cs typeface="Times New Roman"/>
                        </a:rPr>
                        <a:t>1,48</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900">
                          <a:latin typeface="Arial"/>
                          <a:ea typeface="Times New Roman"/>
                          <a:cs typeface="Times New Roman"/>
                        </a:rPr>
                        <a:t>6 486 921,00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6 034 345,00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1,37</a:t>
                      </a:r>
                      <a:endParaRPr lang="ru-RU" sz="900" dirty="0">
                        <a:latin typeface="Calibri"/>
                        <a:ea typeface="Times New Roman"/>
                        <a:cs typeface="Times New Roman"/>
                      </a:endParaRPr>
                    </a:p>
                  </a:txBody>
                  <a:tcPr marL="68580" marR="68580" marT="0" marB="0" anchor="ctr"/>
                </a:tc>
              </a:tr>
              <a:tr h="153548">
                <a:tc>
                  <a:txBody>
                    <a:bodyPr/>
                    <a:lstStyle/>
                    <a:p>
                      <a:pPr algn="ctr">
                        <a:lnSpc>
                          <a:spcPct val="115000"/>
                        </a:lnSpc>
                        <a:spcAft>
                          <a:spcPts val="0"/>
                        </a:spcAft>
                      </a:pPr>
                      <a:r>
                        <a:rPr lang="ru-RU" sz="800" b="1">
                          <a:latin typeface="Arial"/>
                          <a:ea typeface="Times New Roman"/>
                          <a:cs typeface="Times New Roman"/>
                        </a:rPr>
                        <a:t> </a:t>
                      </a:r>
                      <a:endParaRPr lang="ru-RU" sz="800">
                        <a:latin typeface="Calibri"/>
                        <a:ea typeface="Times New Roman"/>
                        <a:cs typeface="Times New Roman"/>
                      </a:endParaRPr>
                    </a:p>
                  </a:txBody>
                  <a:tcPr marL="68580" marR="68580" marT="0" marB="0" anchor="ctr"/>
                </a:tc>
                <a:tc gridSpan="4">
                  <a:txBody>
                    <a:bodyPr/>
                    <a:lstStyle/>
                    <a:p>
                      <a:pPr>
                        <a:lnSpc>
                          <a:spcPct val="115000"/>
                        </a:lnSpc>
                        <a:spcAft>
                          <a:spcPts val="0"/>
                        </a:spcAft>
                      </a:pPr>
                      <a:r>
                        <a:rPr lang="ru-RU" sz="800" dirty="0">
                          <a:latin typeface="Arial"/>
                          <a:ea typeface="Times New Roman"/>
                          <a:cs typeface="Times New Roman"/>
                        </a:rPr>
                        <a:t>Условно утвержденные расходы</a:t>
                      </a:r>
                      <a:endParaRPr lang="ru-RU" sz="800" dirty="0">
                        <a:latin typeface="Calibri"/>
                        <a:ea typeface="Times New Roman"/>
                        <a:cs typeface="Times New Roman"/>
                      </a:endParaRPr>
                    </a:p>
                    <a:p>
                      <a:pPr algn="ctr">
                        <a:lnSpc>
                          <a:spcPct val="115000"/>
                        </a:lnSpc>
                        <a:spcAft>
                          <a:spcPts val="100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gn="ctr">
                        <a:lnSpc>
                          <a:spcPct val="115000"/>
                        </a:lnSpc>
                        <a:spcAft>
                          <a:spcPts val="1000"/>
                        </a:spcAft>
                      </a:pP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3 246 893,00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0,75</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6 834 469,00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1,56</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429520" y="100010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340120"/>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Наименование групп видов расхода</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2026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2027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2028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r>
              <a:tr h="358940">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ИТОГО</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fontAlgn="b"/>
                      <a:r>
                        <a:rPr lang="ru-RU" sz="1000" b="1" i="0" u="none" strike="noStrike">
                          <a:latin typeface="Arial"/>
                        </a:rPr>
                        <a:t>510 446 913,00</a:t>
                      </a:r>
                    </a:p>
                  </a:txBody>
                  <a:tcPr marL="7620" marR="7620" marT="7620" marB="0" anchor="ctr"/>
                </a:tc>
                <a:tc>
                  <a:txBody>
                    <a:bodyPr/>
                    <a:lstStyle/>
                    <a:p>
                      <a:pPr algn="ctr">
                        <a:lnSpc>
                          <a:spcPct val="115000"/>
                        </a:lnSpc>
                        <a:spcAft>
                          <a:spcPts val="0"/>
                        </a:spcAft>
                      </a:pPr>
                      <a:r>
                        <a:rPr lang="ru-RU" sz="1000" b="1">
                          <a:latin typeface="Arial"/>
                          <a:ea typeface="Times New Roman"/>
                          <a:cs typeface="Times New Roman"/>
                        </a:rPr>
                        <a:t>433 194 507,00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439 496 957,00</a:t>
                      </a:r>
                      <a:endParaRPr lang="ru-RU" sz="1100">
                        <a:latin typeface="Calibri"/>
                        <a:ea typeface="Times New Roman"/>
                        <a:cs typeface="Times New Roman"/>
                      </a:endParaRPr>
                    </a:p>
                  </a:txBody>
                  <a:tcPr marL="68580" marR="68580" marT="0" marB="0" anchor="ctr"/>
                </a:tc>
              </a:tr>
              <a:tr h="895934">
                <a:tc>
                  <a:txBody>
                    <a:bodyPr/>
                    <a:lstStyle/>
                    <a:p>
                      <a:pPr>
                        <a:lnSpc>
                          <a:spcPct val="115000"/>
                        </a:lnSpc>
                        <a:spcAft>
                          <a:spcPts val="1000"/>
                        </a:spcAft>
                      </a:pPr>
                      <a:r>
                        <a:rPr lang="ru-RU" sz="1100" dirty="0">
                          <a:latin typeface="Times New Roman" pitchFamily="18" charset="0"/>
                          <a:ea typeface="Times New Roman"/>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68580" marR="68580" marT="0" marB="0" anchor="ctr"/>
                </a:tc>
                <a:tc>
                  <a:txBody>
                    <a:bodyPr/>
                    <a:lstStyle/>
                    <a:p>
                      <a:pPr algn="ctr" fontAlgn="ctr"/>
                      <a:r>
                        <a:rPr lang="ru-RU" sz="1000" b="0" i="0" u="none" strike="noStrike">
                          <a:latin typeface="Arial"/>
                        </a:rPr>
                        <a:t>69 175 008,00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55 165 748,00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56 476 549,00</a:t>
                      </a:r>
                      <a:endParaRPr lang="ru-RU" sz="1100">
                        <a:latin typeface="Calibri"/>
                        <a:ea typeface="Times New Roman"/>
                        <a:cs typeface="Times New Roman"/>
                      </a:endParaRPr>
                    </a:p>
                  </a:txBody>
                  <a:tcPr marL="68580" marR="68580" marT="0" marB="0" anchor="ctr"/>
                </a:tc>
              </a:tr>
              <a:tr h="553164">
                <a:tc>
                  <a:txBody>
                    <a:bodyPr/>
                    <a:lstStyle/>
                    <a:p>
                      <a:pPr>
                        <a:lnSpc>
                          <a:spcPct val="115000"/>
                        </a:lnSpc>
                        <a:spcAft>
                          <a:spcPts val="1000"/>
                        </a:spcAft>
                      </a:pPr>
                      <a:r>
                        <a:rPr lang="ru-RU" sz="1100">
                          <a:latin typeface="Times New Roman" pitchFamily="18" charset="0"/>
                          <a:ea typeface="Times New Roman"/>
                          <a:cs typeface="Times New Roman" pitchFamily="18" charset="0"/>
                        </a:rPr>
                        <a:t>Закупка товаров, работ и услуг для обеспечения государственных (муниципальных) нужд</a:t>
                      </a:r>
                    </a:p>
                  </a:txBody>
                  <a:tcPr marL="68580" marR="68580" marT="0" marB="0" anchor="ctr"/>
                </a:tc>
                <a:tc>
                  <a:txBody>
                    <a:bodyPr/>
                    <a:lstStyle/>
                    <a:p>
                      <a:pPr algn="ctr" fontAlgn="ctr"/>
                      <a:r>
                        <a:rPr lang="ru-RU" sz="1000" b="0" i="0" u="none" strike="noStrike">
                          <a:latin typeface="Arial"/>
                        </a:rPr>
                        <a:t>17 242 092,00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23 406 948,00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25 259 712,00</a:t>
                      </a:r>
                      <a:endParaRPr lang="ru-RU" sz="1100">
                        <a:latin typeface="Calibri"/>
                        <a:ea typeface="Times New Roman"/>
                        <a:cs typeface="Times New Roman"/>
                      </a:endParaRPr>
                    </a:p>
                  </a:txBody>
                  <a:tcPr marL="68580" marR="68580" marT="0" marB="0" anchor="ctr"/>
                </a:tc>
              </a:tr>
              <a:tr h="304092">
                <a:tc>
                  <a:txBody>
                    <a:bodyPr/>
                    <a:lstStyle/>
                    <a:p>
                      <a:pPr>
                        <a:lnSpc>
                          <a:spcPct val="115000"/>
                        </a:lnSpc>
                        <a:spcAft>
                          <a:spcPts val="1000"/>
                        </a:spcAft>
                      </a:pPr>
                      <a:r>
                        <a:rPr lang="ru-RU" sz="1100">
                          <a:latin typeface="Times New Roman" pitchFamily="18" charset="0"/>
                          <a:ea typeface="Times New Roman"/>
                          <a:cs typeface="Times New Roman" pitchFamily="18" charset="0"/>
                        </a:rPr>
                        <a:t>Социальное обеспечение и иные выплаты населению</a:t>
                      </a:r>
                    </a:p>
                  </a:txBody>
                  <a:tcPr marL="68580" marR="68580" marT="0" marB="0" anchor="ctr"/>
                </a:tc>
                <a:tc>
                  <a:txBody>
                    <a:bodyPr/>
                    <a:lstStyle/>
                    <a:p>
                      <a:pPr algn="ctr" fontAlgn="ctr"/>
                      <a:r>
                        <a:rPr lang="ru-RU" sz="1000" b="0" i="0" u="none" strike="noStrike">
                          <a:latin typeface="Arial"/>
                        </a:rPr>
                        <a:t>12 792 266,00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13 018 378,00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13 018 378,00</a:t>
                      </a:r>
                      <a:endParaRPr lang="ru-RU" sz="1100">
                        <a:latin typeface="Calibri"/>
                        <a:ea typeface="Times New Roman"/>
                        <a:cs typeface="Times New Roman"/>
                      </a:endParaRPr>
                    </a:p>
                  </a:txBody>
                  <a:tcPr marL="68580" marR="68580" marT="0" marB="0" anchor="ctr"/>
                </a:tc>
              </a:tr>
              <a:tr h="488986">
                <a:tc>
                  <a:txBody>
                    <a:bodyPr/>
                    <a:lstStyle/>
                    <a:p>
                      <a:pPr>
                        <a:lnSpc>
                          <a:spcPct val="115000"/>
                        </a:lnSpc>
                        <a:spcAft>
                          <a:spcPts val="1000"/>
                        </a:spcAft>
                      </a:pPr>
                      <a:r>
                        <a:rPr lang="ru-RU" sz="1100">
                          <a:latin typeface="Times New Roman" pitchFamily="18" charset="0"/>
                          <a:ea typeface="Times New Roman"/>
                          <a:cs typeface="Times New Roman" pitchFamily="18" charset="0"/>
                        </a:rPr>
                        <a:t>Капитальные вложения в объекты государственной (муниципальной) собственности</a:t>
                      </a:r>
                    </a:p>
                  </a:txBody>
                  <a:tcPr marL="68580" marR="68580" marT="0" marB="0" anchor="ctr"/>
                </a:tc>
                <a:tc>
                  <a:txBody>
                    <a:bodyPr/>
                    <a:lstStyle/>
                    <a:p>
                      <a:pPr algn="ctr" fontAlgn="ctr"/>
                      <a:r>
                        <a:rPr lang="ru-RU" sz="1000" b="0" i="0" u="none" strike="noStrike">
                          <a:latin typeface="Arial"/>
                        </a:rPr>
                        <a:t>16 650 777,00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16 650 777,00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16 650 777,00</a:t>
                      </a:r>
                      <a:endParaRPr lang="ru-RU" sz="1100">
                        <a:latin typeface="Calibri"/>
                        <a:ea typeface="Times New Roman"/>
                        <a:cs typeface="Times New Roman"/>
                      </a:endParaRPr>
                    </a:p>
                  </a:txBody>
                  <a:tcPr marL="68580" marR="68580" marT="0" marB="0" anchor="ctr"/>
                </a:tc>
              </a:tr>
              <a:tr h="296832">
                <a:tc>
                  <a:txBody>
                    <a:bodyPr/>
                    <a:lstStyle/>
                    <a:p>
                      <a:pPr>
                        <a:lnSpc>
                          <a:spcPct val="115000"/>
                        </a:lnSpc>
                        <a:spcAft>
                          <a:spcPts val="1000"/>
                        </a:spcAft>
                      </a:pPr>
                      <a:r>
                        <a:rPr lang="ru-RU" sz="1100">
                          <a:latin typeface="Times New Roman" pitchFamily="18" charset="0"/>
                          <a:ea typeface="Times New Roman"/>
                          <a:cs typeface="Times New Roman" pitchFamily="18" charset="0"/>
                        </a:rPr>
                        <a:t>Межбюджетные трансферты</a:t>
                      </a:r>
                    </a:p>
                  </a:txBody>
                  <a:tcPr marL="68580" marR="68580" marT="0" marB="0" anchor="ctr"/>
                </a:tc>
                <a:tc>
                  <a:txBody>
                    <a:bodyPr/>
                    <a:lstStyle/>
                    <a:p>
                      <a:pPr algn="ctr" fontAlgn="ctr"/>
                      <a:r>
                        <a:rPr lang="ru-RU" sz="1000" b="0" i="0" u="none" strike="noStrike">
                          <a:latin typeface="Arial"/>
                        </a:rPr>
                        <a:t>7 694 408,00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6 486 921,00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6 034 345,00</a:t>
                      </a:r>
                      <a:endParaRPr lang="ru-RU" sz="1100">
                        <a:latin typeface="Calibri"/>
                        <a:ea typeface="Times New Roman"/>
                        <a:cs typeface="Times New Roman"/>
                      </a:endParaRPr>
                    </a:p>
                  </a:txBody>
                  <a:tcPr marL="68580" marR="68580" marT="0" marB="0" anchor="ctr"/>
                </a:tc>
              </a:tr>
              <a:tr h="481173">
                <a:tc>
                  <a:txBody>
                    <a:bodyPr/>
                    <a:lstStyle/>
                    <a:p>
                      <a:pPr>
                        <a:lnSpc>
                          <a:spcPct val="115000"/>
                        </a:lnSpc>
                        <a:spcAft>
                          <a:spcPts val="1000"/>
                        </a:spcAft>
                      </a:pPr>
                      <a:r>
                        <a:rPr lang="ru-RU" sz="1100">
                          <a:latin typeface="Times New Roman" pitchFamily="18" charset="0"/>
                          <a:ea typeface="Times New Roman"/>
                          <a:cs typeface="Times New Roman" pitchFamily="18" charset="0"/>
                        </a:rPr>
                        <a:t>Предоставление субсидий бюджетным, автономным учреждениям и иным некоммерческим организациям</a:t>
                      </a:r>
                    </a:p>
                  </a:txBody>
                  <a:tcPr marL="68580" marR="68580" marT="0" marB="0" anchor="ctr"/>
                </a:tc>
                <a:tc>
                  <a:txBody>
                    <a:bodyPr/>
                    <a:lstStyle/>
                    <a:p>
                      <a:pPr algn="ctr" fontAlgn="ctr"/>
                      <a:r>
                        <a:rPr lang="ru-RU" sz="1000" b="0" i="0" u="none" strike="noStrike">
                          <a:latin typeface="Arial"/>
                        </a:rPr>
                        <a:t>385 671 516,00</a:t>
                      </a:r>
                    </a:p>
                  </a:txBody>
                  <a:tcPr marL="7620" marR="7620" marT="7620" marB="0" anchor="ctr"/>
                </a:tc>
                <a:tc>
                  <a:txBody>
                    <a:bodyPr/>
                    <a:lstStyle/>
                    <a:p>
                      <a:pPr algn="ctr">
                        <a:lnSpc>
                          <a:spcPct val="115000"/>
                        </a:lnSpc>
                        <a:spcAft>
                          <a:spcPts val="0"/>
                        </a:spcAft>
                      </a:pPr>
                      <a:r>
                        <a:rPr lang="ru-RU" sz="1000">
                          <a:latin typeface="Arial"/>
                          <a:ea typeface="Times New Roman"/>
                          <a:cs typeface="Times New Roman"/>
                        </a:rPr>
                        <a:t>313 930 024,00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313 933 909,00</a:t>
                      </a:r>
                      <a:endParaRPr lang="ru-RU" sz="1100" dirty="0">
                        <a:latin typeface="Calibri"/>
                        <a:ea typeface="Times New Roman"/>
                        <a:cs typeface="Times New Roman"/>
                      </a:endParaRPr>
                    </a:p>
                  </a:txBody>
                  <a:tcPr marL="68580" marR="68580" marT="0" marB="0" anchor="ctr"/>
                </a:tc>
              </a:tr>
              <a:tr h="319957">
                <a:tc>
                  <a:txBody>
                    <a:bodyPr/>
                    <a:lstStyle/>
                    <a:p>
                      <a:pPr>
                        <a:lnSpc>
                          <a:spcPct val="115000"/>
                        </a:lnSpc>
                        <a:spcAft>
                          <a:spcPts val="1000"/>
                        </a:spcAft>
                      </a:pPr>
                      <a:r>
                        <a:rPr lang="ru-RU" sz="1100" dirty="0">
                          <a:latin typeface="Times New Roman" pitchFamily="18" charset="0"/>
                          <a:ea typeface="Times New Roman"/>
                          <a:cs typeface="Times New Roman" pitchFamily="18" charset="0"/>
                        </a:rPr>
                        <a:t>Иные бюджетные ассигнования</a:t>
                      </a:r>
                    </a:p>
                  </a:txBody>
                  <a:tcPr marL="68580" marR="68580" marT="0" marB="0" anchor="ctr"/>
                </a:tc>
                <a:tc>
                  <a:txBody>
                    <a:bodyPr/>
                    <a:lstStyle/>
                    <a:p>
                      <a:pPr algn="ctr" fontAlgn="ctr"/>
                      <a:r>
                        <a:rPr lang="ru-RU" sz="1000" b="0" i="0" u="none" strike="noStrike" dirty="0">
                          <a:latin typeface="Arial"/>
                        </a:rPr>
                        <a:t>1 220 846,00</a:t>
                      </a:r>
                    </a:p>
                  </a:txBody>
                  <a:tcPr marL="7620" marR="7620" marT="7620" marB="0" anchor="ctr"/>
                </a:tc>
                <a:tc>
                  <a:txBody>
                    <a:bodyPr/>
                    <a:lstStyle/>
                    <a:p>
                      <a:pPr algn="ctr">
                        <a:lnSpc>
                          <a:spcPct val="115000"/>
                        </a:lnSpc>
                        <a:spcAft>
                          <a:spcPts val="0"/>
                        </a:spcAft>
                      </a:pPr>
                      <a:r>
                        <a:rPr lang="ru-RU" sz="1000" dirty="0">
                          <a:latin typeface="Arial"/>
                          <a:ea typeface="Times New Roman"/>
                          <a:cs typeface="Times New Roman"/>
                        </a:rPr>
                        <a:t>1 288 818,00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1 288 818,00</a:t>
                      </a:r>
                      <a:endParaRPr lang="ru-RU" sz="1100" dirty="0">
                        <a:latin typeface="Calibri"/>
                        <a:ea typeface="Times New Roman"/>
                        <a:cs typeface="Times New Roman"/>
                      </a:endParaRPr>
                    </a:p>
                  </a:txBody>
                  <a:tcPr marL="68580" marR="68580" marT="0" marB="0" anchor="ctr"/>
                </a:tc>
              </a:tr>
              <a:tr h="322985">
                <a:tc>
                  <a:txBody>
                    <a:bodyPr/>
                    <a:lstStyle/>
                    <a:p>
                      <a:pPr>
                        <a:lnSpc>
                          <a:spcPct val="115000"/>
                        </a:lnSpc>
                        <a:spcAft>
                          <a:spcPts val="1000"/>
                        </a:spcAft>
                      </a:pPr>
                      <a:r>
                        <a:rPr lang="ru-RU" sz="1100">
                          <a:latin typeface="Times New Roman" pitchFamily="18" charset="0"/>
                          <a:ea typeface="Times New Roman"/>
                          <a:cs typeface="Times New Roman" pitchFamily="18" charset="0"/>
                        </a:rPr>
                        <a:t>Условно утвержденные расходы</a:t>
                      </a:r>
                    </a:p>
                  </a:txBody>
                  <a:tcPr marL="68580" marR="68580" marT="0" marB="0" anchor="ctr"/>
                </a:tc>
                <a:tc>
                  <a:txBody>
                    <a:bodyPr/>
                    <a:lstStyle/>
                    <a:p>
                      <a:pPr>
                        <a:lnSpc>
                          <a:spcPct val="115000"/>
                        </a:lnSpc>
                        <a:spcAft>
                          <a:spcPts val="1000"/>
                        </a:spcAft>
                      </a:pP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3 246 893,00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6 834 469,00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1" descr="12898715374981.jpg"/>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5214942" y="4429132"/>
            <a:ext cx="2782947" cy="2285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71570"/>
                <a:gridCol w="785818"/>
                <a:gridCol w="1071570"/>
                <a:gridCol w="857256"/>
                <a:gridCol w="1071570"/>
                <a:gridCol w="785817"/>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a:lnSpc>
                          <a:spcPct val="115000"/>
                        </a:lnSpc>
                        <a:spcAft>
                          <a:spcPts val="1000"/>
                        </a:spcAft>
                      </a:pPr>
                      <a:r>
                        <a:rPr lang="ru-RU" sz="1000" b="1" dirty="0">
                          <a:latin typeface="Arial"/>
                          <a:ea typeface="Times New Roman"/>
                          <a:cs typeface="Times New Roman"/>
                        </a:rPr>
                        <a:t>510 446 913,00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433 194 507,00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439 496 957,00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a:lnSpc>
                          <a:spcPct val="115000"/>
                        </a:lnSpc>
                        <a:spcAft>
                          <a:spcPts val="1000"/>
                        </a:spcAft>
                      </a:pPr>
                      <a:r>
                        <a:rPr lang="ru-RU" sz="1000" b="1" i="1">
                          <a:latin typeface="Arial"/>
                          <a:ea typeface="Times New Roman"/>
                          <a:cs typeface="Times New Roman"/>
                        </a:rPr>
                        <a:t>56 545 907,00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11,08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46 749 121,00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10,79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49 255 855,00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dirty="0">
                          <a:latin typeface="Arial"/>
                          <a:ea typeface="Times New Roman"/>
                          <a:cs typeface="Times New Roman"/>
                        </a:rPr>
                        <a:t>11,21</a:t>
                      </a:r>
                      <a:endParaRPr lang="ru-RU" sz="1100" b="1" dirty="0">
                        <a:latin typeface="Calibri"/>
                        <a:ea typeface="Times New Roman"/>
                        <a:cs typeface="Times New Roman"/>
                      </a:endParaRPr>
                    </a:p>
                  </a:txBody>
                  <a:tcPr marL="68580" marR="68580" marT="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1 668 948,00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1 301 779,00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0,30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1 301 779,00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0,30</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1 200 286,00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958 983,00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958 983,00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0,22</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a:lnSpc>
                          <a:spcPct val="115000"/>
                        </a:lnSpc>
                        <a:spcAft>
                          <a:spcPts val="1000"/>
                        </a:spcAft>
                      </a:pPr>
                      <a:r>
                        <a:rPr lang="ru-RU" sz="1000">
                          <a:latin typeface="Arial"/>
                          <a:ea typeface="Times New Roman"/>
                          <a:cs typeface="Times New Roman"/>
                        </a:rPr>
                        <a:t>18 369 653,00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13 791 867,00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3,18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15 102 668,00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3,44</a:t>
                      </a:r>
                      <a:endParaRPr lang="ru-RU" sz="1100">
                        <a:latin typeface="Calibri"/>
                        <a:ea typeface="Times New Roman"/>
                        <a:cs typeface="Times New Roman"/>
                      </a:endParaRPr>
                    </a:p>
                  </a:txBody>
                  <a:tcPr marL="68580" marR="68580" marT="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5 390,00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5 892 835,00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1,15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4 876 726,00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1,13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4 876 726,00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1,11</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28 958 795,00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dirty="0">
                          <a:latin typeface="Arial"/>
                          <a:ea typeface="Times New Roman"/>
                          <a:cs typeface="Times New Roman"/>
                        </a:rPr>
                        <a:t>5,67</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25 369 766,00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5,86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26 565 699,00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6,04</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215370" cy="5091110"/>
        </p:xfrm>
        <a:graphic>
          <a:graphicData uri="http://schemas.openxmlformats.org/drawingml/2006/table">
            <a:tbl>
              <a:tblPr firstRow="1" bandRow="1">
                <a:tableStyleId>{5C22544A-7EE6-4342-B048-85BDC9FD1C3A}</a:tableStyleId>
              </a:tblPr>
              <a:tblGrid>
                <a:gridCol w="2617692"/>
                <a:gridCol w="1031403"/>
                <a:gridCol w="884591"/>
                <a:gridCol w="1065267"/>
                <a:gridCol w="791274"/>
                <a:gridCol w="1099282"/>
                <a:gridCol w="725861"/>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31039">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a:lnSpc>
                          <a:spcPct val="115000"/>
                        </a:lnSpc>
                        <a:spcAft>
                          <a:spcPts val="1000"/>
                        </a:spcAft>
                      </a:pPr>
                      <a:r>
                        <a:rPr lang="ru-RU" sz="1000" b="1" i="1" dirty="0">
                          <a:latin typeface="Arial"/>
                          <a:ea typeface="Times New Roman"/>
                          <a:cs typeface="Times New Roman"/>
                        </a:rPr>
                        <a:t>120 000,00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6003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10 875 513,00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14 200 744,00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3,28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14 857 575,00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3,38</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519 047,00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3,13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14 234 262,00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3,24</a:t>
                      </a:r>
                      <a:endParaRPr lang="ru-RU" sz="1100">
                        <a:latin typeface="Calibri"/>
                        <a:ea typeface="Times New Roman"/>
                        <a:cs typeface="Times New Roman"/>
                      </a:endParaRPr>
                    </a:p>
                  </a:txBody>
                  <a:tcPr marL="68580" marR="68580" marT="0" marB="0" anchor="ctr"/>
                </a:tc>
              </a:tr>
              <a:tr h="19906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0,18</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0,18</a:t>
                      </a:r>
                      <a:endParaRPr lang="ru-RU" sz="1100">
                        <a:latin typeface="Calibri"/>
                        <a:ea typeface="Times New Roman"/>
                        <a:cs typeface="Times New Roman"/>
                      </a:endParaRPr>
                    </a:p>
                  </a:txBody>
                  <a:tcPr marL="68580" marR="68580" marT="0" marB="0" anchor="ctr"/>
                </a:tc>
              </a:tr>
              <a:tr h="285752">
                <a:tc>
                  <a:txBody>
                    <a:bodyPr/>
                    <a:lstStyle/>
                    <a:p>
                      <a:pPr algn="l">
                        <a:lnSpc>
                          <a:spcPct val="115000"/>
                        </a:lnSpc>
                        <a:spcAft>
                          <a:spcPts val="1000"/>
                        </a:spcAft>
                      </a:pPr>
                      <a:r>
                        <a:rPr lang="ru-RU" sz="1000" b="1" i="1" dirty="0" smtClean="0">
                          <a:latin typeface="Arial"/>
                          <a:ea typeface="Times New Roman"/>
                          <a:cs typeface="Times New Roman"/>
                        </a:rPr>
                        <a:t>Охрана </a:t>
                      </a:r>
                      <a:r>
                        <a:rPr lang="ru-RU" sz="1000" b="1" i="1" dirty="0">
                          <a:latin typeface="Arial"/>
                          <a:ea typeface="Times New Roman"/>
                          <a:cs typeface="Times New Roman"/>
                        </a:rPr>
                        <a:t>окружающей среды</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1000"/>
                        </a:spcAft>
                      </a:pPr>
                      <a:r>
                        <a:rPr lang="ru-RU" sz="1000">
                          <a:latin typeface="Arial"/>
                          <a:ea typeface="Times New Roman"/>
                          <a:cs typeface="Times New Roman"/>
                        </a:rPr>
                        <a:t>Другие вопросы в области охраны окружающей среды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374 354 653,00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73,34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302 657 823,00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69,87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302 661 708,00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68,87</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6 674 410,00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dirty="0">
                          <a:latin typeface="Arial"/>
                          <a:ea typeface="Times New Roman"/>
                          <a:cs typeface="Times New Roman"/>
                        </a:rPr>
                        <a:t>1,31</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6 235 822,00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1,44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6 235 822,00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1,42</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8143932" cy="4485656"/>
        </p:xfrm>
        <a:graphic>
          <a:graphicData uri="http://schemas.openxmlformats.org/drawingml/2006/table">
            <a:tbl>
              <a:tblPr firstRow="1" bandRow="1">
                <a:tableStyleId>{5C22544A-7EE6-4342-B048-85BDC9FD1C3A}</a:tableStyleId>
              </a:tblPr>
              <a:tblGrid>
                <a:gridCol w="2196776"/>
                <a:gridCol w="1160810"/>
                <a:gridCol w="822983"/>
                <a:gridCol w="1105843"/>
                <a:gridCol w="877951"/>
                <a:gridCol w="1050164"/>
                <a:gridCol w="929405"/>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346 426 769,00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67,87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277 431 798,00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64,04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277 435 683,00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63,13</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15 687 092,00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14 000 122,00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3,23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14 000 122,00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3,19</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5 506 382,00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4 890 081,00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1,13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4 890 081,00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1,11</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27 085 233,00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5,61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5,53</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27 085 233,00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5,61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5,53</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32 627 834,00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6,39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33 435 910,00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7,72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33 435 910,00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7,61</a:t>
                      </a:r>
                      <a:endParaRPr lang="ru-RU" sz="1100">
                        <a:latin typeface="Calibri"/>
                        <a:ea typeface="Times New Roman"/>
                        <a:cs typeface="Times New Roman"/>
                      </a:endParaRPr>
                    </a:p>
                  </a:txBody>
                  <a:tcPr marL="68580" marR="68580" marT="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0,34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0,34</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dirty="0">
                          <a:latin typeface="Arial"/>
                          <a:ea typeface="Times New Roman"/>
                          <a:cs typeface="Times New Roman"/>
                        </a:rPr>
                        <a:t>0,79</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0,94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0,92</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8358245" cy="4114816"/>
        </p:xfrm>
        <a:graphic>
          <a:graphicData uri="http://schemas.openxmlformats.org/drawingml/2006/table">
            <a:tbl>
              <a:tblPr firstRow="1" bandRow="1">
                <a:tableStyleId>{5C22544A-7EE6-4342-B048-85BDC9FD1C3A}</a:tableStyleId>
              </a:tblPr>
              <a:tblGrid>
                <a:gridCol w="2433354"/>
                <a:gridCol w="1067107"/>
                <a:gridCol w="928694"/>
                <a:gridCol w="1071570"/>
                <a:gridCol w="928694"/>
                <a:gridCol w="1000132"/>
                <a:gridCol w="928694"/>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23 632 805,00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4,63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23 632 805,00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5,46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23 632 805,00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5,38</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4 451 741,00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4 259 817,00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4 259 817,00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0,97</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1,48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dirty="0">
                          <a:latin typeface="Arial"/>
                          <a:ea typeface="Times New Roman"/>
                          <a:cs typeface="Times New Roman"/>
                        </a:rPr>
                        <a:t>6 486 921,00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dirty="0">
                          <a:latin typeface="Arial"/>
                          <a:ea typeface="Times New Roman"/>
                          <a:cs typeface="Times New Roman"/>
                        </a:rPr>
                        <a:t>1,50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dirty="0">
                          <a:latin typeface="Arial"/>
                          <a:ea typeface="Times New Roman"/>
                          <a:cs typeface="Times New Roman"/>
                        </a:rPr>
                        <a:t>6 034 345,00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i="1" dirty="0">
                          <a:latin typeface="Arial"/>
                          <a:ea typeface="Times New Roman"/>
                          <a:cs typeface="Times New Roman"/>
                        </a:rPr>
                        <a:t>1,37</a:t>
                      </a:r>
                      <a:endParaRPr lang="ru-RU" sz="1100" dirty="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dirty="0">
                          <a:latin typeface="Arial"/>
                          <a:ea typeface="Times New Roman"/>
                          <a:cs typeface="Times New Roman"/>
                        </a:rPr>
                        <a:t>1,48</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6 486 921,00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dirty="0">
                          <a:latin typeface="Arial"/>
                          <a:ea typeface="Times New Roman"/>
                          <a:cs typeface="Times New Roman"/>
                        </a:rPr>
                        <a:t>1,50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6 034 345,00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1,37</a:t>
                      </a:r>
                      <a:endParaRPr lang="ru-RU" sz="1100" dirty="0">
                        <a:latin typeface="Calibri"/>
                        <a:ea typeface="Times New Roman"/>
                        <a:cs typeface="Times New Roman"/>
                      </a:endParaRPr>
                    </a:p>
                  </a:txBody>
                  <a:tcPr marL="68580" marR="68580" marT="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3 246 893,00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i="1" dirty="0">
                          <a:latin typeface="Arial"/>
                          <a:ea typeface="Times New Roman"/>
                          <a:cs typeface="Times New Roman"/>
                        </a:rPr>
                        <a:t>0,75</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6 834 469,00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1,56</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2026 – 2028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24</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7" name="Рисунок 6"/>
          <p:cNvPicPr/>
          <p:nvPr/>
        </p:nvPicPr>
        <p:blipFill>
          <a:blip r:embed="rId3"/>
          <a:srcRect/>
          <a:stretch>
            <a:fillRect/>
          </a:stretch>
        </p:blipFill>
        <p:spPr bwMode="auto">
          <a:xfrm>
            <a:off x="4500562" y="1571612"/>
            <a:ext cx="3600450" cy="2219325"/>
          </a:xfrm>
          <a:prstGeom prst="rect">
            <a:avLst/>
          </a:prstGeom>
          <a:noFill/>
          <a:ln w="9525">
            <a:noFill/>
            <a:miter lim="800000"/>
            <a:headEnd/>
            <a:tailEnd/>
          </a:ln>
        </p:spPr>
      </p:pic>
      <p:pic>
        <p:nvPicPr>
          <p:cNvPr id="8" name="Рисунок 7"/>
          <p:cNvPicPr/>
          <p:nvPr/>
        </p:nvPicPr>
        <p:blipFill>
          <a:blip r:embed="rId4"/>
          <a:srcRect/>
          <a:stretch>
            <a:fillRect/>
          </a:stretch>
        </p:blipFill>
        <p:spPr bwMode="auto">
          <a:xfrm>
            <a:off x="2428860" y="4071942"/>
            <a:ext cx="3552825" cy="2219325"/>
          </a:xfrm>
          <a:prstGeom prst="rect">
            <a:avLst/>
          </a:prstGeom>
          <a:noFill/>
          <a:ln w="9525">
            <a:noFill/>
            <a:miter lim="800000"/>
            <a:headEnd/>
            <a:tailEnd/>
          </a:ln>
        </p:spPr>
      </p:pic>
      <p:pic>
        <p:nvPicPr>
          <p:cNvPr id="6" name="Рисунок 5"/>
          <p:cNvPicPr/>
          <p:nvPr/>
        </p:nvPicPr>
        <p:blipFill>
          <a:blip r:embed="rId5"/>
          <a:srcRect/>
          <a:stretch>
            <a:fillRect/>
          </a:stretch>
        </p:blipFill>
        <p:spPr bwMode="auto">
          <a:xfrm>
            <a:off x="500034" y="1428736"/>
            <a:ext cx="3590925" cy="22193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1033987"/>
                <a:gridCol w="774217"/>
                <a:gridCol w="1011733"/>
                <a:gridCol w="796471"/>
                <a:gridCol w="1060917"/>
                <a:gridCol w="714380"/>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27 085 233,00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6,27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6,26</a:t>
                      </a:r>
                      <a:endParaRPr lang="ru-RU" sz="1100">
                        <a:latin typeface="Calibri"/>
                        <a:ea typeface="Times New Roman"/>
                        <a:cs typeface="Times New Roman"/>
                      </a:endParaRPr>
                    </a:p>
                  </a:txBody>
                  <a:tcPr marL="68580" marR="68580" marT="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32 252 359,00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33 062 597,00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8,52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33 062 597,00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8,51</a:t>
                      </a:r>
                      <a:endParaRPr lang="ru-RU" sz="1100">
                        <a:latin typeface="Calibri"/>
                        <a:ea typeface="Times New Roman"/>
                        <a:cs typeface="Times New Roman"/>
                      </a:endParaRPr>
                    </a:p>
                  </a:txBody>
                  <a:tcPr marL="68580" marR="68580" marT="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371 543 452,00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80,81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299 929 072,00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77,27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299 932 957,00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77,22</a:t>
                      </a:r>
                      <a:endParaRPr lang="ru-RU" sz="1100">
                        <a:latin typeface="Calibri"/>
                        <a:ea typeface="Times New Roman"/>
                        <a:cs typeface="Times New Roman"/>
                      </a:endParaRPr>
                    </a:p>
                  </a:txBody>
                  <a:tcPr marL="68580" marR="68580" marT="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0,07</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0,21</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143934" cy="4778783"/>
        </p:xfrm>
        <a:graphic>
          <a:graphicData uri="http://schemas.openxmlformats.org/drawingml/2006/table">
            <a:tbl>
              <a:tblPr firstRow="1" bandRow="1">
                <a:tableStyleId>{16D9F66E-5EB9-4882-86FB-DCBF35E3C3E4}</a:tableStyleId>
              </a:tblPr>
              <a:tblGrid>
                <a:gridCol w="2918396"/>
                <a:gridCol w="1082134"/>
                <a:gridCol w="714380"/>
                <a:gridCol w="1000132"/>
                <a:gridCol w="785818"/>
                <a:gridCol w="928694"/>
                <a:gridCol w="714380"/>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904474">
                <a:tc>
                  <a:txBody>
                    <a:bodyPr/>
                    <a:lstStyle/>
                    <a:p>
                      <a:pPr algn="l" fontAlgn="ctr"/>
                      <a:r>
                        <a:rPr lang="ru-RU" sz="1000" b="0" i="0" u="none" strike="noStrike" dirty="0">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2 861 201,00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2 878 751,00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2 878 751,00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0,74</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492 628,00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0,10</a:t>
                      </a:r>
                      <a:endParaRPr lang="ru-RU" sz="1100">
                        <a:latin typeface="Calibri"/>
                        <a:ea typeface="Times New Roman"/>
                        <a:cs typeface="Times New Roman"/>
                      </a:endParaRPr>
                    </a:p>
                  </a:txBody>
                  <a:tcPr marL="68580" marR="68580" marT="0" marB="0" anchor="ctr"/>
                </a:tc>
              </a:tr>
              <a:tr h="806844">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3,50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14 234 262,00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3,66</a:t>
                      </a:r>
                      <a:endParaRPr lang="ru-RU" sz="1100">
                        <a:latin typeface="Calibri"/>
                        <a:ea typeface="Times New Roman"/>
                        <a:cs typeface="Times New Roman"/>
                      </a:endParaRPr>
                    </a:p>
                  </a:txBody>
                  <a:tcPr marL="68580" marR="68580" marT="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495 475,00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493 313,00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493 313,00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912496">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0,02</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0,14</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285720" y="1571612"/>
          <a:ext cx="8358246" cy="4744156"/>
        </p:xfrm>
        <a:graphic>
          <a:graphicData uri="http://schemas.openxmlformats.org/drawingml/2006/table">
            <a:tbl>
              <a:tblPr firstRow="1" bandRow="1">
                <a:tableStyleId>{16D9F66E-5EB9-4882-86FB-DCBF35E3C3E4}</a:tableStyleId>
              </a:tblPr>
              <a:tblGrid>
                <a:gridCol w="2714644"/>
                <a:gridCol w="1143008"/>
                <a:gridCol w="836844"/>
                <a:gridCol w="1100273"/>
                <a:gridCol w="733520"/>
                <a:gridCol w="1100273"/>
                <a:gridCol w="729684"/>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dirty="0">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12 692 572,00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2,76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10 777 795,00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2,78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10 325 219,00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2,66</a:t>
                      </a:r>
                      <a:endParaRPr lang="ru-RU" sz="1100">
                        <a:latin typeface="Calibri"/>
                        <a:ea typeface="Times New Roman"/>
                        <a:cs typeface="Times New Roman"/>
                      </a:endParaRPr>
                    </a:p>
                  </a:txBody>
                  <a:tcPr marL="68580" marR="68580" marT="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519 047,00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0,04</a:t>
                      </a:r>
                      <a:endParaRPr lang="ru-RU" sz="1100" dirty="0">
                        <a:latin typeface="Calibri"/>
                        <a:ea typeface="Times New Roman"/>
                        <a:cs typeface="Times New Roman"/>
                      </a:endParaRPr>
                    </a:p>
                  </a:txBody>
                  <a:tcPr marL="68580" marR="68580" marT="0" marB="0" anchor="ctr"/>
                </a:tc>
              </a:tr>
              <a:tr h="714380">
                <a:tc>
                  <a:txBody>
                    <a:bodyPr/>
                    <a:lstStyle/>
                    <a:p>
                      <a:pPr>
                        <a:lnSpc>
                          <a:spcPct val="115000"/>
                        </a:lnSpc>
                        <a:spcAft>
                          <a:spcPts val="0"/>
                        </a:spcAft>
                      </a:pPr>
                      <a:r>
                        <a:rPr lang="ru-RU" sz="1000" dirty="0">
                          <a:latin typeface="Arial"/>
                          <a:ea typeface="Times New Roman"/>
                          <a:cs typeface="Times New Roman"/>
                        </a:rPr>
                        <a:t>Муниципальная программа "Профилактика наркомании и медико-социальная реабилитация больных наркоманией в Льговском районе Курской области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0,01</a:t>
                      </a:r>
                      <a:endParaRPr lang="ru-RU" sz="1100" dirty="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628 888,00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628 888,00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628 888,00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0,16</a:t>
                      </a:r>
                      <a:endParaRPr lang="ru-RU" sz="1100">
                        <a:latin typeface="Calibri"/>
                        <a:ea typeface="Times New Roman"/>
                        <a:cs typeface="Times New Roman"/>
                      </a:endParaRPr>
                    </a:p>
                  </a:txBody>
                  <a:tcPr marL="68580" marR="68580" marT="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a:lnSpc>
                          <a:spcPct val="115000"/>
                        </a:lnSpc>
                        <a:spcAft>
                          <a:spcPts val="1000"/>
                        </a:spcAft>
                      </a:pPr>
                      <a:r>
                        <a:rPr lang="ru-RU" sz="1000" b="1">
                          <a:latin typeface="Arial"/>
                          <a:ea typeface="Times New Roman"/>
                          <a:cs typeface="Times New Roman"/>
                        </a:rPr>
                        <a:t>459 760 606,00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388 181 253,00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388 389 393,00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357158" y="2285992"/>
          <a:ext cx="8443915" cy="2698115"/>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культуры в Льговском районе Курской области "</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27 085 233</a:t>
                      </a:r>
                    </a:p>
                  </a:txBody>
                  <a:tcPr marL="7620" marR="7620" marT="7620" marB="0" anchor="ctr"/>
                </a:tc>
                <a:tc>
                  <a:txBody>
                    <a:bodyPr/>
                    <a:lstStyle/>
                    <a:p>
                      <a:pPr algn="ctr" fontAlgn="ctr"/>
                      <a:r>
                        <a:rPr lang="ru-RU" sz="1400" b="0" i="0" u="none" strike="noStrike">
                          <a:solidFill>
                            <a:srgbClr val="000000"/>
                          </a:solidFill>
                          <a:latin typeface="Times New Roman"/>
                        </a:rPr>
                        <a:t>24 323 538</a:t>
                      </a:r>
                    </a:p>
                  </a:txBody>
                  <a:tcPr marL="7620" marR="7620" marT="7620" marB="0" anchor="ctr"/>
                </a:tc>
                <a:tc>
                  <a:txBody>
                    <a:bodyPr/>
                    <a:lstStyle/>
                    <a:p>
                      <a:pPr algn="ctr" fontAlgn="ctr"/>
                      <a:r>
                        <a:rPr lang="ru-RU" sz="1400" b="0" i="0" u="none" strike="noStrike">
                          <a:solidFill>
                            <a:srgbClr val="000000"/>
                          </a:solidFill>
                          <a:latin typeface="Times New Roman"/>
                        </a:rPr>
                        <a:t>24 323 538</a:t>
                      </a:r>
                    </a:p>
                  </a:txBody>
                  <a:tcPr marL="7620" marR="7620" marT="7620" marB="0" anchor="ctr"/>
                </a:tc>
              </a:tr>
              <a:tr h="200034">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01 1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"Искусство"</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14 010 269</a:t>
                      </a:r>
                    </a:p>
                  </a:txBody>
                  <a:tcPr marL="7620" marR="7620" marT="7620" marB="0" anchor="ctr"/>
                </a:tc>
                <a:tc>
                  <a:txBody>
                    <a:bodyPr/>
                    <a:lstStyle/>
                    <a:p>
                      <a:pPr algn="ctr" fontAlgn="ctr"/>
                      <a:r>
                        <a:rPr lang="ru-RU" sz="1400" b="0" i="0" u="none" strike="noStrike">
                          <a:solidFill>
                            <a:srgbClr val="000000"/>
                          </a:solidFill>
                          <a:latin typeface="Times New Roman"/>
                        </a:rPr>
                        <a:t>12 707 868</a:t>
                      </a:r>
                    </a:p>
                  </a:txBody>
                  <a:tcPr marL="7620" marR="7620" marT="7620" marB="0" anchor="ctr"/>
                </a:tc>
                <a:tc>
                  <a:txBody>
                    <a:bodyPr/>
                    <a:lstStyle/>
                    <a:p>
                      <a:pPr algn="ctr" fontAlgn="ctr"/>
                      <a:r>
                        <a:rPr lang="ru-RU" sz="1400" b="0" i="0" u="none" strike="noStrike">
                          <a:solidFill>
                            <a:srgbClr val="000000"/>
                          </a:solidFill>
                          <a:latin typeface="Times New Roman"/>
                        </a:rPr>
                        <a:t>12 707 868</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01 2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"Наследие"</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11 302 437</a:t>
                      </a:r>
                    </a:p>
                  </a:txBody>
                  <a:tcPr marL="7620" marR="7620" marT="7620" marB="0" anchor="ctr"/>
                </a:tc>
                <a:tc>
                  <a:txBody>
                    <a:bodyPr/>
                    <a:lstStyle/>
                    <a:p>
                      <a:pPr algn="ctr" fontAlgn="ctr"/>
                      <a:r>
                        <a:rPr lang="ru-RU" sz="1400" b="0" i="0" u="none" strike="noStrike">
                          <a:solidFill>
                            <a:srgbClr val="000000"/>
                          </a:solidFill>
                          <a:latin typeface="Times New Roman"/>
                        </a:rPr>
                        <a:t>9 843 143</a:t>
                      </a:r>
                    </a:p>
                  </a:txBody>
                  <a:tcPr marL="7620" marR="7620" marT="7620" marB="0" anchor="ctr"/>
                </a:tc>
                <a:tc>
                  <a:txBody>
                    <a:bodyPr/>
                    <a:lstStyle/>
                    <a:p>
                      <a:pPr algn="ctr" fontAlgn="ctr"/>
                      <a:r>
                        <a:rPr lang="ru-RU" sz="1400" b="0" i="0" u="none" strike="noStrike">
                          <a:solidFill>
                            <a:srgbClr val="000000"/>
                          </a:solidFill>
                          <a:latin typeface="Times New Roman"/>
                        </a:rPr>
                        <a:t>9 843 143</a:t>
                      </a:r>
                    </a:p>
                  </a:txBody>
                  <a:tcPr marL="7620" marR="7620" marT="7620" marB="0" anchor="ctr"/>
                </a:tc>
              </a:tr>
              <a:tr h="370840">
                <a:tc>
                  <a:txBody>
                    <a:bodyPr/>
                    <a:lstStyle/>
                    <a:p>
                      <a:pPr algn="ctr" rtl="0" fontAlgn="ctr"/>
                      <a:r>
                        <a:rPr lang="ru-RU" sz="1400" b="1" i="0" u="none" strike="noStrike" dirty="0">
                          <a:latin typeface="Times New Roman"/>
                        </a:rPr>
                        <a:t>01 3 </a:t>
                      </a:r>
                    </a:p>
                  </a:txBody>
                  <a:tcPr marL="7620" marR="7620" marT="7620" marB="0" anchor="ctr"/>
                </a:tc>
                <a:tc>
                  <a:txBody>
                    <a:bodyPr/>
                    <a:lstStyle/>
                    <a:p>
                      <a:pPr algn="l" rtl="0" fontAlgn="ctr"/>
                      <a:r>
                        <a:rPr lang="ru-RU" sz="1400" b="0" i="0" u="none" strike="noStrike" dirty="0">
                          <a:latin typeface="Times New Roman"/>
                        </a:rPr>
                        <a:t>Подпрограмма "Управление муниципальной программой и обеспечение условий реализации" </a:t>
                      </a:r>
                    </a:p>
                  </a:txBody>
                  <a:tcPr marL="7620" marR="7620" marT="7620" marB="0" anchor="ctr"/>
                </a:tc>
                <a:tc>
                  <a:txBody>
                    <a:bodyPr/>
                    <a:lstStyle/>
                    <a:p>
                      <a:pPr algn="ctr" fontAlgn="ctr"/>
                      <a:r>
                        <a:rPr lang="ru-RU" sz="1400" b="0" i="0" u="none" strike="noStrike" dirty="0">
                          <a:latin typeface="Times New Roman"/>
                        </a:rPr>
                        <a:t>1 772 527</a:t>
                      </a:r>
                    </a:p>
                  </a:txBody>
                  <a:tcPr marL="7620" marR="7620" marT="7620" marB="0" anchor="ctr"/>
                </a:tc>
                <a:tc>
                  <a:txBody>
                    <a:bodyPr/>
                    <a:lstStyle/>
                    <a:p>
                      <a:pPr algn="ctr" fontAlgn="ctr"/>
                      <a:r>
                        <a:rPr lang="ru-RU" sz="1400" b="0" i="0" u="none" strike="noStrike">
                          <a:latin typeface="Times New Roman"/>
                        </a:rPr>
                        <a:t>1 772 527</a:t>
                      </a:r>
                    </a:p>
                  </a:txBody>
                  <a:tcPr marL="7620" marR="7620" marT="7620" marB="0" anchor="ctr"/>
                </a:tc>
                <a:tc>
                  <a:txBody>
                    <a:bodyPr/>
                    <a:lstStyle/>
                    <a:p>
                      <a:pPr algn="ctr" fontAlgn="ctr"/>
                      <a:r>
                        <a:rPr lang="ru-RU" sz="1400" b="0" i="0" u="none" strike="noStrike" dirty="0">
                          <a:latin typeface="Times New Roman"/>
                        </a:rPr>
                        <a:t>1 772 527</a:t>
                      </a:r>
                    </a:p>
                  </a:txBody>
                  <a:tcPr marL="7620" marR="7620" marT="7620" marB="0" anchor="ctr"/>
                </a:tc>
              </a:tr>
            </a:tbl>
          </a:graphicData>
        </a:graphic>
      </p:graphicFrame>
      <p:sp>
        <p:nvSpPr>
          <p:cNvPr id="6" name="Прямоугольник 5"/>
          <p:cNvSpPr/>
          <p:nvPr/>
        </p:nvSpPr>
        <p:spPr>
          <a:xfrm>
            <a:off x="7496023" y="2000240"/>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fontAlgn="ctr"/>
                      <a:r>
                        <a:rPr lang="ru-RU" sz="1400" b="0" i="0" u="none" strike="noStrike">
                          <a:latin typeface="Times New Roman"/>
                        </a:rPr>
                        <a:t>32 252 359</a:t>
                      </a:r>
                    </a:p>
                  </a:txBody>
                  <a:tcPr marL="7620" marR="7620" marT="7620" marB="0" anchor="ctr"/>
                </a:tc>
                <a:tc>
                  <a:txBody>
                    <a:bodyPr/>
                    <a:lstStyle/>
                    <a:p>
                      <a:pPr algn="ctr" fontAlgn="ctr"/>
                      <a:r>
                        <a:rPr lang="ru-RU" sz="1400" b="0" i="0" u="none" strike="noStrike">
                          <a:latin typeface="Times New Roman"/>
                        </a:rPr>
                        <a:t>33 062 597</a:t>
                      </a:r>
                    </a:p>
                  </a:txBody>
                  <a:tcPr marL="7620" marR="7620" marT="7620" marB="0" anchor="ctr"/>
                </a:tc>
                <a:tc>
                  <a:txBody>
                    <a:bodyPr/>
                    <a:lstStyle/>
                    <a:p>
                      <a:pPr algn="ctr" fontAlgn="ctr"/>
                      <a:r>
                        <a:rPr lang="ru-RU" sz="1400" b="0" i="0" u="none" strike="noStrike">
                          <a:latin typeface="Times New Roman"/>
                        </a:rPr>
                        <a:t>33 062 597</a:t>
                      </a:r>
                    </a:p>
                  </a:txBody>
                  <a:tcPr marL="7620" marR="7620" marT="762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fontAlgn="ctr"/>
                      <a:r>
                        <a:rPr lang="ru-RU" sz="1400" b="0" i="0" u="none" strike="noStrike">
                          <a:latin typeface="Times New Roman"/>
                        </a:rPr>
                        <a:t>2 366 565</a:t>
                      </a:r>
                    </a:p>
                  </a:txBody>
                  <a:tcPr marL="7620" marR="7620" marT="7620" marB="0" anchor="ctr"/>
                </a:tc>
                <a:tc>
                  <a:txBody>
                    <a:bodyPr/>
                    <a:lstStyle/>
                    <a:p>
                      <a:pPr algn="ctr" fontAlgn="ctr"/>
                      <a:r>
                        <a:rPr lang="ru-RU" sz="1400" b="0" i="0" u="none" strike="noStrike">
                          <a:latin typeface="Times New Roman"/>
                        </a:rPr>
                        <a:t>2 366 565</a:t>
                      </a:r>
                    </a:p>
                  </a:txBody>
                  <a:tcPr marL="7620" marR="7620" marT="7620" marB="0" anchor="ctr"/>
                </a:tc>
                <a:tc>
                  <a:txBody>
                    <a:bodyPr/>
                    <a:lstStyle/>
                    <a:p>
                      <a:pPr algn="ctr" fontAlgn="ctr"/>
                      <a:r>
                        <a:rPr lang="ru-RU" sz="1400" b="0" i="0" u="none" strike="noStrike">
                          <a:latin typeface="Times New Roman"/>
                        </a:rPr>
                        <a:t>2 366 565</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fontAlgn="ctr"/>
                      <a:r>
                        <a:rPr lang="ru-RU" sz="1400" b="0" i="0" u="none" strike="noStrike">
                          <a:latin typeface="Times New Roman"/>
                        </a:rPr>
                        <a:t>4 597 288</a:t>
                      </a:r>
                    </a:p>
                  </a:txBody>
                  <a:tcPr marL="7620" marR="7620" marT="7620" marB="0" anchor="ctr"/>
                </a:tc>
                <a:tc>
                  <a:txBody>
                    <a:bodyPr/>
                    <a:lstStyle/>
                    <a:p>
                      <a:pPr algn="ctr" fontAlgn="ctr"/>
                      <a:r>
                        <a:rPr lang="ru-RU" sz="1400" b="0" i="0" u="none" strike="noStrike">
                          <a:latin typeface="Times New Roman"/>
                        </a:rPr>
                        <a:t>5 597 288</a:t>
                      </a:r>
                    </a:p>
                  </a:txBody>
                  <a:tcPr marL="7620" marR="7620" marT="7620" marB="0" anchor="ctr"/>
                </a:tc>
                <a:tc>
                  <a:txBody>
                    <a:bodyPr/>
                    <a:lstStyle/>
                    <a:p>
                      <a:pPr algn="ctr" fontAlgn="ctr"/>
                      <a:r>
                        <a:rPr lang="ru-RU" sz="1400" b="0" i="0" u="none" strike="noStrike">
                          <a:latin typeface="Times New Roman"/>
                        </a:rPr>
                        <a:t>5 597 288</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fontAlgn="ctr"/>
                      <a:r>
                        <a:rPr lang="ru-RU" sz="1400" b="0" i="0" u="none" strike="noStrike" dirty="0">
                          <a:latin typeface="Times New Roman"/>
                        </a:rPr>
                        <a:t>25 288 506</a:t>
                      </a:r>
                    </a:p>
                  </a:txBody>
                  <a:tcPr marL="7620" marR="7620" marT="7620" marB="0" anchor="ctr"/>
                </a:tc>
                <a:tc>
                  <a:txBody>
                    <a:bodyPr/>
                    <a:lstStyle/>
                    <a:p>
                      <a:pPr algn="ctr" fontAlgn="ctr"/>
                      <a:r>
                        <a:rPr lang="ru-RU" sz="1400" b="0" i="0" u="none" strike="noStrike">
                          <a:latin typeface="Times New Roman"/>
                        </a:rPr>
                        <a:t>25 098 744</a:t>
                      </a:r>
                    </a:p>
                  </a:txBody>
                  <a:tcPr marL="7620" marR="7620" marT="7620" marB="0" anchor="ctr"/>
                </a:tc>
                <a:tc>
                  <a:txBody>
                    <a:bodyPr/>
                    <a:lstStyle/>
                    <a:p>
                      <a:pPr algn="ctr" fontAlgn="ctr"/>
                      <a:r>
                        <a:rPr lang="ru-RU" sz="1400" b="0" i="0" u="none" strike="noStrike" dirty="0">
                          <a:latin typeface="Times New Roman"/>
                        </a:rPr>
                        <a:t>25 098 744</a:t>
                      </a:r>
                    </a:p>
                  </a:txBody>
                  <a:tcPr marL="7620" marR="7620" marT="762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3"/>
          <p:cNvSpPr txBox="1">
            <a:spLocks/>
          </p:cNvSpPr>
          <p:nvPr/>
        </p:nvSpPr>
        <p:spPr>
          <a:xfrm>
            <a:off x="285720" y="214290"/>
            <a:ext cx="8229600" cy="733218"/>
          </a:xfrm>
          <a:prstGeom prst="rect">
            <a:avLst/>
          </a:prstGeom>
        </p:spPr>
        <p:txBody>
          <a:bodyPr vert="horz" lIns="45720" tIns="0" rIns="45720" bIns="0" anchor="ctr"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3800" b="1" i="0" u="none" strike="noStrike" kern="1200" cap="all" spc="0" normalizeH="0" baseline="0" noProof="0" dirty="0" smtClean="0">
                <a:ln w="500">
                  <a:solidFill>
                    <a:schemeClr val="tx2">
                      <a:shade val="20000"/>
                      <a:satMod val="120000"/>
                    </a:schemeClr>
                  </a:solidFill>
                </a:ln>
                <a:solidFill>
                  <a:schemeClr val="accent4">
                    <a:lumMod val="75000"/>
                  </a:schemeClr>
                </a:solidFill>
                <a:effectLst/>
                <a:uLnTx/>
                <a:uFillTx/>
                <a:latin typeface="Calibri" pitchFamily="34" charset="0"/>
                <a:ea typeface="Times New Roman" pitchFamily="18" charset="0"/>
                <a:cs typeface="Times New Roman" pitchFamily="18" charset="0"/>
              </a:rPr>
              <a:t>Социальная поддержка граждан</a:t>
            </a:r>
            <a:endParaRPr kumimoji="0" lang="ru-RU" sz="3800" b="1" i="0" u="none" strike="noStrike" kern="1200" cap="all" spc="0" normalizeH="0" baseline="0" noProof="0" dirty="0">
              <a:ln w="500">
                <a:solidFill>
                  <a:schemeClr val="tx2">
                    <a:shade val="20000"/>
                    <a:satMod val="120000"/>
                  </a:schemeClr>
                </a:solidFill>
              </a:ln>
              <a:solidFill>
                <a:schemeClr val="accent4">
                  <a:lumMod val="75000"/>
                </a:schemeClr>
              </a:solidFill>
              <a:effectLst/>
              <a:uLnTx/>
              <a:uFillTx/>
              <a:latin typeface="+mj-lt"/>
              <a:ea typeface="+mj-ea"/>
              <a:cs typeface="+mj-cs"/>
            </a:endParaRPr>
          </a:p>
        </p:txBody>
      </p:sp>
      <p:sp>
        <p:nvSpPr>
          <p:cNvPr id="15" name="Rectangle 7"/>
          <p:cNvSpPr>
            <a:spLocks noChangeArrowheads="1"/>
          </p:cNvSpPr>
          <p:nvPr/>
        </p:nvSpPr>
        <p:spPr bwMode="auto">
          <a:xfrm>
            <a:off x="214282" y="1142984"/>
            <a:ext cx="7749504" cy="3785652"/>
          </a:xfrm>
          <a:prstGeom prst="rect">
            <a:avLst/>
          </a:prstGeom>
          <a:solidFill>
            <a:schemeClr val="bg2"/>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1" hangingPunct="1"/>
            <a:r>
              <a:rPr lang="ru-RU" sz="1600" dirty="0"/>
              <a:t>В рамках реализации муниципальной программы осуществляется:</a:t>
            </a:r>
          </a:p>
          <a:p>
            <a:pPr lvl="0" eaLnBrk="1" hangingPunct="1"/>
            <a:r>
              <a:rPr lang="ru-RU" sz="1600" dirty="0"/>
              <a:t/>
            </a:r>
            <a:br>
              <a:rPr lang="ru-RU" sz="1600" dirty="0"/>
            </a:br>
            <a:r>
              <a:rPr lang="ru-RU" sz="1600" dirty="0"/>
              <a:t>* финансовая поддержка работников в сфере социальной защиты населения и работников, осуществляющих переданные государственные полномочия, осуществляющие деятельность по опеке и попечительству,</a:t>
            </a:r>
            <a:br>
              <a:rPr lang="ru-RU" sz="1600" dirty="0"/>
            </a:br>
            <a:r>
              <a:rPr lang="ru-RU" sz="1600" dirty="0"/>
              <a:t>* выплаты пенсий за выслугу лет и доплат к пенсиям муниципальным служащим;</a:t>
            </a:r>
            <a:br>
              <a:rPr lang="ru-RU" sz="1600" dirty="0"/>
            </a:br>
            <a:r>
              <a:rPr lang="ru-RU" sz="1600" dirty="0"/>
              <a:t>* оказание мер социальной поддержки реабилитированным лицам;</a:t>
            </a:r>
            <a:br>
              <a:rPr lang="ru-RU" sz="1600" dirty="0"/>
            </a:br>
            <a:r>
              <a:rPr lang="ru-RU" sz="1600" dirty="0"/>
              <a:t>* оказание социальной поддержки отдельным категориям граждан по обеспечению продовольственными товарами;</a:t>
            </a:r>
            <a:br>
              <a:rPr lang="ru-RU" sz="1600" dirty="0"/>
            </a:br>
            <a:r>
              <a:rPr lang="ru-RU" sz="1600" dirty="0"/>
              <a:t>* оказание мер социальной поддержки ветеранам труда и труженикам тыла;</a:t>
            </a:r>
            <a:br>
              <a:rPr lang="ru-RU" sz="1600" dirty="0"/>
            </a:br>
            <a:r>
              <a:rPr lang="ru-RU" sz="1600" dirty="0" smtClean="0"/>
              <a:t>* </a:t>
            </a:r>
            <a:r>
              <a:rPr lang="ru-RU" sz="1600" dirty="0"/>
              <a:t>обеспечение жилыми помещениями детей-сирот и детей, оставшихся без попечения родителей;</a:t>
            </a:r>
            <a:br>
              <a:rPr lang="ru-RU" sz="1600" dirty="0"/>
            </a:br>
            <a:r>
              <a:rPr lang="ru-RU" sz="1600" dirty="0"/>
              <a:t>* содержание ребенка в семье опекуна и приемной семье, а также вознаграждение, причитающееся приемному </a:t>
            </a:r>
            <a:r>
              <a:rPr lang="ru-RU" sz="1600" dirty="0" smtClean="0"/>
              <a:t>родителю.</a:t>
            </a:r>
            <a:endParaRPr kumimoji="0" lang="ru-RU" sz="1800" b="0" i="0" u="none" strike="noStrike" cap="none" normalizeH="0" baseline="0" dirty="0">
              <a:ln>
                <a:noFill/>
              </a:ln>
              <a:latin typeface="Arial" pitchFamily="34" charset="0"/>
              <a:cs typeface="Arial" pitchFamily="34" charset="0"/>
            </a:endParaRPr>
          </a:p>
        </p:txBody>
      </p:sp>
      <p:pic>
        <p:nvPicPr>
          <p:cNvPr id="16" name="Picture 2" descr="https://www.asi.org.ru/wp-content/uploads/formidable/6/k-anonsu-sots.-obsluzh.jpg"/>
          <p:cNvPicPr>
            <a:picLocks noChangeAspect="1" noChangeArrowheads="1"/>
          </p:cNvPicPr>
          <p:nvPr/>
        </p:nvPicPr>
        <p:blipFill>
          <a:blip r:embed="rId2" cstate="print"/>
          <a:srcRect/>
          <a:stretch>
            <a:fillRect/>
          </a:stretch>
        </p:blipFill>
        <p:spPr bwMode="auto">
          <a:xfrm>
            <a:off x="6572264" y="5143512"/>
            <a:ext cx="1403648" cy="1403648"/>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76542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latin typeface="Times New Roman" pitchFamily="18" charset="0"/>
                          <a:cs typeface="Times New Roman" pitchFamily="18" charset="0"/>
                        </a:rPr>
                        <a:t>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образования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371 543 452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299 929 072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299 932 957</a:t>
                      </a:r>
                    </a:p>
                  </a:txBody>
                  <a:tcPr marL="7620" marR="7620" marT="762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2 755 181</a:t>
                      </a:r>
                    </a:p>
                  </a:txBody>
                  <a:tcPr marL="7620" marR="7620" marT="7620" marB="0" anchor="ctr"/>
                </a:tc>
                <a:tc>
                  <a:txBody>
                    <a:bodyPr/>
                    <a:lstStyle/>
                    <a:p>
                      <a:pPr algn="ctr" fontAlgn="ctr"/>
                      <a:r>
                        <a:rPr lang="ru-RU" sz="1400" b="0" i="0" u="none" strike="noStrike">
                          <a:latin typeface="Times New Roman"/>
                        </a:rPr>
                        <a:t>2 261 330</a:t>
                      </a:r>
                    </a:p>
                  </a:txBody>
                  <a:tcPr marL="7620" marR="7620" marT="7620" marB="0" anchor="ctr"/>
                </a:tc>
                <a:tc>
                  <a:txBody>
                    <a:bodyPr/>
                    <a:lstStyle/>
                    <a:p>
                      <a:pPr algn="ctr" fontAlgn="ctr"/>
                      <a:r>
                        <a:rPr lang="ru-RU" sz="1400" b="0" i="0" u="none" strike="noStrike">
                          <a:latin typeface="Times New Roman"/>
                        </a:rPr>
                        <a:t>2 261 330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дошкольного и общего образования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359 301 179</a:t>
                      </a:r>
                    </a:p>
                  </a:txBody>
                  <a:tcPr marL="7620" marR="7620" marT="7620" marB="0" anchor="ctr"/>
                </a:tc>
                <a:tc>
                  <a:txBody>
                    <a:bodyPr/>
                    <a:lstStyle/>
                    <a:p>
                      <a:pPr algn="ctr" fontAlgn="ctr"/>
                      <a:r>
                        <a:rPr lang="ru-RU" sz="1400" b="0" i="0" u="none" strike="noStrike">
                          <a:latin typeface="Times New Roman"/>
                        </a:rPr>
                        <a:t>289 867 620</a:t>
                      </a:r>
                    </a:p>
                  </a:txBody>
                  <a:tcPr marL="7620" marR="7620" marT="7620" marB="0" anchor="ctr"/>
                </a:tc>
                <a:tc>
                  <a:txBody>
                    <a:bodyPr/>
                    <a:lstStyle/>
                    <a:p>
                      <a:pPr algn="ctr" fontAlgn="ctr"/>
                      <a:r>
                        <a:rPr lang="ru-RU" sz="1400" b="0" i="0" u="none" strike="noStrike">
                          <a:latin typeface="Times New Roman"/>
                        </a:rPr>
                        <a:t>289 871 505</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дополнительного образования и системы воспитания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dirty="0">
                          <a:latin typeface="Times New Roman"/>
                        </a:rPr>
                        <a:t>9 487 092</a:t>
                      </a:r>
                    </a:p>
                  </a:txBody>
                  <a:tcPr marL="7620" marR="7620" marT="7620" marB="0" anchor="ctr"/>
                </a:tc>
                <a:tc>
                  <a:txBody>
                    <a:bodyPr/>
                    <a:lstStyle/>
                    <a:p>
                      <a:pPr algn="ctr" fontAlgn="ctr"/>
                      <a:r>
                        <a:rPr lang="ru-RU" sz="1400" b="0" i="0" u="none" strike="noStrike">
                          <a:latin typeface="Times New Roman"/>
                        </a:rPr>
                        <a:t>7 800 122</a:t>
                      </a:r>
                    </a:p>
                  </a:txBody>
                  <a:tcPr marL="7620" marR="7620" marT="7620" marB="0" anchor="ctr"/>
                </a:tc>
                <a:tc>
                  <a:txBody>
                    <a:bodyPr/>
                    <a:lstStyle/>
                    <a:p>
                      <a:pPr algn="ctr" fontAlgn="ctr"/>
                      <a:r>
                        <a:rPr lang="ru-RU" sz="1400" b="0" i="0" u="none" strike="noStrike" dirty="0">
                          <a:latin typeface="Times New Roman"/>
                        </a:rPr>
                        <a:t>7 800 122</a:t>
                      </a:r>
                    </a:p>
                  </a:txBody>
                  <a:tcPr marL="7620" marR="7620" marT="762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6500826"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42852"/>
            <a:ext cx="4439036" cy="369332"/>
          </a:xfrm>
          <a:prstGeom prst="rect">
            <a:avLst/>
          </a:prstGeom>
        </p:spPr>
        <p:txBody>
          <a:bodyPr wrap="none">
            <a:spAutoFit/>
          </a:bodyPr>
          <a:lstStyle/>
          <a:p>
            <a:r>
              <a:rPr lang="ru-RU" dirty="0" smtClean="0"/>
              <a:t>Расходы бюджета в сфере образования</a:t>
            </a:r>
            <a:endParaRPr lang="ru-RU" dirty="0"/>
          </a:p>
        </p:txBody>
      </p:sp>
      <p:sp>
        <p:nvSpPr>
          <p:cNvPr id="3" name="Прямоугольник 2"/>
          <p:cNvSpPr/>
          <p:nvPr/>
        </p:nvSpPr>
        <p:spPr>
          <a:xfrm>
            <a:off x="357158" y="714356"/>
            <a:ext cx="4143404" cy="1477328"/>
          </a:xfrm>
          <a:prstGeom prst="rect">
            <a:avLst/>
          </a:prstGeom>
          <a:solidFill>
            <a:schemeClr val="accent6">
              <a:lumMod val="20000"/>
              <a:lumOff val="80000"/>
            </a:schemeClr>
          </a:solidFill>
        </p:spPr>
        <p:txBody>
          <a:bodyPr wrap="square">
            <a:spAutoFit/>
          </a:bodyPr>
          <a:lstStyle/>
          <a:p>
            <a:r>
              <a:rPr lang="ru-RU" dirty="0" smtClean="0"/>
              <a:t>Дошкольное образование</a:t>
            </a:r>
          </a:p>
          <a:p>
            <a:r>
              <a:rPr lang="ru-RU" dirty="0" smtClean="0"/>
              <a:t>(2 детских дошкольных учреждения) 2026 – 6 647 410 рублей;</a:t>
            </a:r>
          </a:p>
          <a:p>
            <a:r>
              <a:rPr lang="ru-RU" dirty="0" smtClean="0"/>
              <a:t>2027 – 6 235 822 рублей;</a:t>
            </a:r>
          </a:p>
          <a:p>
            <a:r>
              <a:rPr lang="ru-RU" dirty="0" smtClean="0"/>
              <a:t>2028 – 6 235 822 рублей.</a:t>
            </a:r>
            <a:endParaRPr lang="ru-RU" dirty="0"/>
          </a:p>
        </p:txBody>
      </p:sp>
      <p:sp>
        <p:nvSpPr>
          <p:cNvPr id="4" name="Прямоугольник 3"/>
          <p:cNvSpPr/>
          <p:nvPr/>
        </p:nvSpPr>
        <p:spPr>
          <a:xfrm>
            <a:off x="4786314" y="714356"/>
            <a:ext cx="3429024" cy="1477328"/>
          </a:xfrm>
          <a:prstGeom prst="rect">
            <a:avLst/>
          </a:prstGeom>
          <a:solidFill>
            <a:schemeClr val="tx2">
              <a:lumMod val="20000"/>
              <a:lumOff val="80000"/>
            </a:schemeClr>
          </a:solidFill>
        </p:spPr>
        <p:txBody>
          <a:bodyPr wrap="square">
            <a:spAutoFit/>
          </a:bodyPr>
          <a:lstStyle/>
          <a:p>
            <a:r>
              <a:rPr lang="ru-RU" dirty="0" smtClean="0"/>
              <a:t>Общее образование</a:t>
            </a:r>
          </a:p>
          <a:p>
            <a:r>
              <a:rPr lang="ru-RU" dirty="0" smtClean="0"/>
              <a:t>(17 школ)</a:t>
            </a:r>
          </a:p>
          <a:p>
            <a:r>
              <a:rPr lang="ru-RU" dirty="0" smtClean="0"/>
              <a:t>2026 – 346 426 769 рублей;</a:t>
            </a:r>
          </a:p>
          <a:p>
            <a:r>
              <a:rPr lang="ru-RU" dirty="0" smtClean="0"/>
              <a:t>2027 – 277 431 798 рублей;</a:t>
            </a:r>
          </a:p>
          <a:p>
            <a:r>
              <a:rPr lang="ru-RU" dirty="0" smtClean="0"/>
              <a:t>2028 – 277 435 683 рублей.</a:t>
            </a:r>
            <a:endParaRPr lang="ru-RU" dirty="0"/>
          </a:p>
        </p:txBody>
      </p:sp>
      <p:sp>
        <p:nvSpPr>
          <p:cNvPr id="5" name="Прямоугольник 4"/>
          <p:cNvSpPr/>
          <p:nvPr/>
        </p:nvSpPr>
        <p:spPr>
          <a:xfrm>
            <a:off x="214282" y="2643182"/>
            <a:ext cx="3500462" cy="1477328"/>
          </a:xfrm>
          <a:prstGeom prst="rect">
            <a:avLst/>
          </a:prstGeom>
          <a:solidFill>
            <a:srgbClr val="66FF66"/>
          </a:solidFill>
        </p:spPr>
        <p:txBody>
          <a:bodyPr wrap="square">
            <a:spAutoFit/>
          </a:bodyPr>
          <a:lstStyle/>
          <a:p>
            <a:r>
              <a:rPr lang="ru-RU" dirty="0" smtClean="0"/>
              <a:t>Дополнительное образование</a:t>
            </a:r>
          </a:p>
          <a:p>
            <a:r>
              <a:rPr lang="ru-RU" dirty="0" smtClean="0"/>
              <a:t>(2 учреждения)</a:t>
            </a:r>
          </a:p>
          <a:p>
            <a:r>
              <a:rPr lang="ru-RU" dirty="0" smtClean="0"/>
              <a:t>2026 – 15 687 092 рублей;</a:t>
            </a:r>
          </a:p>
          <a:p>
            <a:r>
              <a:rPr lang="ru-RU" dirty="0" smtClean="0"/>
              <a:t>2027 – 14 000 122 рублей;</a:t>
            </a:r>
          </a:p>
          <a:p>
            <a:r>
              <a:rPr lang="ru-RU" dirty="0" smtClean="0"/>
              <a:t>2028 – 14 000 122 рублей.</a:t>
            </a:r>
            <a:endParaRPr lang="ru-RU" dirty="0"/>
          </a:p>
        </p:txBody>
      </p:sp>
      <p:pic>
        <p:nvPicPr>
          <p:cNvPr id="6" name="Picture 4" descr="https://1.bp.blogspot.com/-zGXpQG-srQ8/XrUJqxdNfaI/AAAAAAAAxfQ/734TKwjIkkI19iHTqrPD5mQyFJDRDDwhwCLcBGAsYHQ/s1600/%25D1%2588%25D0%25BA%25D0%25BE%25D0%25BB%25D1%258C%25D0%25BD%25D0%25B8%25D0%25BA%25D0%25B8_DoV%2B%252817%2529.png"/>
          <p:cNvPicPr>
            <a:picLocks noChangeAspect="1" noChangeArrowheads="1"/>
          </p:cNvPicPr>
          <p:nvPr/>
        </p:nvPicPr>
        <p:blipFill>
          <a:blip r:embed="rId2" cstate="print"/>
          <a:srcRect/>
          <a:stretch>
            <a:fillRect/>
          </a:stretch>
        </p:blipFill>
        <p:spPr bwMode="auto">
          <a:xfrm>
            <a:off x="5715008" y="4000504"/>
            <a:ext cx="3063501" cy="2462290"/>
          </a:xfrm>
          <a:prstGeom prst="rect">
            <a:avLst/>
          </a:prstGeom>
          <a:noFill/>
        </p:spPr>
      </p:pic>
      <p:sp>
        <p:nvSpPr>
          <p:cNvPr id="7" name="Прямоугольник 6"/>
          <p:cNvSpPr/>
          <p:nvPr/>
        </p:nvSpPr>
        <p:spPr>
          <a:xfrm>
            <a:off x="428596" y="4500570"/>
            <a:ext cx="3500462" cy="1477328"/>
          </a:xfrm>
          <a:prstGeom prst="rect">
            <a:avLst/>
          </a:prstGeom>
          <a:solidFill>
            <a:srgbClr val="00B0F0"/>
          </a:solidFill>
        </p:spPr>
        <p:txBody>
          <a:bodyPr wrap="square">
            <a:spAutoFit/>
          </a:bodyPr>
          <a:lstStyle/>
          <a:p>
            <a:r>
              <a:rPr lang="ru-RU" dirty="0" smtClean="0"/>
              <a:t>Оздоровление детей</a:t>
            </a:r>
          </a:p>
          <a:p>
            <a:r>
              <a:rPr lang="ru-RU" dirty="0" smtClean="0"/>
              <a:t>(1 лагерь)</a:t>
            </a:r>
          </a:p>
          <a:p>
            <a:r>
              <a:rPr lang="ru-RU" dirty="0" smtClean="0"/>
              <a:t>2026 – 1 178 513 рублей;</a:t>
            </a:r>
          </a:p>
          <a:p>
            <a:r>
              <a:rPr lang="ru-RU" dirty="0" smtClean="0"/>
              <a:t>2027 – 2 608 751 рублей;</a:t>
            </a:r>
          </a:p>
          <a:p>
            <a:r>
              <a:rPr lang="ru-RU" dirty="0" smtClean="0"/>
              <a:t>2028 – 2 608 751 рублей.</a:t>
            </a:r>
            <a:endParaRPr lang="ru-RU" dirty="0"/>
          </a:p>
        </p:txBody>
      </p:sp>
      <p:sp>
        <p:nvSpPr>
          <p:cNvPr id="8" name="Прямоугольник 7"/>
          <p:cNvSpPr/>
          <p:nvPr/>
        </p:nvSpPr>
        <p:spPr>
          <a:xfrm>
            <a:off x="4572000" y="2571744"/>
            <a:ext cx="3500462" cy="1477328"/>
          </a:xfrm>
          <a:prstGeom prst="rect">
            <a:avLst/>
          </a:prstGeom>
          <a:solidFill>
            <a:srgbClr val="FFC000"/>
          </a:solidFill>
        </p:spPr>
        <p:txBody>
          <a:bodyPr wrap="square">
            <a:spAutoFit/>
          </a:bodyPr>
          <a:lstStyle/>
          <a:p>
            <a:r>
              <a:rPr lang="ru-RU" dirty="0" smtClean="0"/>
              <a:t>Методкабинет</a:t>
            </a:r>
          </a:p>
          <a:p>
            <a:r>
              <a:rPr lang="ru-RU" dirty="0" smtClean="0"/>
              <a:t>(1 учреждение)</a:t>
            </a:r>
          </a:p>
          <a:p>
            <a:r>
              <a:rPr lang="ru-RU" dirty="0" smtClean="0"/>
              <a:t>2026 – 2 755 181 рублей;</a:t>
            </a:r>
          </a:p>
          <a:p>
            <a:r>
              <a:rPr lang="ru-RU" dirty="0" smtClean="0"/>
              <a:t>2027 – 2 261 330 рублей;</a:t>
            </a:r>
          </a:p>
          <a:p>
            <a:r>
              <a:rPr lang="ru-RU" dirty="0" smtClean="0"/>
              <a:t>2028 – 2 261 330 рублей.</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74345"/>
            <a:ext cx="7858180" cy="2246769"/>
          </a:xfrm>
          <a:prstGeom prst="rect">
            <a:avLst/>
          </a:prstGeom>
          <a:solidFill>
            <a:schemeClr val="accent6">
              <a:lumMod val="20000"/>
              <a:lumOff val="80000"/>
            </a:schemeClr>
          </a:solidFill>
        </p:spPr>
        <p:txBody>
          <a:bodyPr wrap="square">
            <a:spAutoFit/>
          </a:bodyPr>
          <a:lstStyle/>
          <a:p>
            <a:r>
              <a:rPr lang="ru-RU" sz="1400" dirty="0" smtClean="0"/>
              <a:t>Цели муниципальной программы:</a:t>
            </a:r>
          </a:p>
          <a:p>
            <a:pPr algn="just"/>
            <a:r>
              <a:rPr lang="ru-RU" sz="1400" dirty="0" smtClean="0"/>
              <a:t>•внедрение механизмов формирования и реализации современных моделей дошкольного, общего образования, обеспечивающих равные возможности для получения качественного образования в соответствии с требованиями инновационного развития экономики, современными потребностями общества и каждого гражданина, развитие и внедрение современных моделей успешной социализации детей;</a:t>
            </a:r>
          </a:p>
          <a:p>
            <a:pPr algn="just"/>
            <a:r>
              <a:rPr lang="ru-RU" sz="1400" dirty="0" smtClean="0"/>
              <a:t>•обеспечение объективной информацией о качестве образования для принятия обоснованных управленческих решений на разных уровнях управления образованием, поддержка устойчивого развития системы образования, а также повышение уровня информированности потребителей образовательных услуг</a:t>
            </a:r>
            <a:endParaRPr lang="ru-RU" sz="1400" dirty="0"/>
          </a:p>
        </p:txBody>
      </p:sp>
      <p:sp>
        <p:nvSpPr>
          <p:cNvPr id="4" name="TextBox 3"/>
          <p:cNvSpPr txBox="1"/>
          <p:nvPr/>
        </p:nvSpPr>
        <p:spPr>
          <a:xfrm>
            <a:off x="214282" y="2928934"/>
            <a:ext cx="8429684" cy="3662541"/>
          </a:xfrm>
          <a:prstGeom prst="rect">
            <a:avLst/>
          </a:prstGeom>
          <a:solidFill>
            <a:schemeClr val="accent2">
              <a:lumMod val="20000"/>
              <a:lumOff val="80000"/>
            </a:schemeClr>
          </a:solidFill>
          <a:ln w="76200">
            <a:solidFill>
              <a:srgbClr val="7030A0"/>
            </a:solidFill>
          </a:ln>
        </p:spPr>
        <p:txBody>
          <a:bodyPr wrap="square" rtlCol="0">
            <a:spAutoFit/>
          </a:bodyPr>
          <a:lstStyle/>
          <a:p>
            <a:pPr algn="ctr"/>
            <a:r>
              <a:rPr lang="ru-RU" sz="1300" dirty="0" smtClean="0"/>
              <a:t>В 2026-2028 гг. реализуются Региональные проекты:</a:t>
            </a:r>
          </a:p>
          <a:p>
            <a:r>
              <a:rPr lang="ru-RU" sz="1300" dirty="0" smtClean="0"/>
              <a:t>1. «Все лучшее детям». Реализация мероприятий по модернизации школьных систем образования МБОУ «</a:t>
            </a:r>
            <a:r>
              <a:rPr lang="ru-RU" sz="1300" dirty="0" err="1" smtClean="0"/>
              <a:t>Большеугонская</a:t>
            </a:r>
            <a:r>
              <a:rPr lang="ru-RU" sz="1300" dirty="0" smtClean="0"/>
              <a:t> СОШ» Льговского района Курской области) запланированы в 2026 г. – 59 010 077 рублей, из них  средства местного бюджета 1 308 452 рублей;</a:t>
            </a:r>
          </a:p>
          <a:p>
            <a:pPr algn="just"/>
            <a:r>
              <a:rPr lang="ru-RU" sz="1300" dirty="0" smtClean="0"/>
              <a:t>2. "Педагоги и наставники«:</a:t>
            </a:r>
          </a:p>
          <a:p>
            <a:pPr algn="just">
              <a:buFontTx/>
              <a:buChar char="-"/>
            </a:pPr>
            <a:r>
              <a:rPr lang="ru-RU" sz="1300" dirty="0" smtClean="0"/>
              <a:t>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p>
            <a:pPr algn="just"/>
            <a:r>
              <a:rPr lang="ru-RU" sz="1300" dirty="0" smtClean="0"/>
              <a:t>2026 г. – 996 972 рублей;</a:t>
            </a:r>
          </a:p>
          <a:p>
            <a:pPr algn="just"/>
            <a:r>
              <a:rPr lang="ru-RU" sz="1300" dirty="0" smtClean="0"/>
              <a:t>2027 г. – 1 019 772 рублей;</a:t>
            </a:r>
          </a:p>
          <a:p>
            <a:pPr algn="just"/>
            <a:r>
              <a:rPr lang="ru-RU" sz="1300" dirty="0" smtClean="0"/>
              <a:t>2028 г. – 1 019 772 рублей.</a:t>
            </a:r>
          </a:p>
          <a:p>
            <a:pPr algn="just">
              <a:buFontTx/>
              <a:buChar char="-"/>
            </a:pPr>
            <a:r>
              <a:rPr lang="ru-RU" sz="1300" dirty="0" smtClean="0"/>
              <a:t>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p>
            <a:pPr algn="just"/>
            <a:r>
              <a:rPr lang="ru-RU" sz="1300" dirty="0" smtClean="0"/>
              <a:t>2026 г. – 25 467 120 рублей;</a:t>
            </a:r>
          </a:p>
          <a:p>
            <a:pPr algn="just"/>
            <a:r>
              <a:rPr lang="ru-RU" sz="1300" dirty="0" smtClean="0"/>
              <a:t>2027 г. – 25 467 120 рублей;</a:t>
            </a:r>
          </a:p>
          <a:p>
            <a:pPr algn="just"/>
            <a:r>
              <a:rPr lang="ru-RU" sz="1300" dirty="0" smtClean="0"/>
              <a:t>2028 г. – 25 467 120рублей.</a:t>
            </a:r>
          </a:p>
          <a:p>
            <a:pPr algn="just">
              <a:buFontTx/>
              <a:buChar char="-"/>
            </a:pPr>
            <a:endParaRPr lang="ru-RU" sz="11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fontAlgn="ctr"/>
                      <a:r>
                        <a:rPr lang="ru-RU" sz="1400" b="0" i="0" u="none" strike="noStrike" dirty="0" smtClean="0">
                          <a:latin typeface="Times New Roman"/>
                        </a:rPr>
                        <a:t>500 </a:t>
                      </a:r>
                      <a:r>
                        <a:rPr lang="ru-RU" sz="1400" b="0" i="0" u="none" strike="noStrike" dirty="0">
                          <a:latin typeface="Times New Roman"/>
                        </a:rPr>
                        <a:t>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fontAlgn="ctr"/>
                      <a:r>
                        <a:rPr lang="ru-RU" sz="1400" b="0" i="0" u="none" strike="noStrike" dirty="0" smtClean="0">
                          <a:latin typeface="Times New Roman"/>
                        </a:rPr>
                        <a:t>500 </a:t>
                      </a:r>
                      <a:r>
                        <a:rPr lang="ru-RU" sz="1400" b="0" i="0" u="none" strike="noStrike" dirty="0">
                          <a:latin typeface="Times New Roman"/>
                        </a:rPr>
                        <a:t>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c>
                  <a:txBody>
                    <a:bodyPr/>
                    <a:lstStyle/>
                    <a:p>
                      <a:pPr algn="ctr" fontAlgn="ctr"/>
                      <a:r>
                        <a:rPr lang="ru-RU" sz="1400" b="0" i="0" u="none" strike="noStrike" dirty="0">
                          <a:latin typeface="Times New Roman"/>
                        </a:rPr>
                        <a:t>800 000</a:t>
                      </a:r>
                    </a:p>
                  </a:txBody>
                  <a:tcPr marL="7620" marR="7620" marT="762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291338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08</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2 861 201</a:t>
                      </a:r>
                    </a:p>
                  </a:txBody>
                  <a:tcPr marL="7620" marR="7620" marT="7620" marB="0" anchor="ctr"/>
                </a:tc>
                <a:tc>
                  <a:txBody>
                    <a:bodyPr/>
                    <a:lstStyle/>
                    <a:p>
                      <a:pPr algn="ctr" fontAlgn="ctr"/>
                      <a:r>
                        <a:rPr lang="ru-RU" sz="1400" b="0" i="0" u="none" strike="noStrike">
                          <a:latin typeface="Times New Roman"/>
                        </a:rPr>
                        <a:t>2 878 751</a:t>
                      </a:r>
                    </a:p>
                  </a:txBody>
                  <a:tcPr marL="7620" marR="7620" marT="7620" marB="0" anchor="ctr"/>
                </a:tc>
                <a:tc>
                  <a:txBody>
                    <a:bodyPr/>
                    <a:lstStyle/>
                    <a:p>
                      <a:pPr algn="ctr" fontAlgn="ctr"/>
                      <a:r>
                        <a:rPr lang="ru-RU" sz="1400" b="0" i="0" u="none" strike="noStrike">
                          <a:latin typeface="Times New Roman"/>
                        </a:rPr>
                        <a:t>2 878 751</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"Повышение эффективности реализации молодежной политики"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60 000</a:t>
                      </a:r>
                    </a:p>
                  </a:txBody>
                  <a:tcPr marL="7620" marR="7620" marT="7620" marB="0" anchor="ctr"/>
                </a:tc>
                <a:tc>
                  <a:txBody>
                    <a:bodyPr/>
                    <a:lstStyle/>
                    <a:p>
                      <a:pPr algn="ctr" fontAlgn="ctr"/>
                      <a:r>
                        <a:rPr lang="ru-RU" sz="1400" b="0" i="0" u="none" strike="noStrike">
                          <a:latin typeface="Times New Roman"/>
                        </a:rPr>
                        <a:t>100 000</a:t>
                      </a:r>
                    </a:p>
                  </a:txBody>
                  <a:tcPr marL="7620" marR="7620" marT="7620" marB="0" anchor="ctr"/>
                </a:tc>
                <a:tc>
                  <a:txBody>
                    <a:bodyPr/>
                    <a:lstStyle/>
                    <a:p>
                      <a:pPr algn="ctr" fontAlgn="ctr"/>
                      <a:r>
                        <a:rPr lang="ru-RU" sz="1400" b="0" i="0" u="none" strike="noStrike">
                          <a:latin typeface="Times New Roman"/>
                        </a:rPr>
                        <a:t>100 000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"Реализация муниципальной политики в сфере физической культуры и спорта"</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50 000</a:t>
                      </a:r>
                    </a:p>
                  </a:txBody>
                  <a:tcPr marL="7620" marR="7620" marT="7620" marB="0" anchor="ctr"/>
                </a:tc>
                <a:tc>
                  <a:txBody>
                    <a:bodyPr/>
                    <a:lstStyle/>
                    <a:p>
                      <a:pPr algn="ctr" fontAlgn="ctr"/>
                      <a:r>
                        <a:rPr lang="ru-RU" sz="1400" b="0" i="0" u="none" strike="noStrike">
                          <a:latin typeface="Times New Roman"/>
                        </a:rPr>
                        <a:t>150 000</a:t>
                      </a:r>
                    </a:p>
                  </a:txBody>
                  <a:tcPr marL="7620" marR="7620" marT="7620" marB="0" anchor="ctr"/>
                </a:tc>
                <a:tc>
                  <a:txBody>
                    <a:bodyPr/>
                    <a:lstStyle/>
                    <a:p>
                      <a:pPr algn="ctr" fontAlgn="ctr"/>
                      <a:r>
                        <a:rPr lang="ru-RU" sz="1400" b="0" i="0" u="none" strike="noStrike">
                          <a:latin typeface="Times New Roman"/>
                        </a:rPr>
                        <a:t>150 000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08 4</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"Оздоровление и отдых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dirty="0">
                          <a:latin typeface="Times New Roman"/>
                        </a:rPr>
                        <a:t>2 751 201</a:t>
                      </a:r>
                    </a:p>
                  </a:txBody>
                  <a:tcPr marL="7620" marR="7620" marT="7620" marB="0" anchor="ctr"/>
                </a:tc>
                <a:tc>
                  <a:txBody>
                    <a:bodyPr/>
                    <a:lstStyle/>
                    <a:p>
                      <a:pPr algn="ctr" fontAlgn="ctr"/>
                      <a:r>
                        <a:rPr lang="ru-RU" sz="1400" b="0" i="0" u="none" strike="noStrike">
                          <a:latin typeface="Times New Roman"/>
                        </a:rPr>
                        <a:t>2 628 751</a:t>
                      </a:r>
                    </a:p>
                  </a:txBody>
                  <a:tcPr marL="7620" marR="7620" marT="7620" marB="0" anchor="ctr"/>
                </a:tc>
                <a:tc>
                  <a:txBody>
                    <a:bodyPr/>
                    <a:lstStyle/>
                    <a:p>
                      <a:pPr algn="ctr" fontAlgn="ctr"/>
                      <a:r>
                        <a:rPr lang="ru-RU" sz="1400" b="0" i="0" u="none" strike="noStrike" dirty="0">
                          <a:latin typeface="Times New Roman"/>
                        </a:rPr>
                        <a:t>2 628 751</a:t>
                      </a:r>
                    </a:p>
                  </a:txBody>
                  <a:tcPr marL="7620" marR="7620" marT="762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fontAlgn="ctr"/>
                      <a:r>
                        <a:rPr lang="ru-RU" sz="1400" b="0" i="0" u="none" strike="noStrike" dirty="0">
                          <a:latin typeface="Times New Roman"/>
                        </a:rPr>
                        <a:t>10 306 466</a:t>
                      </a:r>
                    </a:p>
                  </a:txBody>
                  <a:tcPr marL="7620" marR="7620" marT="7620" marB="0" anchor="ctr"/>
                </a:tc>
                <a:tc>
                  <a:txBody>
                    <a:bodyPr/>
                    <a:lstStyle/>
                    <a:p>
                      <a:pPr algn="ctr" fontAlgn="ctr"/>
                      <a:r>
                        <a:rPr lang="ru-RU" sz="1400" b="0" i="0" u="none" strike="noStrike">
                          <a:latin typeface="Times New Roman"/>
                        </a:rPr>
                        <a:t>13 577 431</a:t>
                      </a:r>
                    </a:p>
                  </a:txBody>
                  <a:tcPr marL="7620" marR="7620" marT="7620" marB="0" anchor="ctr"/>
                </a:tc>
                <a:tc>
                  <a:txBody>
                    <a:bodyPr/>
                    <a:lstStyle/>
                    <a:p>
                      <a:pPr algn="ctr" fontAlgn="ctr"/>
                      <a:r>
                        <a:rPr lang="ru-RU" sz="1400" b="0" i="0" u="none" strike="noStrike">
                          <a:latin typeface="Times New Roman"/>
                        </a:rPr>
                        <a:t>14 234 262</a:t>
                      </a:r>
                    </a:p>
                  </a:txBody>
                  <a:tcPr marL="7620" marR="7620" marT="762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fontAlgn="ctr"/>
                      <a:r>
                        <a:rPr lang="ru-RU" sz="1400" b="0" i="0" u="none" strike="noStrike">
                          <a:latin typeface="Times New Roman"/>
                        </a:rPr>
                        <a:t>10 306 466</a:t>
                      </a:r>
                    </a:p>
                  </a:txBody>
                  <a:tcPr marL="7620" marR="7620" marT="7620" marB="0" anchor="ctr"/>
                </a:tc>
                <a:tc>
                  <a:txBody>
                    <a:bodyPr/>
                    <a:lstStyle/>
                    <a:p>
                      <a:pPr algn="ctr" fontAlgn="ctr"/>
                      <a:r>
                        <a:rPr lang="ru-RU" sz="1400" b="0" i="0" u="none" strike="noStrike">
                          <a:latin typeface="Times New Roman"/>
                        </a:rPr>
                        <a:t>13 577 431</a:t>
                      </a:r>
                    </a:p>
                  </a:txBody>
                  <a:tcPr marL="7620" marR="7620" marT="7620" marB="0" anchor="ctr"/>
                </a:tc>
                <a:tc>
                  <a:txBody>
                    <a:bodyPr/>
                    <a:lstStyle/>
                    <a:p>
                      <a:pPr algn="ctr" fontAlgn="ctr"/>
                      <a:r>
                        <a:rPr lang="ru-RU" sz="1400" b="0" i="0" u="none" strike="noStrike" dirty="0">
                          <a:latin typeface="Times New Roman"/>
                        </a:rPr>
                        <a:t>14 234 262</a:t>
                      </a:r>
                    </a:p>
                  </a:txBody>
                  <a:tcPr marL="7620" marR="7620" marT="762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2025-2027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2026 </a:t>
            </a:r>
            <a:r>
              <a:rPr lang="ru-RU" sz="1600" b="1" dirty="0">
                <a:solidFill>
                  <a:schemeClr val="tx1"/>
                </a:solidFill>
              </a:rPr>
              <a:t>году составит</a:t>
            </a:r>
          </a:p>
          <a:p>
            <a:pPr algn="ctr">
              <a:defRPr/>
            </a:pPr>
            <a:r>
              <a:rPr lang="ru-RU" sz="1600" dirty="0" smtClean="0">
                <a:solidFill>
                  <a:schemeClr val="tx1"/>
                </a:solidFill>
              </a:rPr>
              <a:t>10 306 466</a:t>
            </a:r>
            <a:r>
              <a:rPr lang="ru-RU" sz="1600" b="1" dirty="0" smtClean="0">
                <a:solidFill>
                  <a:schemeClr val="tx1"/>
                </a:solidFill>
              </a:rPr>
              <a:t>,00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2027 </a:t>
            </a:r>
            <a:r>
              <a:rPr lang="ru-RU" sz="1600" b="1" dirty="0">
                <a:solidFill>
                  <a:schemeClr val="tx1"/>
                </a:solidFill>
              </a:rPr>
              <a:t>году – </a:t>
            </a:r>
            <a:r>
              <a:rPr lang="ru-RU" sz="1600" dirty="0" smtClean="0">
                <a:solidFill>
                  <a:schemeClr val="tx1"/>
                </a:solidFill>
              </a:rPr>
              <a:t>13 577 431</a:t>
            </a:r>
            <a:r>
              <a:rPr lang="ru-RU" sz="1600" b="1" dirty="0" smtClean="0">
                <a:solidFill>
                  <a:schemeClr val="tx1"/>
                </a:solidFill>
              </a:rPr>
              <a:t>,00 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2028 </a:t>
            </a:r>
            <a:r>
              <a:rPr lang="ru-RU" sz="1600" b="1" dirty="0">
                <a:solidFill>
                  <a:schemeClr val="tx1"/>
                </a:solidFill>
              </a:rPr>
              <a:t>году – </a:t>
            </a:r>
            <a:r>
              <a:rPr lang="ru-RU" sz="1600" dirty="0" smtClean="0">
                <a:solidFill>
                  <a:schemeClr val="tx1"/>
                </a:solidFill>
              </a:rPr>
              <a:t>14 234 262</a:t>
            </a:r>
            <a:r>
              <a:rPr lang="ru-RU" sz="1600" b="1" dirty="0" smtClean="0">
                <a:solidFill>
                  <a:schemeClr val="tx1"/>
                </a:solidFill>
              </a:rPr>
              <a:t>,00 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428728" y="450057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243269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fontAlgn="ctr"/>
                      <a:r>
                        <a:rPr lang="ru-RU" sz="1400" b="0" i="0" u="none" strike="noStrike">
                          <a:latin typeface="Times New Roman"/>
                        </a:rPr>
                        <a:t>100 000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fontAlgn="ctr"/>
                      <a:r>
                        <a:rPr lang="ru-RU" sz="1400" b="0" i="0" u="none" strike="noStrike" dirty="0">
                          <a:latin typeface="Times New Roman"/>
                        </a:rPr>
                        <a:t>100 000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c>
                  <a:txBody>
                    <a:bodyPr/>
                    <a:lstStyle/>
                    <a:p>
                      <a:pPr algn="ctr" fontAlgn="ctr"/>
                      <a:r>
                        <a:rPr lang="ru-RU" sz="1400" b="0" i="0" u="none" strike="noStrike" dirty="0">
                          <a:latin typeface="Times New Roman"/>
                        </a:rPr>
                        <a:t>542 000</a:t>
                      </a:r>
                    </a:p>
                  </a:txBody>
                  <a:tcPr marL="7620" marR="7620" marT="762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4500570"/>
            <a:ext cx="2336797" cy="164307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14282" y="1357298"/>
          <a:ext cx="8715433" cy="2384739"/>
        </p:xfrm>
        <a:graphic>
          <a:graphicData uri="http://schemas.openxmlformats.org/drawingml/2006/table">
            <a:tbl>
              <a:tblPr firstRow="1" bandRow="1">
                <a:tableStyleId>{D03447BB-5D67-496B-8E87-E561075AD55C}</a:tableStyleId>
              </a:tblPr>
              <a:tblGrid>
                <a:gridCol w="1571636"/>
                <a:gridCol w="4067764"/>
                <a:gridCol w="1171823"/>
                <a:gridCol w="952106"/>
                <a:gridCol w="952104"/>
              </a:tblGrid>
              <a:tr h="475558">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2026 </a:t>
                      </a:r>
                      <a:r>
                        <a:rPr lang="ru-RU" sz="1400" b="1" i="0" u="none" strike="noStrike" dirty="0">
                          <a:solidFill>
                            <a:schemeClr val="bg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2027 </a:t>
                      </a:r>
                      <a:r>
                        <a:rPr lang="ru-RU" sz="1400" b="1" i="0" u="none" strike="noStrike" dirty="0">
                          <a:solidFill>
                            <a:schemeClr val="bg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2028 год</a:t>
                      </a:r>
                      <a:endParaRPr lang="ru-RU" sz="1400" b="1" i="0" u="none" strike="noStrike" dirty="0">
                        <a:solidFill>
                          <a:schemeClr val="bg1"/>
                        </a:solidFill>
                        <a:latin typeface="Times New Roman" pitchFamily="18" charset="0"/>
                        <a:cs typeface="Times New Roman" pitchFamily="18" charset="0"/>
                      </a:endParaRPr>
                    </a:p>
                  </a:txBody>
                  <a:tcPr marL="7620" marR="7620" marT="7620" marB="0" anchor="ctr"/>
                </a:tc>
              </a:tr>
              <a:tr h="5368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"Повышение эффективности управления муниципальными финансами"</a:t>
                      </a:r>
                      <a:endParaRPr lang="ru-RU" sz="1100" dirty="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12 692 572</a:t>
                      </a:r>
                    </a:p>
                  </a:txBody>
                  <a:tcPr marL="7620" marR="7620" marT="7620" marB="0" anchor="ctr"/>
                </a:tc>
                <a:tc>
                  <a:txBody>
                    <a:bodyPr/>
                    <a:lstStyle/>
                    <a:p>
                      <a:pPr algn="ctr" fontAlgn="ctr"/>
                      <a:r>
                        <a:rPr lang="ru-RU" sz="1400" b="0" i="0" u="none" strike="noStrike">
                          <a:latin typeface="Times New Roman"/>
                        </a:rPr>
                        <a:t>10 777 795</a:t>
                      </a:r>
                    </a:p>
                  </a:txBody>
                  <a:tcPr marL="7620" marR="7620" marT="7620" marB="0" anchor="ctr"/>
                </a:tc>
                <a:tc>
                  <a:txBody>
                    <a:bodyPr/>
                    <a:lstStyle/>
                    <a:p>
                      <a:pPr algn="ctr" fontAlgn="ctr"/>
                      <a:r>
                        <a:rPr lang="ru-RU" sz="1400" b="0" i="0" u="none" strike="noStrike">
                          <a:latin typeface="Times New Roman"/>
                        </a:rPr>
                        <a:t>10 325 219</a:t>
                      </a:r>
                    </a:p>
                  </a:txBody>
                  <a:tcPr marL="7620" marR="7620" marT="7620" marB="0" anchor="ctr"/>
                </a:tc>
              </a:tr>
              <a:tr h="273499">
                <a:tc>
                  <a:txBody>
                    <a:bodyPr/>
                    <a:lstStyle/>
                    <a:p>
                      <a:pPr algn="ctr">
                        <a:lnSpc>
                          <a:spcPct val="115000"/>
                        </a:lnSpc>
                        <a:spcAft>
                          <a:spcPts val="1000"/>
                        </a:spcAft>
                      </a:pPr>
                      <a:r>
                        <a:rPr lang="ru-RU" sz="1400" b="1" i="1">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i="1">
                          <a:solidFill>
                            <a:srgbClr val="000000"/>
                          </a:solidFill>
                          <a:latin typeface="Times New Roman"/>
                          <a:ea typeface="Times New Roman"/>
                          <a:cs typeface="Times New Roman"/>
                        </a:rPr>
                        <a:t>из них:</a:t>
                      </a:r>
                      <a:endParaRPr lang="ru-RU" sz="110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608127">
                <a:tc>
                  <a:txBody>
                    <a:bodyPr/>
                    <a:lstStyle/>
                    <a:p>
                      <a:pPr algn="ctr">
                        <a:lnSpc>
                          <a:spcPct val="115000"/>
                        </a:lnSpc>
                        <a:spcAft>
                          <a:spcPts val="1000"/>
                        </a:spcAft>
                      </a:pPr>
                      <a:r>
                        <a:rPr lang="ru-RU" sz="1400" b="1" dirty="0">
                          <a:solidFill>
                            <a:srgbClr val="000000"/>
                          </a:solidFill>
                          <a:latin typeface="Times New Roman"/>
                          <a:ea typeface="Times New Roman"/>
                          <a:cs typeface="Times New Roman"/>
                        </a:rPr>
                        <a:t>14 2</a:t>
                      </a:r>
                      <a:endParaRPr lang="ru-RU" sz="1100" dirty="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"Эффективная система межбюджетных отношений"</a:t>
                      </a:r>
                      <a:endParaRPr lang="ru-RU" sz="110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7 542 931</a:t>
                      </a:r>
                    </a:p>
                  </a:txBody>
                  <a:tcPr marL="7620" marR="7620" marT="7620" marB="0" anchor="ctr"/>
                </a:tc>
                <a:tc>
                  <a:txBody>
                    <a:bodyPr/>
                    <a:lstStyle/>
                    <a:p>
                      <a:pPr algn="ctr" fontAlgn="ctr"/>
                      <a:r>
                        <a:rPr lang="ru-RU" sz="1400" b="0" i="0" u="none" strike="noStrike">
                          <a:latin typeface="Times New Roman"/>
                        </a:rPr>
                        <a:t>6 486 921</a:t>
                      </a:r>
                    </a:p>
                  </a:txBody>
                  <a:tcPr marL="7620" marR="7620" marT="7620" marB="0" anchor="ctr"/>
                </a:tc>
                <a:tc>
                  <a:txBody>
                    <a:bodyPr/>
                    <a:lstStyle/>
                    <a:p>
                      <a:pPr algn="ctr" fontAlgn="ctr"/>
                      <a:r>
                        <a:rPr lang="ru-RU" sz="1400" b="0" i="0" u="none" strike="noStrike">
                          <a:latin typeface="Times New Roman"/>
                        </a:rPr>
                        <a:t>6 034 345</a:t>
                      </a:r>
                    </a:p>
                  </a:txBody>
                  <a:tcPr marL="7620" marR="7620" marT="7620" marB="0" anchor="ctr"/>
                </a:tc>
              </a:tr>
              <a:tr h="475558">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14 3</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Подпрограмма "Управление муниципальной программой и обеспечение условий реализации"</a:t>
                      </a:r>
                      <a:endParaRPr lang="ru-RU" sz="1100" dirty="0">
                        <a:latin typeface="Calibri"/>
                        <a:ea typeface="Times New Roman"/>
                        <a:cs typeface="Times New Roman"/>
                      </a:endParaRPr>
                    </a:p>
                  </a:txBody>
                  <a:tcPr marL="68580" marR="68580" marT="0" marB="0" anchor="b"/>
                </a:tc>
                <a:tc>
                  <a:txBody>
                    <a:bodyPr/>
                    <a:lstStyle/>
                    <a:p>
                      <a:pPr algn="ctr" fontAlgn="ctr"/>
                      <a:r>
                        <a:rPr lang="ru-RU" sz="1400" b="0" i="0" u="none" strike="noStrike" dirty="0">
                          <a:latin typeface="Times New Roman"/>
                        </a:rPr>
                        <a:t>5 149 641</a:t>
                      </a:r>
                    </a:p>
                  </a:txBody>
                  <a:tcPr marL="7620" marR="7620" marT="7620" marB="0" anchor="ctr"/>
                </a:tc>
                <a:tc>
                  <a:txBody>
                    <a:bodyPr/>
                    <a:lstStyle/>
                    <a:p>
                      <a:pPr algn="ctr" fontAlgn="ctr"/>
                      <a:r>
                        <a:rPr lang="ru-RU" sz="1400" b="0" i="0" u="none" strike="noStrike">
                          <a:latin typeface="Times New Roman"/>
                        </a:rPr>
                        <a:t>4 290 874</a:t>
                      </a:r>
                    </a:p>
                  </a:txBody>
                  <a:tcPr marL="7620" marR="7620" marT="7620" marB="0" anchor="ctr"/>
                </a:tc>
                <a:tc>
                  <a:txBody>
                    <a:bodyPr/>
                    <a:lstStyle/>
                    <a:p>
                      <a:pPr algn="ctr" fontAlgn="ctr"/>
                      <a:r>
                        <a:rPr lang="ru-RU" sz="1400" b="0" i="0" u="none" strike="noStrike" dirty="0">
                          <a:latin typeface="Times New Roman"/>
                        </a:rPr>
                        <a:t>4 290 874</a:t>
                      </a:r>
                    </a:p>
                  </a:txBody>
                  <a:tcPr marL="7620" marR="7620" marT="7620" marB="0" anchor="ctr"/>
                </a:tc>
              </a:tr>
            </a:tbl>
          </a:graphicData>
        </a:graphic>
      </p:graphicFrame>
      <p:sp>
        <p:nvSpPr>
          <p:cNvPr id="5" name="Прямоугольник 4"/>
          <p:cNvSpPr/>
          <p:nvPr/>
        </p:nvSpPr>
        <p:spPr>
          <a:xfrm>
            <a:off x="7286644" y="1071546"/>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1857356" y="4286256"/>
            <a:ext cx="1714512" cy="1653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5572132" y="4143380"/>
            <a:ext cx="1913843" cy="1571636"/>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320040"/>
            <a:ext cx="7239000" cy="894382"/>
          </a:xfrm>
          <a:prstGeom prst="rect">
            <a:avLst/>
          </a:prstGeom>
          <a:ln>
            <a:solidFill>
              <a:srgbClr val="3333CC"/>
            </a:solidFill>
          </a:ln>
          <a:effectLst>
            <a:glow rad="228600">
              <a:schemeClr val="accent1">
                <a:satMod val="175000"/>
                <a:alpha val="40000"/>
              </a:schemeClr>
            </a:glow>
          </a:effectLst>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t>Проекты</a:t>
            </a:r>
            <a:b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br>
            <a: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t>«Народный бюджет» в муниципальном районе</a:t>
            </a:r>
            <a:b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br>
            <a: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t>«</a:t>
            </a:r>
            <a:r>
              <a:rPr kumimoji="0" lang="ru-RU" sz="1600" b="1" i="0" u="none" strike="noStrike" kern="1200" cap="all" spc="0" normalizeH="0" baseline="0" noProof="0" dirty="0" err="1"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t>льговский</a:t>
            </a:r>
            <a:r>
              <a:rPr kumimoji="0" lang="ru-RU" sz="1600" b="1" i="0" u="none" strike="noStrike" kern="1200" cap="all" spc="0" normalizeH="0" baseline="0" noProof="0" dirty="0" smtClean="0">
                <a:ln w="500">
                  <a:solidFill>
                    <a:schemeClr val="tx2">
                      <a:shade val="20000"/>
                      <a:satMod val="120000"/>
                    </a:schemeClr>
                  </a:solidFill>
                </a:ln>
                <a:solidFill>
                  <a:srgbClr val="660066"/>
                </a:solidFill>
                <a:effectLst/>
                <a:uLnTx/>
                <a:uFillTx/>
                <a:latin typeface="Arial" pitchFamily="34" charset="0"/>
                <a:ea typeface="+mj-ea"/>
                <a:cs typeface="Arial" pitchFamily="34" charset="0"/>
              </a:rPr>
              <a:t> район» на 2026 год</a:t>
            </a:r>
            <a:endParaRPr kumimoji="0" lang="ru-RU" sz="1600" b="1" i="0" u="none" strike="noStrike" kern="1200" cap="all" spc="0" normalizeH="0" baseline="0" noProof="0" dirty="0">
              <a:ln w="500">
                <a:solidFill>
                  <a:schemeClr val="tx2">
                    <a:shade val="20000"/>
                    <a:satMod val="120000"/>
                  </a:schemeClr>
                </a:solidFill>
              </a:ln>
              <a:solidFill>
                <a:schemeClr val="accent2">
                  <a:lumMod val="60000"/>
                  <a:lumOff val="40000"/>
                </a:schemeClr>
              </a:solidFill>
              <a:effectLst/>
              <a:uLnTx/>
              <a:uFillTx/>
              <a:latin typeface="+mj-lt"/>
              <a:ea typeface="+mj-ea"/>
              <a:cs typeface="+mj-cs"/>
            </a:endParaRPr>
          </a:p>
        </p:txBody>
      </p:sp>
      <p:graphicFrame>
        <p:nvGraphicFramePr>
          <p:cNvPr id="3" name="Содержимое 8"/>
          <p:cNvGraphicFramePr>
            <a:graphicFrameLocks/>
          </p:cNvGraphicFramePr>
          <p:nvPr/>
        </p:nvGraphicFramePr>
        <p:xfrm>
          <a:off x="428596" y="2786058"/>
          <a:ext cx="7686700" cy="1586285"/>
        </p:xfrm>
        <a:graphic>
          <a:graphicData uri="http://schemas.openxmlformats.org/drawingml/2006/table">
            <a:tbl>
              <a:tblPr firstRow="1" bandRow="1">
                <a:tableStyleId>{5C22544A-7EE6-4342-B048-85BDC9FD1C3A}</a:tableStyleId>
              </a:tblPr>
              <a:tblGrid>
                <a:gridCol w="3686577"/>
                <a:gridCol w="1061986"/>
                <a:gridCol w="986130"/>
                <a:gridCol w="1023313"/>
                <a:gridCol w="928694"/>
              </a:tblGrid>
              <a:tr h="604829">
                <a:tc>
                  <a:txBody>
                    <a:bodyPr/>
                    <a:lstStyle/>
                    <a:p>
                      <a:pPr algn="ctr">
                        <a:lnSpc>
                          <a:spcPct val="115000"/>
                        </a:lnSpc>
                        <a:spcAft>
                          <a:spcPts val="0"/>
                        </a:spcAft>
                      </a:pPr>
                      <a:r>
                        <a:rPr lang="ru-RU" sz="1100" dirty="0"/>
                        <a:t>Наименование</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Итого на </a:t>
                      </a:r>
                      <a:r>
                        <a:rPr lang="ru-RU" sz="1100" dirty="0" smtClean="0"/>
                        <a:t>2026 </a:t>
                      </a:r>
                      <a:r>
                        <a:rPr lang="ru-RU" sz="1100" dirty="0"/>
                        <a:t>год</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областной бюджет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местный бюджет</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средства  населения  </a:t>
                      </a:r>
                      <a:endParaRPr lang="ru-RU" sz="1100" dirty="0">
                        <a:latin typeface="Calibri"/>
                        <a:ea typeface="Times New Roman"/>
                        <a:cs typeface="Times New Roman"/>
                      </a:endParaRPr>
                    </a:p>
                  </a:txBody>
                  <a:tcPr marL="68580" marR="68580" marT="0" marB="0" anchor="ctr"/>
                </a:tc>
              </a:tr>
              <a:tr h="370840">
                <a:tc>
                  <a:txBody>
                    <a:bodyPr/>
                    <a:lstStyle/>
                    <a:p>
                      <a:pPr algn="l">
                        <a:lnSpc>
                          <a:spcPct val="115000"/>
                        </a:lnSpc>
                        <a:spcAft>
                          <a:spcPts val="0"/>
                        </a:spcAft>
                      </a:pPr>
                      <a:r>
                        <a:rPr lang="ru-RU" sz="1400" dirty="0" smtClean="0">
                          <a:latin typeface="Times New Roman"/>
                          <a:ea typeface="Times New Roman"/>
                          <a:cs typeface="Times New Roman"/>
                        </a:rPr>
                        <a:t>Капитальный ремонт по замене окон в здании МКУК "</a:t>
                      </a:r>
                      <a:r>
                        <a:rPr lang="ru-RU" sz="1400" dirty="0" err="1" smtClean="0">
                          <a:latin typeface="Times New Roman"/>
                          <a:ea typeface="Times New Roman"/>
                          <a:cs typeface="Times New Roman"/>
                        </a:rPr>
                        <a:t>Льговская</a:t>
                      </a:r>
                      <a:r>
                        <a:rPr lang="ru-RU" sz="1400" dirty="0" smtClean="0">
                          <a:latin typeface="Times New Roman"/>
                          <a:ea typeface="Times New Roman"/>
                          <a:cs typeface="Times New Roman"/>
                        </a:rPr>
                        <a:t> МБ", расположенном по адресу: Курская область, г. Льгов, ул. К. Маркса, 28/48 (2 этап)</a:t>
                      </a:r>
                      <a:endParaRPr lang="ru-RU" sz="11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400" dirty="0" smtClean="0">
                          <a:latin typeface="Times New Roman" pitchFamily="18" charset="0"/>
                          <a:ea typeface="Times New Roman"/>
                          <a:cs typeface="Times New Roman" pitchFamily="18" charset="0"/>
                        </a:rPr>
                        <a:t>739 430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fontAlgn="ctr"/>
                      <a:r>
                        <a:rPr lang="ru-RU" sz="1400" b="0" i="0" u="none" strike="noStrike" dirty="0">
                          <a:latin typeface="Times New Roman" pitchFamily="18" charset="0"/>
                          <a:cs typeface="Times New Roman" pitchFamily="18" charset="0"/>
                        </a:rPr>
                        <a:t>443 658</a:t>
                      </a:r>
                    </a:p>
                  </a:txBody>
                  <a:tcPr marL="7620" marR="7620" marT="7620" marB="0" anchor="ctr"/>
                </a:tc>
                <a:tc>
                  <a:txBody>
                    <a:bodyPr/>
                    <a:lstStyle/>
                    <a:p>
                      <a:pPr algn="ctr" fontAlgn="ctr"/>
                      <a:r>
                        <a:rPr lang="ru-RU" sz="1400" b="0" i="0" u="none" strike="noStrike" dirty="0">
                          <a:latin typeface="Times New Roman" pitchFamily="18" charset="0"/>
                          <a:cs typeface="Times New Roman" pitchFamily="18" charset="0"/>
                        </a:rPr>
                        <a:t>280 983</a:t>
                      </a:r>
                    </a:p>
                  </a:txBody>
                  <a:tcPr marL="7620" marR="7620" marT="7620" marB="0" anchor="ctr"/>
                </a:tc>
                <a:tc>
                  <a:txBody>
                    <a:bodyPr/>
                    <a:lstStyle/>
                    <a:p>
                      <a:pPr algn="ctr" fontAlgn="ctr"/>
                      <a:r>
                        <a:rPr lang="ru-RU" sz="1400" b="0" i="0" u="none" strike="noStrike" dirty="0">
                          <a:latin typeface="Times New Roman" pitchFamily="18" charset="0"/>
                          <a:cs typeface="Times New Roman" pitchFamily="18" charset="0"/>
                        </a:rPr>
                        <a:t>14 789</a:t>
                      </a:r>
                    </a:p>
                  </a:txBody>
                  <a:tcPr marL="7620" marR="7620" marT="7620" marB="0" anchor="ctr"/>
                </a:tc>
              </a:tr>
            </a:tbl>
          </a:graphicData>
        </a:graphic>
      </p:graphicFrame>
      <p:pic>
        <p:nvPicPr>
          <p:cNvPr id="4" name="Рисунок 3"/>
          <p:cNvPicPr/>
          <p:nvPr/>
        </p:nvPicPr>
        <p:blipFill>
          <a:blip r:embed="rId2" cstate="print"/>
          <a:srcRect l="8854" t="20696" r="31881" b="18864"/>
          <a:stretch>
            <a:fillRect/>
          </a:stretch>
        </p:blipFill>
        <p:spPr bwMode="auto">
          <a:xfrm>
            <a:off x="4929190" y="4429132"/>
            <a:ext cx="3268647" cy="2286016"/>
          </a:xfrm>
          <a:prstGeom prst="rect">
            <a:avLst/>
          </a:prstGeom>
          <a:noFill/>
          <a:ln w="9525">
            <a:noFill/>
            <a:miter lim="800000"/>
            <a:headEnd/>
            <a:tailEnd/>
          </a:ln>
        </p:spPr>
      </p:pic>
      <p:sp>
        <p:nvSpPr>
          <p:cNvPr id="5" name="Прямоугольник 4"/>
          <p:cNvSpPr/>
          <p:nvPr/>
        </p:nvSpPr>
        <p:spPr>
          <a:xfrm>
            <a:off x="7429520" y="2428868"/>
            <a:ext cx="1362225" cy="292388"/>
          </a:xfrm>
          <a:prstGeom prst="rect">
            <a:avLst/>
          </a:prstGeom>
        </p:spPr>
        <p:txBody>
          <a:bodyPr wrap="square">
            <a:spAutoFit/>
          </a:bodyPr>
          <a:lstStyle/>
          <a:p>
            <a:r>
              <a:rPr lang="ru-RU" sz="1300" dirty="0" smtClean="0"/>
              <a:t>рублей</a:t>
            </a:r>
            <a:endParaRPr lang="ru-RU" sz="1300" dirty="0"/>
          </a:p>
        </p:txBody>
      </p:sp>
      <p:sp>
        <p:nvSpPr>
          <p:cNvPr id="6" name="Прямоугольник 5"/>
          <p:cNvSpPr/>
          <p:nvPr/>
        </p:nvSpPr>
        <p:spPr>
          <a:xfrm>
            <a:off x="571472" y="1443841"/>
            <a:ext cx="7358114" cy="938719"/>
          </a:xfrm>
          <a:prstGeom prst="rect">
            <a:avLst/>
          </a:prstGeom>
          <a:solidFill>
            <a:schemeClr val="accent1">
              <a:lumMod val="40000"/>
              <a:lumOff val="60000"/>
            </a:schemeClr>
          </a:solidFill>
        </p:spPr>
        <p:txBody>
          <a:bodyPr wrap="square">
            <a:spAutoFit/>
          </a:bodyPr>
          <a:lstStyle/>
          <a:p>
            <a:pPr algn="just"/>
            <a:r>
              <a:rPr lang="ru-RU" sz="1100" dirty="0" smtClean="0"/>
              <a:t>В 2026 года на территории муниципального образования «Льговский муниципальный район» запланирован проект «Народный бюджет» - это проект, в котором население участвует в распределении части средств местного бюджета на конкурсной основе, на принципах софинансирования. То есть на реализацию проекта идут не только бюджетные средства, но и средства самих граждан. Проекты гражданского участия направлены на вовлечение граждан в решение вопросов местного значения. </a:t>
            </a:r>
            <a:endParaRPr lang="ru-RU" sz="11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338328"/>
            <a:ext cx="8229600" cy="3760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000000">
                      <a:alpha val="43137"/>
                    </a:srgbClr>
                  </a:outerShdw>
                  <a:reflection blurRad="12700" stA="48000" endA="300" endPos="55000" dir="5400000" sy="-90000" algn="bl" rotWithShape="0"/>
                </a:effectLst>
                <a:uLnTx/>
                <a:uFillTx/>
                <a:latin typeface="+mj-lt"/>
                <a:ea typeface="+mj-ea"/>
                <a:cs typeface="+mj-cs"/>
              </a:rPr>
              <a:t>Резервный фонд</a:t>
            </a:r>
            <a:endParaRPr kumimoji="0" lang="ru-RU" sz="400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000000">
                    <a:alpha val="43137"/>
                  </a:srgbClr>
                </a:outerShdw>
                <a:reflection blurRad="12700" stA="48000" endA="300" endPos="55000" dir="5400000" sy="-90000" algn="bl" rotWithShape="0"/>
              </a:effectLst>
              <a:uLnTx/>
              <a:uFillTx/>
              <a:latin typeface="+mj-lt"/>
              <a:ea typeface="+mj-ea"/>
              <a:cs typeface="+mj-cs"/>
            </a:endParaRPr>
          </a:p>
        </p:txBody>
      </p:sp>
      <p:pic>
        <p:nvPicPr>
          <p:cNvPr id="3" name="Рисунок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715008" y="4429132"/>
            <a:ext cx="2820346" cy="2214578"/>
          </a:xfrm>
          <a:prstGeom prst="rect">
            <a:avLst/>
          </a:prstGeom>
        </p:spPr>
      </p:pic>
      <p:sp>
        <p:nvSpPr>
          <p:cNvPr id="4" name="Объект 2"/>
          <p:cNvSpPr txBox="1">
            <a:spLocks/>
          </p:cNvSpPr>
          <p:nvPr/>
        </p:nvSpPr>
        <p:spPr>
          <a:xfrm>
            <a:off x="214282" y="1214422"/>
            <a:ext cx="7408333" cy="3450696"/>
          </a:xfrm>
          <a:prstGeom prst="rect">
            <a:avLst/>
          </a:prstGeom>
        </p:spPr>
        <p:txBody>
          <a:bodyPr>
            <a:normAutofit fontScale="92500" lnSpcReduction="10000"/>
          </a:bodyPr>
          <a:lstStyle/>
          <a:p>
            <a:pPr marL="274320" marR="0" lvl="0" indent="-274320" algn="just"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Резервный фонд Администрации </a:t>
            </a:r>
            <a:r>
              <a:rPr kumimoji="0" lang="ru-RU" sz="1600" b="0" i="1" u="none" strike="noStrike" kern="1200" cap="none" spc="0" normalizeH="0" noProof="0" dirty="0" smtClean="0">
                <a:ln>
                  <a:noFill/>
                </a:ln>
                <a:solidFill>
                  <a:schemeClr val="tx1"/>
                </a:solidFill>
                <a:effectLst/>
                <a:uLnTx/>
                <a:uFillTx/>
                <a:latin typeface="+mn-lt"/>
                <a:ea typeface="+mn-ea"/>
                <a:cs typeface="+mn-cs"/>
              </a:rPr>
              <a:t> Льговского</a:t>
            </a:r>
            <a:r>
              <a:rPr kumimoji="0" lang="ru-RU" sz="1600" b="0" i="1" u="none" strike="noStrike" kern="1200" cap="none" spc="0" normalizeH="0" baseline="0" noProof="0" dirty="0" smtClean="0">
                <a:ln>
                  <a:noFill/>
                </a:ln>
                <a:solidFill>
                  <a:schemeClr val="tx1"/>
                </a:solidFill>
                <a:effectLst/>
                <a:uLnTx/>
                <a:uFillTx/>
                <a:latin typeface="+mn-lt"/>
                <a:ea typeface="+mn-ea"/>
                <a:cs typeface="+mn-cs"/>
              </a:rPr>
              <a:t> района  (</a:t>
            </a:r>
            <a:r>
              <a:rPr kumimoji="0" lang="ru-RU" sz="1600" b="0" i="1" u="none" strike="noStrike" kern="1200" cap="none" spc="0" normalizeH="0" baseline="0" noProof="0" dirty="0" err="1" smtClean="0">
                <a:ln>
                  <a:noFill/>
                </a:ln>
                <a:solidFill>
                  <a:schemeClr val="tx1"/>
                </a:solidFill>
                <a:effectLst/>
                <a:uLnTx/>
                <a:uFillTx/>
                <a:latin typeface="+mn-lt"/>
                <a:ea typeface="+mn-ea"/>
                <a:cs typeface="+mn-cs"/>
              </a:rPr>
              <a:t>далее-резервный</a:t>
            </a:r>
            <a:r>
              <a:rPr kumimoji="0" lang="ru-RU" sz="1600" b="0" i="1" u="none" strike="noStrike" kern="1200" cap="none" spc="0" normalizeH="0" baseline="0" noProof="0" dirty="0" smtClean="0">
                <a:ln>
                  <a:noFill/>
                </a:ln>
                <a:solidFill>
                  <a:schemeClr val="tx1"/>
                </a:solidFill>
                <a:effectLst/>
                <a:uLnTx/>
                <a:uFillTx/>
                <a:latin typeface="+mn-lt"/>
                <a:ea typeface="+mn-ea"/>
                <a:cs typeface="+mn-cs"/>
              </a:rPr>
              <a:t> фонд)</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создается с целью финансового обеспечения непредвиденных расходов, мероприятий местного значения, непредусмотренных решением о бюджете муниципального района на очередной финансовый год и плановый период.</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Размер резервного фонда устанавливается решением Представительного Льговского района о бюджете на очередной финансовый год и плановый период и не может превышать 3 процента утвержденного указанным решением общего объема расходов.</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 Резервный фонд на 2026 год и плановый период 2027 и 2028 годов запланирован в размере 450 000,0 рублей ежегодно.</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ChangeArrowheads="1"/>
          </p:cNvSpPr>
          <p:nvPr/>
        </p:nvSpPr>
        <p:spPr>
          <a:xfrm>
            <a:off x="0" y="0"/>
            <a:ext cx="8229600" cy="500042"/>
          </a:xfrm>
          <a:prstGeom prst="rect">
            <a:avLst/>
          </a:prstGeom>
        </p:spPr>
        <p:txBody>
          <a:bodyPr vert="horz" lIns="45720" tIns="0" rIns="4572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altLang="ru-RU" sz="2400" b="1" i="1" u="none" strike="noStrike" kern="1200" cap="all" spc="0" normalizeH="0" baseline="0" noProof="0" dirty="0" smtClean="0">
                <a:ln w="500">
                  <a:solidFill>
                    <a:schemeClr val="tx2">
                      <a:shade val="20000"/>
                      <a:satMod val="120000"/>
                    </a:schemeClr>
                  </a:solidFill>
                </a:ln>
                <a:solidFill>
                  <a:schemeClr val="tx1"/>
                </a:solidFill>
                <a:effectLst/>
                <a:uLnTx/>
                <a:uFillTx/>
                <a:latin typeface="Times New Roman" panose="02020603050405020304" pitchFamily="18" charset="0"/>
                <a:ea typeface="+mj-ea"/>
                <a:cs typeface="Times New Roman" panose="02020603050405020304" pitchFamily="18" charset="0"/>
              </a:rPr>
              <a:t>Финансовая помощь бюджетам поселений</a:t>
            </a:r>
            <a:endParaRPr kumimoji="0" lang="ru-RU" altLang="ru-RU" sz="2400" b="1" i="1" u="none" strike="noStrike" kern="1200" cap="all" spc="0" normalizeH="0" baseline="0" noProof="0" dirty="0">
              <a:ln w="500">
                <a:solidFill>
                  <a:schemeClr val="tx2">
                    <a:shade val="20000"/>
                    <a:satMod val="120000"/>
                  </a:schemeClr>
                </a:solidFill>
              </a:ln>
              <a:solidFill>
                <a:schemeClr val="tx1"/>
              </a:solidFill>
              <a:effectLst/>
              <a:uLnTx/>
              <a:uFillTx/>
              <a:latin typeface="Times New Roman" panose="02020603050405020304" pitchFamily="18" charset="0"/>
              <a:ea typeface="+mj-ea"/>
              <a:cs typeface="Times New Roman" panose="02020603050405020304" pitchFamily="18" charset="0"/>
            </a:endParaRPr>
          </a:p>
        </p:txBody>
      </p:sp>
      <p:sp>
        <p:nvSpPr>
          <p:cNvPr id="3" name="Скругленный прямоугольник 2"/>
          <p:cNvSpPr/>
          <p:nvPr/>
        </p:nvSpPr>
        <p:spPr>
          <a:xfrm>
            <a:off x="142844" y="785794"/>
            <a:ext cx="4857784" cy="221456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b="1" i="1" dirty="0">
                <a:solidFill>
                  <a:schemeClr val="tx1"/>
                </a:solidFill>
                <a:cs typeface="Times New Roman" pitchFamily="18" charset="0"/>
              </a:rPr>
              <a:t>Финансовая помощь из  бюджета муниципального района бюджетам</a:t>
            </a:r>
          </a:p>
          <a:p>
            <a:pPr algn="ctr" eaLnBrk="1" fontAlgn="auto" hangingPunct="1">
              <a:spcBef>
                <a:spcPts val="0"/>
              </a:spcBef>
              <a:spcAft>
                <a:spcPts val="0"/>
              </a:spcAft>
              <a:defRPr/>
            </a:pPr>
            <a:r>
              <a:rPr lang="ru-RU" b="1" i="1" dirty="0">
                <a:solidFill>
                  <a:schemeClr val="tx1"/>
                </a:solidFill>
                <a:cs typeface="Times New Roman" pitchFamily="18" charset="0"/>
              </a:rPr>
              <a:t>поселений, входящих в состав муниципального района,</a:t>
            </a:r>
          </a:p>
          <a:p>
            <a:pPr algn="ctr" eaLnBrk="1" fontAlgn="auto" hangingPunct="1">
              <a:spcBef>
                <a:spcPts val="0"/>
              </a:spcBef>
              <a:spcAft>
                <a:spcPts val="0"/>
              </a:spcAft>
              <a:defRPr/>
            </a:pPr>
            <a:r>
              <a:rPr lang="ru-RU" b="1" i="1" dirty="0">
                <a:solidFill>
                  <a:schemeClr val="tx1"/>
                </a:solidFill>
                <a:cs typeface="Times New Roman" pitchFamily="18" charset="0"/>
              </a:rPr>
              <a:t>предоставляется в форме </a:t>
            </a:r>
            <a:r>
              <a:rPr lang="ru-RU" b="1" i="1" dirty="0" smtClean="0">
                <a:solidFill>
                  <a:schemeClr val="tx1"/>
                </a:solidFill>
                <a:cs typeface="Times New Roman" pitchFamily="18" charset="0"/>
              </a:rPr>
              <a:t>дотации  и иных </a:t>
            </a:r>
            <a:r>
              <a:rPr lang="ru-RU" b="1" i="1" dirty="0">
                <a:solidFill>
                  <a:schemeClr val="tx1"/>
                </a:solidFill>
                <a:cs typeface="Times New Roman" pitchFamily="18" charset="0"/>
              </a:rPr>
              <a:t>межбюджетных трансфертов</a:t>
            </a:r>
          </a:p>
        </p:txBody>
      </p:sp>
      <p:pic>
        <p:nvPicPr>
          <p:cNvPr id="4" name="Рисунок 3"/>
          <p:cNvPicPr>
            <a:picLocks noChangeAspect="1"/>
          </p:cNvPicPr>
          <p:nvPr/>
        </p:nvPicPr>
        <p:blipFill>
          <a:blip r:embed="rId2"/>
          <a:stretch>
            <a:fillRect/>
          </a:stretch>
        </p:blipFill>
        <p:spPr>
          <a:xfrm>
            <a:off x="4793034" y="1071546"/>
            <a:ext cx="4350966" cy="2511153"/>
          </a:xfrm>
          <a:prstGeom prst="rect">
            <a:avLst/>
          </a:prstGeom>
          <a:ln>
            <a:noFill/>
          </a:ln>
          <a:effectLst>
            <a:softEdge rad="112500"/>
          </a:effectLst>
        </p:spPr>
      </p:pic>
      <p:pic>
        <p:nvPicPr>
          <p:cNvPr id="5" name="Рисунок 4"/>
          <p:cNvPicPr/>
          <p:nvPr/>
        </p:nvPicPr>
        <p:blipFill>
          <a:blip r:embed="rId3"/>
          <a:srcRect/>
          <a:stretch>
            <a:fillRect/>
          </a:stretch>
        </p:blipFill>
        <p:spPr bwMode="auto">
          <a:xfrm>
            <a:off x="1643042" y="3286124"/>
            <a:ext cx="4710125" cy="3228985"/>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9" y="1285860"/>
            <a:ext cx="3143271" cy="3861736"/>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929190" y="4786322"/>
            <a:ext cx="2185680" cy="18733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Прямоугольник 6"/>
          <p:cNvSpPr/>
          <p:nvPr/>
        </p:nvSpPr>
        <p:spPr>
          <a:xfrm>
            <a:off x="3929058" y="1357298"/>
            <a:ext cx="4071966" cy="3508653"/>
          </a:xfrm>
          <a:prstGeom prst="rect">
            <a:avLst/>
          </a:prstGeom>
          <a:solidFill>
            <a:schemeClr val="bg1"/>
          </a:solidFill>
        </p:spPr>
        <p:txBody>
          <a:bodyPr wrap="square">
            <a:spAutoFit/>
          </a:bodyPr>
          <a:lstStyle/>
          <a:p>
            <a:pPr algn="just"/>
            <a:r>
              <a:rPr lang="ru-RU" sz="1200" dirty="0" smtClean="0">
                <a:solidFill>
                  <a:srgbClr val="00B050"/>
                </a:solidFill>
                <a:latin typeface="Times New Roman" pitchFamily="18" charset="0"/>
                <a:cs typeface="Times New Roman" pitchFamily="18" charset="0"/>
              </a:rPr>
              <a:t>МУНИЦИПАЛЬНЫЙ </a:t>
            </a:r>
            <a:r>
              <a:rPr lang="ru-RU" sz="1200" u="sng" dirty="0" smtClean="0">
                <a:solidFill>
                  <a:srgbClr val="00B050"/>
                </a:solidFill>
                <a:latin typeface="Times New Roman" pitchFamily="18" charset="0"/>
                <a:cs typeface="Times New Roman" pitchFamily="18" charset="0"/>
              </a:rPr>
              <a:t> ДОЛГ</a:t>
            </a:r>
            <a:r>
              <a:rPr lang="ru-RU" sz="1200" dirty="0" smtClean="0">
                <a:solidFill>
                  <a:srgbClr val="00B050"/>
                </a:solidFill>
                <a:latin typeface="Times New Roman" pitchFamily="18" charset="0"/>
                <a:cs typeface="Times New Roman" pitchFamily="18"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2026 год до 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2027 год до 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2028 год до 0,00 рублей. </a:t>
            </a: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01.01.2027 года запланирован в сумме 0,00 рублей, на 01.01.2028 года – в сумме 0,00 рублей, на 01.01.2029 года – в сумме 0,00 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8" name="Рисунок 7"/>
          <p:cNvPicPr/>
          <p:nvPr/>
        </p:nvPicPr>
        <p:blipFill>
          <a:blip r:embed="rId4"/>
          <a:stretch>
            <a:fillRect/>
          </a:stretch>
        </p:blipFill>
        <p:spPr>
          <a:xfrm>
            <a:off x="428596" y="4643446"/>
            <a:ext cx="3364453" cy="2080372"/>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928662" y="3714752"/>
            <a:ext cx="1714512"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928662" y="5429264"/>
            <a:ext cx="1714512"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714752"/>
            <a:ext cx="1500198" cy="1000132"/>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500198" cy="1000132"/>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5227</TotalTime>
  <Words>6992</Words>
  <PresentationFormat>Экран (4:3)</PresentationFormat>
  <Paragraphs>1558</Paragraphs>
  <Slides>55</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2026 год и плановый период 2027 и 2028 годов</vt:lpstr>
      <vt:lpstr>Основные направления бюджетной политики в области расходов на 2026 год и на плановый период 2027 и 2028 годов</vt:lpstr>
      <vt:lpstr>             Показатели социально – экономического развития Льговского района Курской области на 2026 год и на плановый период  2027 И 2028 годов </vt:lpstr>
      <vt:lpstr>Слайд 13</vt:lpstr>
      <vt:lpstr>ЭТАПЫ БЮДЖЕТНОГО ПРОЦЕССА</vt:lpstr>
      <vt:lpstr>ОСНОВНЫЕ ХАРАКТЕРИСТИКИ ПРОЕКТА  БЮДЖЕТА ЛЬГОВСКОГО РАЙОНА КУРСКОЙ ОБЛАСТИ НА 2026 ГОД И НА ПЛАНОВЫЙ ПЕРИОД 2027 И 2028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vt:lpstr>
      <vt:lpstr>ДИНАМИКА ДОХОДОВ  БЮДЖЕТА</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2026 ГОД И ПЛАНОВЫЙ ПЕРИОД 2027 И 2028 ГОДОВ [1]</vt:lpstr>
      <vt:lpstr>ОБЪЕМ БЕЗВОЗМЕЗДНЫХ ПОСТУПЛЕНИЙ ИЗ ОБЛАСТНОГО БЮДЖЕТА В БЮДЖЕТ МУНИЦИПАЛЬНОГО РАЙОНА НА 2026 ГОД И ПЛАНОВЫЙ ПЕРИОД 2027 И 2028 ГОДОВ [2]</vt:lpstr>
      <vt:lpstr>ОБЪЕМ БЕЗВОЗМЕЗДНЫХ ПОСТУПЛЕНИЙ ИЗ ОБЛАСТНОГО БЮДЖЕТА В БЮДЖЕТ МУНИЦИПАЛЬНОГО РАЙОНА НА 2026 ГОД И ПЛАНОВЫЙ ПЕРИОД 2027 И 2028 ГОДОВ [3]</vt:lpstr>
      <vt:lpstr>ОБЪЕМ БЕЗВОЗМЕЗДНЫХ ПОСТУПЛЕНИЙ ИЗ ОБЛАСТНОГО БЮДЖЕТА В БЮДЖЕТ МУНИЦИПАЛЬНОГО РАЙОНА НА 2026 ГОД И ПЛАНОВЫЙ ПЕРИОД 2027 И 2028 ГОДОВ [4]</vt:lpstr>
      <vt:lpstr>ОБЪЕМ БЕЗВОЗМЕЗДНЫХ ПОСТУПЛЕНИЙ ИЗ ОБЛАСТНОГО БЮДЖЕТА В БЮДЖЕТ МУНИЦИПАЛЬНОГО РАЙОНА НА 2026 ГОД И ПЛАНОВЫЙ ПЕРИОД 2027 И 2028 ГОДОВ [5]</vt:lpstr>
      <vt:lpstr>РАСХОДЫ БЮДЖЕТА ПО ОСНОВНЫМ ФУНКЦИЯМ   </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Слайд 41</vt:lpstr>
      <vt:lpstr>Расходы  бюджета на реализацию муниципальной программы 03 «Развитие образования в Льговском районе Курской области»</vt:lpstr>
      <vt:lpstr>Слайд 43</vt:lpstr>
      <vt:lpstr>Слайд 44</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48</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Слайд 51</vt:lpstr>
      <vt:lpstr>Слайд 52</vt:lpstr>
      <vt:lpstr>Слайд 53</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579</cp:revision>
  <dcterms:modified xsi:type="dcterms:W3CDTF">2025-11-24T10:50:26Z</dcterms:modified>
</cp:coreProperties>
</file>