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3"/>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6" r:id="rId21"/>
    <p:sldId id="281" r:id="rId22"/>
    <p:sldId id="282" r:id="rId23"/>
    <p:sldId id="283" r:id="rId24"/>
    <p:sldId id="284" r:id="rId25"/>
    <p:sldId id="285" r:id="rId26"/>
    <p:sldId id="286" r:id="rId27"/>
    <p:sldId id="327" r:id="rId28"/>
    <p:sldId id="328" r:id="rId29"/>
    <p:sldId id="288" r:id="rId30"/>
    <p:sldId id="294" r:id="rId31"/>
    <p:sldId id="295" r:id="rId32"/>
    <p:sldId id="296" r:id="rId33"/>
    <p:sldId id="297" r:id="rId34"/>
    <p:sldId id="298" r:id="rId35"/>
    <p:sldId id="299" r:id="rId36"/>
    <p:sldId id="302" r:id="rId37"/>
    <p:sldId id="303" r:id="rId38"/>
    <p:sldId id="304" r:id="rId39"/>
    <p:sldId id="305" r:id="rId40"/>
    <p:sldId id="306" r:id="rId41"/>
    <p:sldId id="308" r:id="rId42"/>
    <p:sldId id="309" r:id="rId43"/>
    <p:sldId id="310" r:id="rId44"/>
    <p:sldId id="324" r:id="rId45"/>
    <p:sldId id="311" r:id="rId46"/>
    <p:sldId id="312" r:id="rId47"/>
    <p:sldId id="322" r:id="rId48"/>
    <p:sldId id="313" r:id="rId49"/>
    <p:sldId id="314" r:id="rId50"/>
    <p:sldId id="323" r:id="rId51"/>
    <p:sldId id="315" r:id="rId5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0099"/>
    <a:srgbClr val="99CCFF"/>
    <a:srgbClr val="81BF7F"/>
    <a:srgbClr val="CCFFCC"/>
    <a:srgbClr val="66FF66"/>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26.02.2025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23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26.02.2025</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26.02.2025</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26.02.2025</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26.02.2025</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26.02.2025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26.02.2025</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0.gif"/><Relationship Id="rId4" Type="http://schemas.openxmlformats.org/officeDocument/2006/relationships/image" Target="../media/image49.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43.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gif"/></Relationships>
</file>

<file path=ppt/slides/_rels/slide5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2.jpeg"/><Relationship Id="rId5" Type="http://schemas.openxmlformats.org/officeDocument/2006/relationships/diagramColors" Target="../diagrams/colors1.xml"/><Relationship Id="rId10" Type="http://schemas.openxmlformats.org/officeDocument/2006/relationships/image" Target="../media/image11.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pPr algn="ctr"/>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a:bodyPr>
          <a:lstStyle/>
          <a:p>
            <a:pPr algn="ctr"/>
            <a:endParaRPr lang="ru-RU" sz="3200" dirty="0" smtClean="0"/>
          </a:p>
          <a:p>
            <a:pPr algn="ctr"/>
            <a:r>
              <a:rPr lang="ru-RU" b="1" dirty="0" smtClean="0">
                <a:solidFill>
                  <a:schemeClr val="accent2">
                    <a:lumMod val="75000"/>
                  </a:schemeClr>
                </a:solidFill>
              </a:rPr>
              <a:t>К РЕШЕНИЮ ПРЕДСТАВИТЕЛЬНОГО СОБРНИЯ ЛЬГОВСКОГО РАЙОНА КУРСКОЙ ОБЛАСТИ ОТ 19.12.2024 Г. </a:t>
            </a:r>
            <a:r>
              <a:rPr lang="ru-RU" b="1" dirty="0" smtClean="0">
                <a:solidFill>
                  <a:schemeClr val="accent2">
                    <a:lumMod val="75000"/>
                  </a:schemeClr>
                </a:solidFill>
              </a:rPr>
              <a:t>№130</a:t>
            </a:r>
            <a:endParaRPr lang="ru-RU" b="1" dirty="0" smtClean="0">
              <a:solidFill>
                <a:schemeClr val="accent2">
                  <a:lumMod val="75000"/>
                </a:schemeClr>
              </a:solidFill>
            </a:endParaRPr>
          </a:p>
          <a:p>
            <a:pPr algn="ctr"/>
            <a:r>
              <a:rPr lang="ru-RU" b="1" dirty="0" smtClean="0">
                <a:solidFill>
                  <a:schemeClr val="accent2">
                    <a:lumMod val="75000"/>
                  </a:schemeClr>
                </a:solidFill>
              </a:rPr>
              <a:t>«О  БЮДЖЕТЕ МУНИЦИПАЛЬНОГО РАЙОНА «ЛЬГОВСКИЙ РАЙОН» КУРСКОЙ ОБЛАСТИ НА 2025 ГОД И НА ПЛАНОВЫЙ ПЕРИОД 2026 И 2027 ГОДОВ</a:t>
            </a:r>
            <a:r>
              <a:rPr lang="ru-RU" b="1" dirty="0" smtClean="0">
                <a:solidFill>
                  <a:schemeClr val="accent2">
                    <a:lumMod val="75000"/>
                  </a:schemeClr>
                </a:solidFill>
              </a:rPr>
              <a:t>»</a:t>
            </a:r>
            <a:endParaRPr lang="ru-RU" b="1" dirty="0">
              <a:solidFill>
                <a:schemeClr val="accent2">
                  <a:lumMod val="75000"/>
                </a:schemeClr>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2025 год и плановый период 2026 и 2027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700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2025 год и на плановый период 2026 и 2027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2025 год и на плановый период  2026-2027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143537"/>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b="1" dirty="0" smtClean="0">
                          <a:latin typeface="Times New Roman"/>
                          <a:ea typeface="Calibri"/>
                          <a:cs typeface="Times New Roman"/>
                        </a:rPr>
                        <a:t>828,8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124,9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828,8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124,9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296601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195434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51375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84585,6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19415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20671,6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357190">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кв. 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Calibri"/>
                          <a:cs typeface="Times New Roman"/>
                        </a:rPr>
                        <a:t>3197</a:t>
                      </a: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4200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5639673"/>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48060">
                <a:tc>
                  <a:txBody>
                    <a:bodyPr/>
                    <a:lstStyle/>
                    <a:p>
                      <a:pPr>
                        <a:spcAft>
                          <a:spcPts val="0"/>
                        </a:spcAft>
                      </a:pPr>
                      <a:r>
                        <a:rPr lang="ru-RU" sz="1000" b="1" dirty="0">
                          <a:latin typeface="Times New Roman"/>
                          <a:ea typeface="Calibri"/>
                          <a:cs typeface="Times New Roman"/>
                        </a:rPr>
                        <a:t>Финансовый результат, в т.ч.</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3677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183307">
                <a:tc>
                  <a:txBody>
                    <a:bodyPr/>
                    <a:lstStyle/>
                    <a:p>
                      <a:pPr>
                        <a:spcAft>
                          <a:spcPts val="0"/>
                        </a:spcAft>
                      </a:pPr>
                      <a:r>
                        <a:rPr lang="ru-RU" sz="1000" dirty="0">
                          <a:latin typeface="Times New Roman"/>
                          <a:ea typeface="Calibri"/>
                          <a:cs typeface="Times New Roman"/>
                        </a:rPr>
                        <a:t>прибыль</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3677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61324">
                <a:tc>
                  <a:txBody>
                    <a:bodyPr/>
                    <a:lstStyle/>
                    <a:p>
                      <a:pPr>
                        <a:spcAft>
                          <a:spcPts val="0"/>
                        </a:spcAft>
                      </a:pPr>
                      <a:r>
                        <a:rPr lang="ru-RU" sz="1000" dirty="0">
                          <a:latin typeface="Times New Roman"/>
                          <a:ea typeface="Calibri"/>
                          <a:cs typeface="Times New Roman"/>
                        </a:rPr>
                        <a:t>в ценах соответствующих лет</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8352,5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5223,7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365436">
                <a:tc>
                  <a:txBody>
                    <a:bodyPr/>
                    <a:lstStyle/>
                    <a:p>
                      <a:pPr>
                        <a:spcAft>
                          <a:spcPts val="0"/>
                        </a:spcAft>
                      </a:pPr>
                      <a:r>
                        <a:rPr lang="ru-RU" sz="1000" b="1" dirty="0">
                          <a:latin typeface="Times New Roman"/>
                          <a:ea typeface="Calibri"/>
                          <a:cs typeface="Times New Roman"/>
                        </a:rPr>
                        <a:t>Объемы платных услуг (по крупным и средним организациям)</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212753">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191385,4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119456,4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58,3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468766,9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444889,4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286653,3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305270,1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323906,6</a:t>
                      </a:r>
                      <a:endParaRPr lang="ru-RU" sz="1200" dirty="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113,1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64,4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человек</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843,3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504,5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505</a:t>
                      </a:r>
                      <a:endParaRPr lang="ru-RU" sz="1200" dirty="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95,3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38562,6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43963,1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47302,5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50424,5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53449,9</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118,7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106,0</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ПРОЕКТА</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2025 ГОД И НА ПЛАНОВЫЙ ПЕРИОД 2026 И 2027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5" y="2143116"/>
          <a:ext cx="7858177" cy="2595880"/>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fontAlgn="ctr"/>
                      <a:r>
                        <a:rPr lang="ru-RU" sz="1100" u="none" strike="noStrike" dirty="0"/>
                        <a:t>Показатель</a:t>
                      </a:r>
                      <a:endParaRPr lang="ru-RU" sz="1100" b="1" i="0" u="none" strike="noStrike" dirty="0">
                        <a:latin typeface="Times New Roman"/>
                      </a:endParaRPr>
                    </a:p>
                  </a:txBody>
                  <a:tcPr marL="9525" marR="9525" marT="9525" marB="0" anchor="ctr"/>
                </a:tc>
                <a:tc>
                  <a:txBody>
                    <a:bodyPr/>
                    <a:lstStyle/>
                    <a:p>
                      <a:pPr algn="ctr" fontAlgn="ctr"/>
                      <a:r>
                        <a:rPr lang="ru-RU" sz="1300" u="none" strike="noStrike" dirty="0" smtClean="0"/>
                        <a:t>2025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2026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2027 год</a:t>
                      </a:r>
                      <a:endParaRPr lang="ru-RU" sz="1300" b="1" i="0" u="none" strike="noStrike" dirty="0">
                        <a:latin typeface="Times New Roman"/>
                      </a:endParaRPr>
                    </a:p>
                  </a:txBody>
                  <a:tcPr marL="9525" marR="9525" marT="9525" marB="0" anchor="ctr"/>
                </a:tc>
              </a:tr>
              <a:tr h="370840">
                <a:tc>
                  <a:txBody>
                    <a:bodyPr/>
                    <a:lstStyle/>
                    <a:p>
                      <a:pPr algn="l" fontAlgn="b">
                        <a:buFont typeface="Arial" pitchFamily="34" charset="0"/>
                        <a:buNone/>
                      </a:pPr>
                      <a:r>
                        <a:rPr lang="ru-RU" sz="1050" u="none" strike="noStrike" dirty="0" smtClean="0"/>
                        <a:t>Доходы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1000"/>
                        </a:spcAft>
                      </a:pPr>
                      <a:r>
                        <a:rPr lang="ru-RU" sz="1400" b="1">
                          <a:latin typeface="Times New Roman"/>
                          <a:ea typeface="Times New Roman"/>
                          <a:cs typeface="Times New Roman"/>
                        </a:rPr>
                        <a:t>421 555 962,00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a:ea typeface="Times New Roman"/>
                          <a:cs typeface="Times New Roman"/>
                        </a:rPr>
                        <a:t>513 004 782,00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a:ea typeface="Times New Roman"/>
                          <a:cs typeface="Times New Roman"/>
                        </a:rPr>
                        <a:t>457 076 546,00</a:t>
                      </a:r>
                      <a:endParaRPr lang="ru-RU" sz="1100">
                        <a:latin typeface="Calibri"/>
                        <a:ea typeface="Times New Roman"/>
                        <a:cs typeface="Times New Roman"/>
                      </a:endParaRPr>
                    </a:p>
                  </a:txBody>
                  <a:tcPr marL="68580" marR="68580" marT="0" marB="0" anchor="b"/>
                </a:tc>
              </a:tr>
              <a:tr h="370840">
                <a:tc>
                  <a:txBody>
                    <a:bodyPr/>
                    <a:lstStyle/>
                    <a:p>
                      <a:pPr algn="l" fontAlgn="b"/>
                      <a:r>
                        <a:rPr lang="ru-RU" sz="1050" u="none" strike="noStrike" dirty="0"/>
                        <a:t>Налоговые и неналоговые</a:t>
                      </a:r>
                      <a:endParaRPr lang="ru-RU" sz="1050" b="0" i="1" u="none" strike="noStrike" dirty="0">
                        <a:latin typeface="Times New Roman"/>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61 008 147,00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53 350 512,00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71 014 692,00</a:t>
                      </a:r>
                      <a:endParaRPr lang="ru-RU" sz="1100">
                        <a:latin typeface="Calibri"/>
                        <a:ea typeface="Times New Roman"/>
                        <a:cs typeface="Times New Roman"/>
                      </a:endParaRPr>
                    </a:p>
                  </a:txBody>
                  <a:tcPr marL="68580" marR="68580" marT="0" marB="0" anchor="b"/>
                </a:tc>
              </a:tr>
              <a:tr h="370840">
                <a:tc>
                  <a:txBody>
                    <a:bodyPr/>
                    <a:lstStyle/>
                    <a:p>
                      <a:pPr algn="l" fontAlgn="b"/>
                      <a:r>
                        <a:rPr lang="ru-RU" sz="1050" u="none" strike="noStrike" dirty="0"/>
                        <a:t>Безвозмездные поступления</a:t>
                      </a:r>
                      <a:endParaRPr lang="ru-RU" sz="1050" b="0" i="1" u="none" strike="noStrike" dirty="0">
                        <a:latin typeface="Times New Roman"/>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360 547 815,00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459 654 270,00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386 061 854,00</a:t>
                      </a:r>
                      <a:endParaRPr lang="ru-RU" sz="1100">
                        <a:latin typeface="Calibri"/>
                        <a:ea typeface="Times New Roman"/>
                        <a:cs typeface="Times New Roman"/>
                      </a:endParaRPr>
                    </a:p>
                  </a:txBody>
                  <a:tcPr marL="68580" marR="68580" marT="0" marB="0" anchor="b"/>
                </a:tc>
              </a:tr>
              <a:tr h="370840">
                <a:tc>
                  <a:txBody>
                    <a:bodyPr/>
                    <a:lstStyle/>
                    <a:p>
                      <a:pPr algn="l" fontAlgn="b"/>
                      <a:r>
                        <a:rPr lang="ru-RU" sz="1050" u="none" strike="noStrike" dirty="0" smtClean="0"/>
                        <a:t>Расходы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1000"/>
                        </a:spcAft>
                      </a:pPr>
                      <a:r>
                        <a:rPr lang="ru-RU" sz="1400" b="1">
                          <a:latin typeface="Times New Roman"/>
                          <a:ea typeface="Times New Roman"/>
                          <a:cs typeface="Times New Roman"/>
                        </a:rPr>
                        <a:t>422 725 962,00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a:ea typeface="Times New Roman"/>
                          <a:cs typeface="Times New Roman"/>
                        </a:rPr>
                        <a:t>513 004 782,00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a:ea typeface="Times New Roman"/>
                          <a:cs typeface="Times New Roman"/>
                        </a:rPr>
                        <a:t>457 076 546,00</a:t>
                      </a:r>
                      <a:endParaRPr lang="ru-RU" sz="1100">
                        <a:latin typeface="Calibri"/>
                        <a:ea typeface="Times New Roman"/>
                        <a:cs typeface="Times New Roman"/>
                      </a:endParaRPr>
                    </a:p>
                  </a:txBody>
                  <a:tcPr marL="68580" marR="68580" marT="0" marB="0" anchor="b"/>
                </a:tc>
              </a:tr>
              <a:tr h="370840">
                <a:tc>
                  <a:txBody>
                    <a:bodyPr/>
                    <a:lstStyle/>
                    <a:p>
                      <a:pPr algn="l" fontAlgn="b"/>
                      <a:r>
                        <a:rPr lang="ru-RU" sz="1050" u="none" strike="noStrike" dirty="0"/>
                        <a:t>Профицит(+), дефицит (-)</a:t>
                      </a:r>
                      <a:endParaRPr lang="ru-RU" sz="1050" b="1" i="0" u="none" strike="noStrike" dirty="0">
                        <a:latin typeface="Times New Roman"/>
                      </a:endParaRPr>
                    </a:p>
                  </a:txBody>
                  <a:tcPr marL="9525" marR="9525" marT="9525" marB="0" anchor="ctr"/>
                </a:tc>
                <a:tc>
                  <a:txBody>
                    <a:bodyPr/>
                    <a:lstStyle/>
                    <a:p>
                      <a:pPr algn="ctr">
                        <a:lnSpc>
                          <a:spcPct val="115000"/>
                        </a:lnSpc>
                        <a:spcAft>
                          <a:spcPts val="1000"/>
                        </a:spcAft>
                      </a:pPr>
                      <a:r>
                        <a:rPr lang="ru-RU" sz="1400" b="1">
                          <a:latin typeface="Times New Roman"/>
                          <a:ea typeface="Times New Roman"/>
                          <a:cs typeface="Times New Roman"/>
                        </a:rPr>
                        <a:t>-1 170 000,00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a:ea typeface="Times New Roman"/>
                          <a:cs typeface="Times New Roman"/>
                        </a:rPr>
                        <a:t>0,00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dirty="0">
                          <a:latin typeface="Times New Roman"/>
                          <a:ea typeface="Times New Roman"/>
                          <a:cs typeface="Times New Roman"/>
                        </a:rPr>
                        <a:t>0,00</a:t>
                      </a:r>
                      <a:endParaRPr lang="ru-RU" sz="1100" dirty="0">
                        <a:latin typeface="Calibri"/>
                        <a:ea typeface="Times New Roman"/>
                        <a:cs typeface="Times New Roman"/>
                      </a:endParaRPr>
                    </a:p>
                  </a:txBody>
                  <a:tcPr marL="68580" marR="68580" marT="0" marB="0" anchor="b"/>
                </a:tc>
              </a:tr>
            </a:tbl>
          </a:graphicData>
        </a:graphic>
      </p:graphicFrame>
      <p:sp>
        <p:nvSpPr>
          <p:cNvPr id="5" name="Прямоугольник 4"/>
          <p:cNvSpPr/>
          <p:nvPr/>
        </p:nvSpPr>
        <p:spPr>
          <a:xfrm>
            <a:off x="6929454" y="1714488"/>
            <a:ext cx="1933729" cy="369332"/>
          </a:xfrm>
          <a:prstGeom prst="rect">
            <a:avLst/>
          </a:prstGeom>
        </p:spPr>
        <p:txBody>
          <a:bodyPr wrap="square">
            <a:spAutoFit/>
          </a:bodyPr>
          <a:lstStyle/>
          <a:p>
            <a:r>
              <a:rPr lang="ru-RU" dirty="0" smtClean="0"/>
              <a:t>рублей</a:t>
            </a:r>
            <a:endParaRPr lang="ru-RU" dirty="0"/>
          </a:p>
        </p:txBody>
      </p:sp>
      <p:pic>
        <p:nvPicPr>
          <p:cNvPr id="6" name="Рисунок 5" descr="thWNTQUNHD.jpg"/>
          <p:cNvPicPr>
            <a:picLocks noChangeAspect="1"/>
          </p:cNvPicPr>
          <p:nvPr/>
        </p:nvPicPr>
        <p:blipFill>
          <a:blip r:embed="rId2" cstate="print"/>
          <a:stretch>
            <a:fillRect/>
          </a:stretch>
        </p:blipFill>
        <p:spPr>
          <a:xfrm>
            <a:off x="5643570" y="5000636"/>
            <a:ext cx="2533871" cy="17145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a:t>
            </a:r>
            <a:br>
              <a:rPr lang="ru-RU" sz="2600" dirty="0" smtClean="0">
                <a:solidFill>
                  <a:srgbClr val="002060"/>
                </a:solidFill>
                <a:latin typeface="Times New Roman" pitchFamily="18" charset="0"/>
                <a:cs typeface="Times New Roman" pitchFamily="18" charset="0"/>
              </a:rPr>
            </a:br>
            <a:r>
              <a:rPr lang="ru-RU" sz="2600" dirty="0" smtClean="0">
                <a:solidFill>
                  <a:srgbClr val="002060"/>
                </a:solidFill>
                <a:latin typeface="Times New Roman" pitchFamily="18" charset="0"/>
                <a:cs typeface="Times New Roman" pitchFamily="18" charset="0"/>
              </a:rPr>
              <a:t>В БЮДЖЕТ</a:t>
            </a:r>
            <a:endParaRPr lang="ru-RU" sz="2600" dirty="0"/>
          </a:p>
        </p:txBody>
      </p:sp>
      <p:graphicFrame>
        <p:nvGraphicFramePr>
          <p:cNvPr id="5" name="Содержимое 4"/>
          <p:cNvGraphicFramePr>
            <a:graphicFrameLocks noGrp="1"/>
          </p:cNvGraphicFramePr>
          <p:nvPr>
            <p:ph idx="1"/>
          </p:nvPr>
        </p:nvGraphicFramePr>
        <p:xfrm>
          <a:off x="214282" y="1500175"/>
          <a:ext cx="8715436" cy="4919832"/>
        </p:xfrm>
        <a:graphic>
          <a:graphicData uri="http://schemas.openxmlformats.org/drawingml/2006/table">
            <a:tbl>
              <a:tblPr firstRow="1" bandRow="1">
                <a:tableStyleId>{5C22544A-7EE6-4342-B048-85BDC9FD1C3A}</a:tableStyleId>
              </a:tblPr>
              <a:tblGrid>
                <a:gridCol w="2775377"/>
                <a:gridCol w="1042784"/>
                <a:gridCol w="962568"/>
                <a:gridCol w="994060"/>
                <a:gridCol w="897145"/>
                <a:gridCol w="1043370"/>
                <a:gridCol w="1000132"/>
              </a:tblGrid>
              <a:tr h="357189">
                <a:tc rowSpan="2">
                  <a:txBody>
                    <a:bodyPr/>
                    <a:lstStyle/>
                    <a:p>
                      <a:pPr algn="ctr" rtl="0" fontAlgn="ctr"/>
                      <a:r>
                        <a:rPr lang="ru-RU" sz="900" b="1" i="0" u="none" strike="noStrike" dirty="0">
                          <a:solidFill>
                            <a:srgbClr val="FFFFFF"/>
                          </a:solidFill>
                          <a:latin typeface="Arial"/>
                        </a:rPr>
                        <a:t>Наименование доходов</a:t>
                      </a:r>
                    </a:p>
                  </a:txBody>
                  <a:tcPr marL="9525" marR="9525" marT="9525" marB="0" anchor="ctr"/>
                </a:tc>
                <a:tc gridSpan="2">
                  <a:txBody>
                    <a:bodyPr/>
                    <a:lstStyle/>
                    <a:p>
                      <a:pPr algn="ctr" fontAlgn="ctr"/>
                      <a:r>
                        <a:rPr lang="ru-RU" sz="900" b="1" i="0" u="none" strike="noStrike" dirty="0" smtClean="0">
                          <a:latin typeface="Arial"/>
                        </a:rPr>
                        <a:t>2025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2027 год</a:t>
                      </a:r>
                      <a:endParaRPr lang="ru-RU" sz="900" b="1" i="0" u="none" strike="noStrike" dirty="0">
                        <a:latin typeface="Arial"/>
                      </a:endParaRPr>
                    </a:p>
                  </a:txBody>
                  <a:tcPr marL="7620" marR="7620" marT="7620" marB="0" anchor="ctr"/>
                </a:tc>
                <a:tc hMerge="1">
                  <a:txBody>
                    <a:bodyPr/>
                    <a:lstStyle/>
                    <a:p>
                      <a:endParaRPr lang="ru-RU"/>
                    </a:p>
                  </a:txBody>
                  <a:tcPr/>
                </a:tc>
              </a:tr>
              <a:tr h="500066">
                <a:tc vMerge="1">
                  <a:txBody>
                    <a:bodyPr/>
                    <a:lstStyle/>
                    <a:p>
                      <a:endParaRPr lang="ru-RU"/>
                    </a:p>
                  </a:txBody>
                  <a:tcP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c>
                  <a:txBody>
                    <a:bodyPr/>
                    <a:lstStyle/>
                    <a:p>
                      <a:pPr algn="ctr" rtl="0" fontAlgn="ctr"/>
                      <a:r>
                        <a:rPr lang="ru-RU" sz="800" b="1" i="0" u="none" strike="noStrike" dirty="0">
                          <a:latin typeface="Arial"/>
                        </a:rPr>
                        <a:t>План</a:t>
                      </a:r>
                    </a:p>
                  </a:txBody>
                  <a:tcPr marL="7620" marR="7620" marT="7620" marB="0" anchor="ctr"/>
                </a:tc>
                <a:tc>
                  <a:txBody>
                    <a:bodyPr/>
                    <a:lstStyle/>
                    <a:p>
                      <a:pPr algn="ctr" rtl="0" fontAlgn="ctr"/>
                      <a:r>
                        <a:rPr lang="ru-RU" sz="800" b="1" i="0" u="none" strike="noStrike" dirty="0">
                          <a:latin typeface="Arial"/>
                        </a:rPr>
                        <a:t>Доля в общем объеме доходов, %</a:t>
                      </a:r>
                    </a:p>
                  </a:txBody>
                  <a:tcPr marL="7620" marR="7620" marT="7620" marB="0" anchor="ctr"/>
                </a:tc>
              </a:tr>
              <a:tr h="278038">
                <a:tc>
                  <a:txBody>
                    <a:bodyPr/>
                    <a:lstStyle/>
                    <a:p>
                      <a:pPr algn="l" rtl="0" fontAlgn="ctr"/>
                      <a:r>
                        <a:rPr lang="ru-RU" sz="800" b="1" i="1" u="none" strike="noStrike" dirty="0">
                          <a:solidFill>
                            <a:srgbClr val="000000"/>
                          </a:solidFill>
                          <a:latin typeface="Arial"/>
                        </a:rPr>
                        <a:t>НАЛОГОВЫЕ И НЕНАЛОГОВЫЕ ДОХОДЫ</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61 008 147,00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14,47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53 350 512,00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10,40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71 014 692,00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15,54</a:t>
                      </a:r>
                      <a:endParaRPr lang="ru-RU" sz="1100">
                        <a:latin typeface="Calibri"/>
                        <a:ea typeface="Times New Roman"/>
                        <a:cs typeface="Times New Roman"/>
                      </a:endParaRPr>
                    </a:p>
                  </a:txBody>
                  <a:tcPr marL="68580" marR="68580" marT="0" marB="0" anchor="ctr"/>
                </a:tc>
              </a:tr>
              <a:tr h="264339">
                <a:tc>
                  <a:txBody>
                    <a:bodyPr/>
                    <a:lstStyle/>
                    <a:p>
                      <a:pPr algn="l" rtl="0" fontAlgn="ctr"/>
                      <a:r>
                        <a:rPr lang="ru-RU" sz="800" b="0" i="0" u="none" strike="noStrike" dirty="0">
                          <a:solidFill>
                            <a:srgbClr val="000000"/>
                          </a:solidFill>
                          <a:latin typeface="Arial"/>
                        </a:rPr>
                        <a:t>НАЛОГИ НА ПРИБЫЛЬ, ДОХОДЫ</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42 450 428,00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35 122 911,00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49 956 981,00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10,93</a:t>
                      </a:r>
                      <a:endParaRPr lang="ru-RU" sz="1100">
                        <a:latin typeface="Calibri"/>
                        <a:ea typeface="Times New Roman"/>
                        <a:cs typeface="Times New Roman"/>
                      </a:endParaRPr>
                    </a:p>
                  </a:txBody>
                  <a:tcPr marL="68580" marR="68580" marT="0" marB="0" anchor="ctr"/>
                </a:tc>
              </a:tr>
              <a:tr h="443726">
                <a:tc>
                  <a:txBody>
                    <a:bodyPr/>
                    <a:lstStyle/>
                    <a:p>
                      <a:pPr algn="l" rtl="0" fontAlgn="ctr"/>
                      <a:r>
                        <a:rPr lang="ru-RU" sz="800" b="0" i="0" u="none" strike="noStrike" dirty="0">
                          <a:solidFill>
                            <a:srgbClr val="000000"/>
                          </a:solidFill>
                          <a:latin typeface="Arial"/>
                        </a:rPr>
                        <a:t>НАЛОГИ НА ТОВАРЫ (РАБОТЫ, УСЛУГИ), РЕАЛИЗУЕМЫЕ НА ТЕРРИТОРИИ РОССИЙСКОЙ ФЕДЕРАЦИИ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9 234 754,00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2,19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9 352 573,00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12 291 444,00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2,69</a:t>
                      </a:r>
                      <a:endParaRPr lang="ru-RU" sz="1100">
                        <a:latin typeface="Calibri"/>
                        <a:ea typeface="Times New Roman"/>
                        <a:cs typeface="Times New Roman"/>
                      </a:endParaRPr>
                    </a:p>
                  </a:txBody>
                  <a:tcPr marL="68580" marR="68580" marT="0" marB="0" anchor="ctr"/>
                </a:tc>
              </a:tr>
              <a:tr h="520274">
                <a:tc>
                  <a:txBody>
                    <a:bodyPr/>
                    <a:lstStyle/>
                    <a:p>
                      <a:pPr algn="l" rtl="0" fontAlgn="ctr"/>
                      <a:r>
                        <a:rPr lang="ru-RU" sz="800" b="0" i="0" u="none" strike="noStrike" dirty="0">
                          <a:solidFill>
                            <a:srgbClr val="000000"/>
                          </a:solidFill>
                          <a:latin typeface="Arial"/>
                        </a:rPr>
                        <a:t>ДОХОДЫ ОТ ИСПОЛЬЗОВАНИЯ ИМУЩЕСТВА, НАХОДЯЩЕГОСЯ В ГОСУДАРСТВЕННОЙ И МУНИЦИПАЛЬНОЙ СОБСТВЕННОСТИ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9 314 535,00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2,21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8 866 598,00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1,73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8 757 837,00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1,92</a:t>
                      </a:r>
                      <a:endParaRPr lang="ru-RU" sz="1100">
                        <a:latin typeface="Calibri"/>
                        <a:ea typeface="Times New Roman"/>
                        <a:cs typeface="Times New Roman"/>
                      </a:endParaRPr>
                    </a:p>
                  </a:txBody>
                  <a:tcPr marL="68580" marR="68580" marT="0" marB="0" anchor="ctr"/>
                </a:tc>
              </a:tr>
              <a:tr h="357190">
                <a:tc>
                  <a:txBody>
                    <a:bodyPr/>
                    <a:lstStyle/>
                    <a:p>
                      <a:pPr algn="l" rtl="0" fontAlgn="ctr"/>
                      <a:r>
                        <a:rPr lang="ru-RU" sz="800" b="0" i="0" u="none" strike="noStrike" dirty="0">
                          <a:solidFill>
                            <a:srgbClr val="000000"/>
                          </a:solidFill>
                          <a:latin typeface="Arial"/>
                        </a:rPr>
                        <a:t>ПЛАТЕЖИ ПРИ ПОЛЬЗОВАНИИ ПРИРОДНЫМИ РЕСУРСАМИ</a:t>
                      </a:r>
                    </a:p>
                  </a:txBody>
                  <a:tcPr marL="9525" marR="9525" marT="9525" marB="0" anchor="ctr"/>
                </a:tc>
                <a:tc>
                  <a:txBody>
                    <a:bodyPr/>
                    <a:lstStyle/>
                    <a:p>
                      <a:pPr algn="ctr">
                        <a:lnSpc>
                          <a:spcPct val="115000"/>
                        </a:lnSpc>
                        <a:spcAft>
                          <a:spcPts val="1000"/>
                        </a:spcAft>
                      </a:pPr>
                      <a:r>
                        <a:rPr lang="ru-RU" sz="900" b="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8 430,00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1" i="1" u="none" strike="noStrike" dirty="0">
                          <a:latin typeface="Arial"/>
                        </a:rPr>
                        <a:t>БЕЗВОЗМЕЗДНЫЕ ПОСТУПЛЕНИЯ</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360 547 815,00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85,53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459 654 270,00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89,60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386 061 854,00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84,46</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360 547 815,00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85,53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459 654 270,00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89,60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386 061 854,00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84,46</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Дотации бюджетам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71 877 212,00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17,05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54 367 487,00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45 349 252,00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9,92</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Субсидии бюджетам бюджетной системы  Российской Федерации (межбюджетные субсидии)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14 514 958,00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3,44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69 494 992,00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13,55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5 233 582,00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1,15</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900" b="0" i="0" u="none" strike="noStrike" dirty="0">
                          <a:latin typeface="Arial"/>
                        </a:rPr>
                        <a:t>Субвенции бюджетам бюджетной системы Российской Федерации</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274 155 645,00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65,03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335 791 791,00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65,46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335 479 020,00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73,40</a:t>
                      </a:r>
                      <a:endParaRPr lang="ru-RU" sz="1100">
                        <a:latin typeface="Calibri"/>
                        <a:ea typeface="Times New Roman"/>
                        <a:cs typeface="Times New Roman"/>
                      </a:endParaRPr>
                    </a:p>
                  </a:txBody>
                  <a:tcPr marL="68580" marR="68580" marT="0" marB="0" anchor="ctr"/>
                </a:tc>
              </a:tr>
              <a:tr h="355982">
                <a:tc>
                  <a:txBody>
                    <a:bodyPr/>
                    <a:lstStyle/>
                    <a:p>
                      <a:pPr algn="l" rtl="0" fontAlgn="ctr"/>
                      <a:r>
                        <a:rPr kumimoji="0" lang="ru-RU" sz="900" b="1" kern="1200" dirty="0" smtClean="0">
                          <a:solidFill>
                            <a:schemeClr val="dk1"/>
                          </a:solidFill>
                          <a:latin typeface="+mn-lt"/>
                          <a:ea typeface="+mn-ea"/>
                          <a:cs typeface="+mn-cs"/>
                        </a:rPr>
                        <a:t>ВСЕГО ДОХОДОВ</a:t>
                      </a:r>
                      <a:endParaRPr lang="ru-RU" sz="900" b="1" i="0" u="none" strike="noStrike" dirty="0">
                        <a:solidFill>
                          <a:srgbClr val="000000"/>
                        </a:solidFill>
                        <a:latin typeface="Arial"/>
                      </a:endParaRPr>
                    </a:p>
                  </a:txBody>
                  <a:tcPr marL="8378" marR="8378" marT="9525" marB="0" anchor="ctr"/>
                </a:tc>
                <a:tc>
                  <a:txBody>
                    <a:bodyPr/>
                    <a:lstStyle/>
                    <a:p>
                      <a:pPr algn="ctr">
                        <a:lnSpc>
                          <a:spcPct val="115000"/>
                        </a:lnSpc>
                        <a:spcAft>
                          <a:spcPts val="1000"/>
                        </a:spcAft>
                      </a:pPr>
                      <a:r>
                        <a:rPr lang="ru-RU" sz="900" b="1">
                          <a:latin typeface="Arial"/>
                          <a:ea typeface="Times New Roman"/>
                          <a:cs typeface="Times New Roman"/>
                        </a:rPr>
                        <a:t>421 555 962,00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513 004 782,00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457 076 546,00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142984"/>
            <a:ext cx="1076473"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6" name="Рисунок 5"/>
          <p:cNvPicPr/>
          <p:nvPr/>
        </p:nvPicPr>
        <p:blipFill>
          <a:blip r:embed="rId2"/>
          <a:srcRect/>
          <a:stretch>
            <a:fillRect/>
          </a:stretch>
        </p:blipFill>
        <p:spPr bwMode="auto">
          <a:xfrm>
            <a:off x="571472" y="1626870"/>
            <a:ext cx="7358114" cy="458821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1928802"/>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10" name="Рисунок 9"/>
          <p:cNvPicPr/>
          <p:nvPr/>
        </p:nvPicPr>
        <p:blipFill>
          <a:blip r:embed="rId2"/>
          <a:srcRect/>
          <a:stretch>
            <a:fillRect/>
          </a:stretch>
        </p:blipFill>
        <p:spPr bwMode="auto">
          <a:xfrm>
            <a:off x="357158" y="1857364"/>
            <a:ext cx="7307580" cy="439674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7239000" cy="1143000"/>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НА 2025 ГОД И ПЛАНОВЫЙ ПЕРИОД 2026 И 2027 ГОДОВ</a:t>
            </a:r>
            <a:r>
              <a:rPr lang="ru-RU" sz="2400" dirty="0" smtClean="0"/>
              <a:t/>
            </a:r>
            <a:br>
              <a:rPr lang="ru-RU" sz="2400" dirty="0" smtClean="0"/>
            </a:br>
            <a:r>
              <a:rPr lang="ru-RU" sz="2400" dirty="0" smtClean="0"/>
              <a:t>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1</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4905210"/>
        </p:xfrm>
        <a:graphic>
          <a:graphicData uri="http://schemas.openxmlformats.org/drawingml/2006/table">
            <a:tbl>
              <a:tblPr firstRow="1" bandRow="1">
                <a:tableStyleId>{93296810-A885-4BE3-A3E7-6D5BEEA58F35}</a:tableStyleId>
              </a:tblPr>
              <a:tblGrid>
                <a:gridCol w="4857783"/>
                <a:gridCol w="1137783"/>
                <a:gridCol w="967026"/>
                <a:gridCol w="967026"/>
              </a:tblGrid>
              <a:tr h="285752">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228213">
                <a:tc>
                  <a:txBody>
                    <a:bodyPr/>
                    <a:lstStyle/>
                    <a:p>
                      <a:pPr>
                        <a:lnSpc>
                          <a:spcPct val="115000"/>
                        </a:lnSpc>
                        <a:spcAft>
                          <a:spcPts val="0"/>
                        </a:spcAft>
                      </a:pPr>
                      <a:r>
                        <a:rPr lang="ru-RU" sz="900" b="1" dirty="0">
                          <a:latin typeface="Times New Roman"/>
                          <a:ea typeface="Times New Roman"/>
                          <a:cs typeface="Times New Roman"/>
                        </a:rPr>
                        <a:t>Субсидии бюджетам бюджетной системы Российской Федерации (межбюджетные субсидии)</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14 514 958,00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69 494 992,00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5 233 582,00</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a:latin typeface="Times New Roman"/>
                          <a:ea typeface="Times New Roman"/>
                          <a:cs typeface="Times New Roman"/>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957 079,00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971 611,00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989 179,00</a:t>
                      </a:r>
                      <a:endParaRPr lang="ru-RU" sz="1100">
                        <a:latin typeface="Calibri"/>
                        <a:ea typeface="Times New Roman"/>
                        <a:cs typeface="Times New Roman"/>
                      </a:endParaRPr>
                    </a:p>
                  </a:txBody>
                  <a:tcPr marL="68580" marR="68580" marT="0" marB="0" anchor="ctr"/>
                </a:tc>
              </a:tr>
              <a:tr h="200415">
                <a:tc>
                  <a:txBody>
                    <a:bodyPr/>
                    <a:lstStyle/>
                    <a:p>
                      <a:pPr>
                        <a:lnSpc>
                          <a:spcPct val="115000"/>
                        </a:lnSpc>
                        <a:spcAft>
                          <a:spcPts val="0"/>
                        </a:spcAft>
                      </a:pPr>
                      <a:r>
                        <a:rPr lang="ru-RU" sz="900">
                          <a:latin typeface="Times New Roman"/>
                          <a:ea typeface="Times New Roman"/>
                          <a:cs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957 079,00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971 611,00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989 179,00</a:t>
                      </a:r>
                      <a:endParaRPr lang="ru-RU" sz="1100">
                        <a:latin typeface="Calibri"/>
                        <a:ea typeface="Times New Roman"/>
                        <a:cs typeface="Times New Roman"/>
                      </a:endParaRPr>
                    </a:p>
                  </a:txBody>
                  <a:tcPr marL="68580" marR="68580" marT="0" marB="0" anchor="ctr"/>
                </a:tc>
              </a:tr>
              <a:tr h="376509">
                <a:tc>
                  <a:txBody>
                    <a:bodyPr/>
                    <a:lstStyle/>
                    <a:p>
                      <a:pPr>
                        <a:lnSpc>
                          <a:spcPct val="115000"/>
                        </a:lnSpc>
                        <a:spcAft>
                          <a:spcPts val="0"/>
                        </a:spcAft>
                      </a:pPr>
                      <a:r>
                        <a:rPr lang="ru-RU" sz="900" b="1">
                          <a:latin typeface="Times New Roman"/>
                          <a:ea typeface="Times New Roman"/>
                          <a:cs typeface="Times New Roman"/>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3 719 721,00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3 225 164,00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3 060 311,00</a:t>
                      </a:r>
                      <a:endParaRPr lang="ru-RU" sz="1100">
                        <a:latin typeface="Calibri"/>
                        <a:ea typeface="Times New Roman"/>
                        <a:cs typeface="Times New Roman"/>
                      </a:endParaRPr>
                    </a:p>
                  </a:txBody>
                  <a:tcPr marL="68580" marR="68580" marT="0" marB="0" anchor="ctr"/>
                </a:tc>
              </a:tr>
              <a:tr h="363181">
                <a:tc>
                  <a:txBody>
                    <a:bodyPr/>
                    <a:lstStyle/>
                    <a:p>
                      <a:pPr>
                        <a:lnSpc>
                          <a:spcPct val="115000"/>
                        </a:lnSpc>
                        <a:spcAft>
                          <a:spcPts val="0"/>
                        </a:spcAft>
                      </a:pPr>
                      <a:r>
                        <a:rPr lang="ru-RU" sz="900">
                          <a:latin typeface="Times New Roman"/>
                          <a:ea typeface="Times New Roman"/>
                          <a:cs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3 719 721,00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3 225 164,00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3 060 311,00</a:t>
                      </a:r>
                      <a:endParaRPr lang="ru-RU" sz="1100">
                        <a:latin typeface="Calibri"/>
                        <a:ea typeface="Times New Roman"/>
                        <a:cs typeface="Times New Roman"/>
                      </a:endParaRPr>
                    </a:p>
                  </a:txBody>
                  <a:tcPr marL="68580" marR="68580" marT="0" marB="0" anchor="ctr"/>
                </a:tc>
              </a:tr>
              <a:tr h="346716">
                <a:tc>
                  <a:txBody>
                    <a:bodyPr/>
                    <a:lstStyle/>
                    <a:p>
                      <a:pPr>
                        <a:lnSpc>
                          <a:spcPct val="115000"/>
                        </a:lnSpc>
                        <a:spcAft>
                          <a:spcPts val="0"/>
                        </a:spcAft>
                      </a:pPr>
                      <a:r>
                        <a:rPr lang="ru-RU" sz="900" b="1">
                          <a:latin typeface="Times New Roman"/>
                          <a:ea typeface="Times New Roman"/>
                          <a:cs typeface="Times New Roman"/>
                        </a:rPr>
                        <a:t>Субсидии бюджетам на реализацию мероприятий по модернизации школьных систем образования</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64 114 125,00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0,00</a:t>
                      </a:r>
                      <a:endParaRPr lang="ru-RU" sz="1100">
                        <a:latin typeface="Calibri"/>
                        <a:ea typeface="Times New Roman"/>
                        <a:cs typeface="Times New Roman"/>
                      </a:endParaRPr>
                    </a:p>
                  </a:txBody>
                  <a:tcPr marL="68580" marR="68580" marT="0" marB="0" anchor="ctr"/>
                </a:tc>
              </a:tr>
              <a:tr h="381696">
                <a:tc>
                  <a:txBody>
                    <a:bodyPr/>
                    <a:lstStyle/>
                    <a:p>
                      <a:pPr>
                        <a:lnSpc>
                          <a:spcPct val="115000"/>
                        </a:lnSpc>
                        <a:spcAft>
                          <a:spcPts val="0"/>
                        </a:spcAft>
                      </a:pPr>
                      <a:r>
                        <a:rPr lang="ru-RU" sz="900">
                          <a:latin typeface="Times New Roman"/>
                          <a:ea typeface="Times New Roman"/>
                          <a:cs typeface="Times New Roman"/>
                        </a:rPr>
                        <a:t>Субсидии бюджетам муниципальных районов на реализацию мероприятий по модернизации школьных систем образования</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64 114 125,00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06584">
                <a:tc>
                  <a:txBody>
                    <a:bodyPr/>
                    <a:lstStyle/>
                    <a:p>
                      <a:pPr>
                        <a:lnSpc>
                          <a:spcPct val="115000"/>
                        </a:lnSpc>
                        <a:spcAft>
                          <a:spcPts val="0"/>
                        </a:spcAft>
                      </a:pPr>
                      <a:r>
                        <a:rPr lang="ru-RU" sz="900" b="1" dirty="0">
                          <a:latin typeface="Times New Roman"/>
                          <a:ea typeface="Times New Roman"/>
                          <a:cs typeface="Times New Roman"/>
                        </a:rPr>
                        <a:t>Прочие субсидии</a:t>
                      </a:r>
                      <a:endParaRPr lang="ru-RU" sz="1100" dirty="0">
                        <a:latin typeface="Calibri"/>
                        <a:ea typeface="Times New Roman"/>
                        <a:cs typeface="Times New Roman"/>
                      </a:endParaRPr>
                    </a:p>
                  </a:txBody>
                  <a:tcPr marL="68580" marR="68580" marT="0" marB="0"/>
                </a:tc>
                <a:tc>
                  <a:txBody>
                    <a:bodyPr/>
                    <a:lstStyle/>
                    <a:p>
                      <a:pPr algn="r">
                        <a:lnSpc>
                          <a:spcPct val="115000"/>
                        </a:lnSpc>
                        <a:spcAft>
                          <a:spcPts val="0"/>
                        </a:spcAft>
                      </a:pPr>
                      <a:r>
                        <a:rPr lang="ru-RU" sz="900" b="1">
                          <a:latin typeface="Times New Roman"/>
                          <a:ea typeface="Times New Roman"/>
                          <a:cs typeface="Times New Roman"/>
                        </a:rPr>
                        <a:t>9 838 158,00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1 184 092,00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1 184 092,00</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dirty="0">
                          <a:latin typeface="Times New Roman"/>
                          <a:ea typeface="Times New Roman"/>
                          <a:cs typeface="Times New Roman"/>
                        </a:rPr>
                        <a:t>Прочие субсидии бюджетам муниципальных районов</a:t>
                      </a:r>
                      <a:endParaRPr lang="ru-RU" sz="1100" dirty="0">
                        <a:latin typeface="Calibri"/>
                        <a:ea typeface="Times New Roman"/>
                        <a:cs typeface="Times New Roman"/>
                      </a:endParaRPr>
                    </a:p>
                  </a:txBody>
                  <a:tcPr marL="68580" marR="68580" marT="0" marB="0"/>
                </a:tc>
                <a:tc>
                  <a:txBody>
                    <a:bodyPr/>
                    <a:lstStyle/>
                    <a:p>
                      <a:pPr algn="r">
                        <a:lnSpc>
                          <a:spcPct val="115000"/>
                        </a:lnSpc>
                        <a:spcAft>
                          <a:spcPts val="0"/>
                        </a:spcAft>
                      </a:pPr>
                      <a:r>
                        <a:rPr lang="ru-RU" sz="900" b="1">
                          <a:latin typeface="Times New Roman"/>
                          <a:ea typeface="Times New Roman"/>
                          <a:cs typeface="Times New Roman"/>
                        </a:rPr>
                        <a:t>9 838 158,00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1 184 092,00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dirty="0">
                          <a:latin typeface="Times New Roman"/>
                          <a:ea typeface="Times New Roman"/>
                          <a:cs typeface="Times New Roman"/>
                        </a:rPr>
                        <a:t>1 184 092,00</a:t>
                      </a:r>
                      <a:endParaRPr lang="ru-RU" sz="1100" dirty="0">
                        <a:latin typeface="Calibri"/>
                        <a:ea typeface="Times New Roman"/>
                        <a:cs typeface="Times New Roman"/>
                      </a:endParaRPr>
                    </a:p>
                  </a:txBody>
                  <a:tcPr marL="68580" marR="68580" marT="0" marB="0" anchor="ctr"/>
                </a:tc>
              </a:tr>
              <a:tr h="235936">
                <a:tc>
                  <a:txBody>
                    <a:bodyPr/>
                    <a:lstStyle/>
                    <a:p>
                      <a:pPr>
                        <a:lnSpc>
                          <a:spcPct val="115000"/>
                        </a:lnSpc>
                        <a:spcAft>
                          <a:spcPts val="0"/>
                        </a:spcAft>
                      </a:pPr>
                      <a:r>
                        <a:rPr lang="ru-RU" sz="900" dirty="0">
                          <a:latin typeface="Times New Roman"/>
                          <a:ea typeface="Times New Roman"/>
                          <a:cs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198 282,00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229 087,00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229 087,00</a:t>
                      </a:r>
                      <a:endParaRPr lang="ru-RU" sz="1100">
                        <a:latin typeface="Calibri"/>
                        <a:ea typeface="Times New Roman"/>
                        <a:cs typeface="Times New Roman"/>
                      </a:endParaRPr>
                    </a:p>
                  </a:txBody>
                  <a:tcPr marL="68580" marR="68580" marT="0" marB="0" anchor="ctr"/>
                </a:tc>
              </a:tr>
              <a:tr h="235936">
                <a:tc>
                  <a:txBody>
                    <a:bodyPr/>
                    <a:lstStyle/>
                    <a:p>
                      <a:pPr>
                        <a:lnSpc>
                          <a:spcPct val="115000"/>
                        </a:lnSpc>
                        <a:spcAft>
                          <a:spcPts val="0"/>
                        </a:spcAft>
                      </a:pPr>
                      <a:r>
                        <a:rPr lang="ru-RU" sz="900">
                          <a:latin typeface="Times New Roman"/>
                          <a:ea typeface="Times New Roman"/>
                          <a:cs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8 121 658,00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35936">
                <a:tc>
                  <a:txBody>
                    <a:bodyPr/>
                    <a:lstStyle/>
                    <a:p>
                      <a:pPr>
                        <a:lnSpc>
                          <a:spcPct val="115000"/>
                        </a:lnSpc>
                        <a:spcAft>
                          <a:spcPts val="0"/>
                        </a:spcAft>
                      </a:pPr>
                      <a:r>
                        <a:rPr lang="ru-RU" sz="900">
                          <a:latin typeface="Times New Roman"/>
                          <a:ea typeface="Times New Roman"/>
                          <a:cs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678 632,00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266 277,00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266 277,00</a:t>
                      </a:r>
                      <a:endParaRPr lang="ru-RU" sz="1100" dirty="0">
                        <a:latin typeface="Calibri"/>
                        <a:ea typeface="Times New Roman"/>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511288"/>
          </a:xfrm>
        </p:spPr>
        <p:txBody>
          <a:bodyPr>
            <a:noAutofit/>
          </a:bodyPr>
          <a:lstStyle/>
          <a:p>
            <a:pPr algn="ctr"/>
            <a:r>
              <a:rPr lang="ru-RU" sz="2400" dirty="0" smtClean="0"/>
              <a:t>ОБЪЕМ БЕЗВОЗМЕЗДНЫХ ПОСТУПЛЕНИЙ ИЗ ОБЛАСТНОГО БЮДЖЕТА В БЮДЖЕТ </a:t>
            </a:r>
            <a:r>
              <a:rPr lang="ru-RU" sz="2200" dirty="0" smtClean="0"/>
              <a:t>МУНИЦИПАЛЬНОГО</a:t>
            </a:r>
            <a:r>
              <a:rPr lang="ru-RU" sz="2400" dirty="0" smtClean="0"/>
              <a:t>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2</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214280" y="1791715"/>
          <a:ext cx="7858183" cy="4835448"/>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nSpc>
                          <a:spcPct val="115000"/>
                        </a:lnSpc>
                        <a:spcAft>
                          <a:spcPts val="0"/>
                        </a:spcAft>
                      </a:pPr>
                      <a:r>
                        <a:rPr lang="ru-RU" sz="900" dirty="0">
                          <a:latin typeface="Times New Roman"/>
                          <a:ea typeface="Times New Roman"/>
                          <a:cs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491 183,00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0"/>
                        </a:spcAft>
                      </a:pPr>
                      <a:r>
                        <a:rPr lang="ru-RU" sz="900">
                          <a:latin typeface="Times New Roman"/>
                          <a:ea typeface="Times New Roman"/>
                          <a:cs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348 403,00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688 728,00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688 728,00</a:t>
                      </a:r>
                      <a:endParaRPr lang="ru-RU" sz="1100">
                        <a:latin typeface="Calibri"/>
                        <a:ea typeface="Times New Roman"/>
                        <a:cs typeface="Times New Roman"/>
                      </a:endParaRPr>
                    </a:p>
                  </a:txBody>
                  <a:tcPr marL="68580" marR="68580" marT="0" marB="0" anchor="ctr"/>
                </a:tc>
              </a:tr>
              <a:tr h="169740">
                <a:tc>
                  <a:txBody>
                    <a:bodyPr/>
                    <a:lstStyle/>
                    <a:p>
                      <a:pPr>
                        <a:lnSpc>
                          <a:spcPct val="115000"/>
                        </a:lnSpc>
                        <a:spcAft>
                          <a:spcPts val="0"/>
                        </a:spcAft>
                      </a:pPr>
                      <a:r>
                        <a:rPr lang="ru-RU" sz="900"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tc>
                <a:tc>
                  <a:txBody>
                    <a:bodyPr/>
                    <a:lstStyle/>
                    <a:p>
                      <a:pPr>
                        <a:lnSpc>
                          <a:spcPct val="115000"/>
                        </a:lnSpc>
                        <a:spcAft>
                          <a:spcPts val="0"/>
                        </a:spcAft>
                      </a:pPr>
                      <a:r>
                        <a:rPr lang="ru-RU" sz="900" b="1">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a:latin typeface="Times New Roman"/>
                          <a:ea typeface="Times New Roman"/>
                          <a:cs typeface="Times New Roman"/>
                        </a:rPr>
                        <a:t>Субвенции бюджетам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274 155 645,00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335 791 791,00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dirty="0">
                          <a:latin typeface="Times New Roman"/>
                          <a:ea typeface="Times New Roman"/>
                          <a:cs typeface="Times New Roman"/>
                        </a:rPr>
                        <a:t>335 479 020,00</a:t>
                      </a:r>
                      <a:endParaRPr lang="ru-RU" sz="1100" dirty="0">
                        <a:latin typeface="Calibri"/>
                        <a:ea typeface="Times New Roman"/>
                        <a:cs typeface="Times New Roman"/>
                      </a:endParaRPr>
                    </a:p>
                  </a:txBody>
                  <a:tcPr marL="68580" marR="68580" marT="0" marB="0" anchor="ctr"/>
                </a:tc>
              </a:tr>
              <a:tr h="142876">
                <a:tc>
                  <a:txBody>
                    <a:bodyPr/>
                    <a:lstStyle/>
                    <a:p>
                      <a:pPr>
                        <a:lnSpc>
                          <a:spcPct val="115000"/>
                        </a:lnSpc>
                        <a:spcAft>
                          <a:spcPts val="0"/>
                        </a:spcAft>
                      </a:pPr>
                      <a:r>
                        <a:rPr lang="ru-RU" sz="900" b="1" dirty="0">
                          <a:latin typeface="Times New Roman"/>
                          <a:ea typeface="Times New Roman"/>
                          <a:cs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75 178,00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81 570,00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81 570,00</a:t>
                      </a:r>
                      <a:endParaRPr lang="ru-RU" sz="1100">
                        <a:latin typeface="Calibri"/>
                        <a:ea typeface="Times New Roman"/>
                        <a:cs typeface="Times New Roman"/>
                      </a:endParaRPr>
                    </a:p>
                  </a:txBody>
                  <a:tcPr marL="68580" marR="68580" marT="0" marB="0" anchor="ctr"/>
                </a:tc>
              </a:tr>
              <a:tr h="358951">
                <a:tc>
                  <a:txBody>
                    <a:bodyPr/>
                    <a:lstStyle/>
                    <a:p>
                      <a:pPr>
                        <a:lnSpc>
                          <a:spcPct val="115000"/>
                        </a:lnSpc>
                        <a:spcAft>
                          <a:spcPts val="0"/>
                        </a:spcAft>
                      </a:pPr>
                      <a:r>
                        <a:rPr lang="ru-RU" sz="900">
                          <a:latin typeface="Times New Roman"/>
                          <a:ea typeface="Times New Roman"/>
                          <a:cs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75 178,00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81 570,00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81 570,00</a:t>
                      </a:r>
                      <a:endParaRPr lang="ru-RU" sz="1100">
                        <a:latin typeface="Calibri"/>
                        <a:ea typeface="Times New Roman"/>
                        <a:cs typeface="Times New Roman"/>
                      </a:endParaRPr>
                    </a:p>
                  </a:txBody>
                  <a:tcPr marL="68580" marR="68580" marT="0" marB="0" anchor="ctr"/>
                </a:tc>
              </a:tr>
              <a:tr h="355429">
                <a:tc>
                  <a:txBody>
                    <a:bodyPr/>
                    <a:lstStyle/>
                    <a:p>
                      <a:pPr>
                        <a:lnSpc>
                          <a:spcPct val="115000"/>
                        </a:lnSpc>
                        <a:spcAft>
                          <a:spcPts val="0"/>
                        </a:spcAft>
                      </a:pPr>
                      <a:r>
                        <a:rPr lang="ru-RU" sz="900" b="1">
                          <a:latin typeface="Times New Roman"/>
                          <a:ea typeface="Times New Roman"/>
                          <a:cs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7 133 776,00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7 044 301,00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7 044 301,00</a:t>
                      </a:r>
                      <a:endParaRPr lang="ru-RU" sz="1100">
                        <a:latin typeface="Calibri"/>
                        <a:ea typeface="Times New Roman"/>
                        <a:cs typeface="Times New Roman"/>
                      </a:endParaRPr>
                    </a:p>
                  </a:txBody>
                  <a:tcPr marL="68580" marR="68580" marT="0" marB="0" anchor="ctr"/>
                </a:tc>
              </a:tr>
              <a:tr h="183463">
                <a:tc>
                  <a:txBody>
                    <a:bodyPr/>
                    <a:lstStyle/>
                    <a:p>
                      <a:pPr>
                        <a:lnSpc>
                          <a:spcPct val="115000"/>
                        </a:lnSpc>
                        <a:spcAft>
                          <a:spcPts val="0"/>
                        </a:spcAft>
                      </a:pPr>
                      <a:r>
                        <a:rPr lang="ru-RU" sz="900" dirty="0">
                          <a:latin typeface="Times New Roman"/>
                          <a:ea typeface="Times New Roman"/>
                          <a:cs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7 133 776,00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7 044 301,00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7 044 301,00</a:t>
                      </a:r>
                      <a:endParaRPr lang="ru-RU" sz="1100" dirty="0">
                        <a:latin typeface="Calibri"/>
                        <a:ea typeface="Times New Roman"/>
                        <a:cs typeface="Times New Roman"/>
                      </a:endParaRPr>
                    </a:p>
                  </a:txBody>
                  <a:tcPr marL="68580" marR="68580" marT="0" marB="0" anchor="ctr"/>
                </a:tc>
              </a:tr>
              <a:tr h="183463">
                <a:tc>
                  <a:txBody>
                    <a:bodyPr/>
                    <a:lstStyle/>
                    <a:p>
                      <a:pPr>
                        <a:lnSpc>
                          <a:spcPct val="115000"/>
                        </a:lnSpc>
                        <a:spcAft>
                          <a:spcPts val="0"/>
                        </a:spcAft>
                      </a:pPr>
                      <a:r>
                        <a:rPr lang="ru-RU" sz="900" b="1" dirty="0">
                          <a:latin typeface="Times New Roman"/>
                          <a:ea typeface="Times New Roman"/>
                          <a:cs typeface="Times New Roman"/>
                        </a:rPr>
                        <a:t>Субвенции бюджетам муниципальных образований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3 374 188,00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6 748 377,00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6 748 377,00</a:t>
                      </a:r>
                      <a:endParaRPr lang="ru-RU" sz="1100">
                        <a:latin typeface="Calibri"/>
                        <a:ea typeface="Times New Roman"/>
                        <a:cs typeface="Times New Roman"/>
                      </a:endParaRPr>
                    </a:p>
                  </a:txBody>
                  <a:tcPr marL="68580" marR="68580" marT="0" marB="0" anchor="ctr"/>
                </a:tc>
              </a:tr>
              <a:tr h="183463">
                <a:tc>
                  <a:txBody>
                    <a:bodyPr/>
                    <a:lstStyle/>
                    <a:p>
                      <a:pPr>
                        <a:lnSpc>
                          <a:spcPct val="115000"/>
                        </a:lnSpc>
                        <a:spcAft>
                          <a:spcPts val="0"/>
                        </a:spcAft>
                      </a:pPr>
                      <a:r>
                        <a:rPr lang="ru-RU" sz="900">
                          <a:latin typeface="Times New Roman"/>
                          <a:ea typeface="Times New Roman"/>
                          <a:cs typeface="Times New Roman"/>
                        </a:rPr>
                        <a:t>Субвенции бюджетам муниципальных районов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3 374 188,00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6 748 377,00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6 748 377,00</a:t>
                      </a:r>
                      <a:endParaRPr lang="ru-RU" sz="1100">
                        <a:latin typeface="Calibri"/>
                        <a:ea typeface="Times New Roman"/>
                        <a:cs typeface="Times New Roman"/>
                      </a:endParaRPr>
                    </a:p>
                  </a:txBody>
                  <a:tcPr marL="68580" marR="68580" marT="0" marB="0" anchor="ctr"/>
                </a:tc>
              </a:tr>
              <a:tr h="183463">
                <a:tc>
                  <a:txBody>
                    <a:bodyPr/>
                    <a:lstStyle/>
                    <a:p>
                      <a:pPr>
                        <a:lnSpc>
                          <a:spcPct val="115000"/>
                        </a:lnSpc>
                        <a:spcAft>
                          <a:spcPts val="0"/>
                        </a:spcAft>
                      </a:pPr>
                      <a:r>
                        <a:rPr lang="ru-RU" sz="900" b="1">
                          <a:latin typeface="Times New Roman"/>
                          <a:ea typeface="Times New Roman"/>
                          <a:cs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2 843,00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dirty="0">
                          <a:latin typeface="Times New Roman"/>
                          <a:ea typeface="Times New Roman"/>
                          <a:cs typeface="Times New Roman"/>
                        </a:rPr>
                        <a:t>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357298"/>
            <a:ext cx="1862291"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68412"/>
          </a:xfrm>
        </p:spPr>
        <p:txBody>
          <a:bodyPr anchor="ctr">
            <a:noAutofit/>
          </a:bodyPr>
          <a:lstStyle/>
          <a:p>
            <a:pPr algn="ctr"/>
            <a:r>
              <a:rPr lang="ru-RU" sz="2400" dirty="0" smtClean="0"/>
              <a:t>ОБЪЕМ БЕЗВОЗМЕЗДНЫХ ПОСТУПЛЕНИЙ ИЗ ОБЛАСТНОГО БЮДЖЕТА В БЮДЖЕТ </a:t>
            </a:r>
            <a:r>
              <a:rPr lang="ru-RU" sz="2100" dirty="0" smtClean="0"/>
              <a:t>МУНИЦИПАЛЬНОГО</a:t>
            </a:r>
            <a:r>
              <a:rPr lang="ru-RU" sz="2400" dirty="0" smtClean="0"/>
              <a:t>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3</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142844" y="1785925"/>
          <a:ext cx="8286808" cy="4548021"/>
        </p:xfrm>
        <a:graphic>
          <a:graphicData uri="http://schemas.openxmlformats.org/drawingml/2006/table">
            <a:tbl>
              <a:tblPr firstRow="1" bandRow="1">
                <a:tableStyleId>{93296810-A885-4BE3-A3E7-6D5BEEA58F35}</a:tableStyleId>
              </a:tblPr>
              <a:tblGrid>
                <a:gridCol w="4748593"/>
                <a:gridCol w="1105836"/>
                <a:gridCol w="1300986"/>
                <a:gridCol w="1131393"/>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nSpc>
                          <a:spcPct val="115000"/>
                        </a:lnSpc>
                        <a:spcAft>
                          <a:spcPts val="0"/>
                        </a:spcAft>
                      </a:pPr>
                      <a:r>
                        <a:rPr lang="ru-RU" sz="900" dirty="0">
                          <a:latin typeface="Times New Roman"/>
                          <a:ea typeface="Times New Roman"/>
                          <a:cs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2 843,00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428628">
                <a:tc>
                  <a:txBody>
                    <a:bodyPr/>
                    <a:lstStyle/>
                    <a:p>
                      <a:pPr>
                        <a:lnSpc>
                          <a:spcPct val="115000"/>
                        </a:lnSpc>
                        <a:spcAft>
                          <a:spcPts val="0"/>
                        </a:spcAft>
                      </a:pPr>
                      <a:r>
                        <a:rPr lang="ru-RU" sz="900" b="1">
                          <a:solidFill>
                            <a:srgbClr val="000000"/>
                          </a:solidFill>
                          <a:latin typeface="Times New Roman"/>
                          <a:ea typeface="Times New Roman"/>
                          <a:cs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r>
              <a:tr h="523986">
                <a:tc>
                  <a:txBody>
                    <a:bodyPr/>
                    <a:lstStyle/>
                    <a:p>
                      <a:pPr>
                        <a:lnSpc>
                          <a:spcPct val="115000"/>
                        </a:lnSpc>
                        <a:spcAft>
                          <a:spcPts val="0"/>
                        </a:spcAft>
                      </a:pPr>
                      <a:r>
                        <a:rPr lang="ru-RU" sz="900">
                          <a:solidFill>
                            <a:srgbClr val="000000"/>
                          </a:solidFill>
                          <a:latin typeface="Times New Roman"/>
                          <a:ea typeface="Times New Roman"/>
                          <a:cs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26 404 560,00</a:t>
                      </a:r>
                      <a:endParaRPr lang="ru-RU" sz="1100">
                        <a:latin typeface="Calibri"/>
                        <a:ea typeface="Times New Roman"/>
                        <a:cs typeface="Times New Roman"/>
                      </a:endParaRPr>
                    </a:p>
                  </a:txBody>
                  <a:tcPr marL="68580" marR="68580" marT="0" marB="0" anchor="ctr"/>
                </a:tc>
              </a:tr>
              <a:tr h="219824">
                <a:tc>
                  <a:txBody>
                    <a:bodyPr/>
                    <a:lstStyle/>
                    <a:p>
                      <a:pPr>
                        <a:lnSpc>
                          <a:spcPct val="115000"/>
                        </a:lnSpc>
                        <a:spcAft>
                          <a:spcPts val="0"/>
                        </a:spcAft>
                      </a:pPr>
                      <a:r>
                        <a:rPr lang="ru-RU" sz="900" b="1" dirty="0">
                          <a:latin typeface="Times New Roman"/>
                          <a:ea typeface="Times New Roman"/>
                          <a:cs typeface="Times New Roman"/>
                        </a:rPr>
                        <a:t>Субвенции бюджетам на государственную регистрацию актов гражданского состояния</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2 257 750,00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2 332 175,00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2 394 110,00</a:t>
                      </a:r>
                      <a:endParaRPr lang="ru-RU" sz="1100">
                        <a:latin typeface="Calibri"/>
                        <a:ea typeface="Times New Roman"/>
                        <a:cs typeface="Times New Roman"/>
                      </a:endParaRPr>
                    </a:p>
                  </a:txBody>
                  <a:tcPr marL="68580" marR="68580" marT="0" marB="0" anchor="ctr"/>
                </a:tc>
              </a:tr>
              <a:tr h="298032">
                <a:tc>
                  <a:txBody>
                    <a:bodyPr/>
                    <a:lstStyle/>
                    <a:p>
                      <a:pPr>
                        <a:lnSpc>
                          <a:spcPct val="115000"/>
                        </a:lnSpc>
                        <a:spcAft>
                          <a:spcPts val="0"/>
                        </a:spcAft>
                      </a:pPr>
                      <a:r>
                        <a:rPr lang="ru-RU" sz="900">
                          <a:latin typeface="Times New Roman"/>
                          <a:ea typeface="Times New Roman"/>
                          <a:cs typeface="Times New Roman"/>
                        </a:rPr>
                        <a:t>Субвенции бюджетам муниципальных районов на государственную регистрацию актов гражданского состояния</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2 257 750,00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2 332 175,00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2 394 110,00</a:t>
                      </a:r>
                      <a:endParaRPr lang="ru-RU" sz="1100" dirty="0">
                        <a:latin typeface="Calibri"/>
                        <a:ea typeface="Times New Roman"/>
                        <a:cs typeface="Times New Roman"/>
                      </a:endParaRPr>
                    </a:p>
                  </a:txBody>
                  <a:tcPr marL="68580" marR="68580" marT="0" marB="0" anchor="ctr"/>
                </a:tc>
              </a:tr>
              <a:tr h="184598">
                <a:tc>
                  <a:txBody>
                    <a:bodyPr/>
                    <a:lstStyle/>
                    <a:p>
                      <a:pPr>
                        <a:lnSpc>
                          <a:spcPct val="115000"/>
                        </a:lnSpc>
                        <a:spcAft>
                          <a:spcPts val="0"/>
                        </a:spcAft>
                      </a:pPr>
                      <a:r>
                        <a:rPr lang="ru-RU" sz="900" b="1" dirty="0">
                          <a:latin typeface="Times New Roman"/>
                          <a:ea typeface="Times New Roman"/>
                          <a:cs typeface="Times New Roman"/>
                        </a:rPr>
                        <a:t>Прочие субвенции</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234 907 350,00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293 180 808,00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292 806 102,00</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0"/>
                        </a:spcAft>
                      </a:pPr>
                      <a:r>
                        <a:rPr lang="ru-RU" sz="900" b="1">
                          <a:latin typeface="Times New Roman"/>
                          <a:ea typeface="Times New Roman"/>
                          <a:cs typeface="Times New Roman"/>
                        </a:rPr>
                        <a:t>Прочие субвенции бюджетам муниципальных районов</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234 907 350,00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293 180 808,00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292 806 102,00</a:t>
                      </a:r>
                      <a:endParaRPr lang="ru-RU" sz="1100">
                        <a:latin typeface="Calibri"/>
                        <a:ea typeface="Times New Roman"/>
                        <a:cs typeface="Times New Roman"/>
                      </a:endParaRPr>
                    </a:p>
                  </a:txBody>
                  <a:tcPr marL="68580" marR="68580" marT="0" marB="0" anchor="ctr"/>
                </a:tc>
              </a:tr>
              <a:tr h="428628">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на осуществление выплаты компенсации части родительской платы</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318 237,00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242 640,00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242 640,00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358082" y="1428736"/>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368412"/>
          </a:xfrm>
        </p:spPr>
        <p:txBody>
          <a:bodyPr anchor="ctr">
            <a:noAutofit/>
          </a:bodyPr>
          <a:lstStyle/>
          <a:p>
            <a:pPr algn="ctr"/>
            <a:r>
              <a:rPr lang="ru-RU" sz="2400" dirty="0" smtClean="0"/>
              <a:t>ОБЪЕМ БЕЗВОЗМЕЗДНЫХ ПОСТУПЛЕНИЙ ИЗ ОБЛАСТНОГО БЮДЖЕТА В БЮДЖЕТ МУНИЦИПАЛЬНОГО РАЙОНА 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4</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6" name="Содержимое 5"/>
          <p:cNvGraphicFramePr>
            <a:graphicFrameLocks noGrp="1"/>
          </p:cNvGraphicFramePr>
          <p:nvPr>
            <p:ph idx="1"/>
          </p:nvPr>
        </p:nvGraphicFramePr>
        <p:xfrm>
          <a:off x="142844" y="1785926"/>
          <a:ext cx="8001056" cy="3985072"/>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214314">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на содержание работников, осуществляющих переданные государственные полномочия по выплате компенсации части родительской платы</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46 017,00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46 017,00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46 017,00</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местным бюджетам на реализацию образовательной программы дошкольного образования в части финансирования расходов на оплату труда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7 855 821,00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7 855 821,00</a:t>
                      </a:r>
                      <a:endParaRPr lang="ru-RU" sz="1100">
                        <a:latin typeface="Calibri"/>
                        <a:ea typeface="Times New Roman"/>
                        <a:cs typeface="Times New Roman"/>
                      </a:endParaRPr>
                    </a:p>
                  </a:txBody>
                  <a:tcPr marL="68580" marR="68580" marT="0" marB="0" anchor="ctr"/>
                </a:tc>
              </a:tr>
              <a:tr h="357190">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по организации и обеспечению деятельности административных комиссий"</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r>
              <a:tr h="428628">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в сфере архивного дела"</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354 259,00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354 259,00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354 259,00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500174"/>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5</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773743"/>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 по расчету и предоставлению дотаций на выравнивание бюджетной обеспеченности городских и сельских поселений за счет средств областного бюджета" на предоставление дотаций на выравнивание бюджетной обеспеченности городских и сельских поселений</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7 494 135,00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6 370 014,00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5 995 308,00</a:t>
                      </a:r>
                      <a:endParaRPr lang="ru-RU" sz="1100">
                        <a:latin typeface="Calibri"/>
                        <a:ea typeface="Times New Roman"/>
                        <a:cs typeface="Times New Roman"/>
                      </a:endParaRPr>
                    </a:p>
                  </a:txBody>
                  <a:tcPr marL="68580" marR="68580" marT="0" marB="0" anchor="ctr"/>
                </a:tc>
              </a:tr>
              <a:tr h="515654">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 по расчету и предоставлению дотаций на выравнивание бюджетной обеспеченности городских и сельских поселений за счет средств областного бюджета" на организацию осуществления отдельных государственных полномочий</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9 466,00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9 466,00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9 466,00</a:t>
                      </a:r>
                      <a:endParaRPr lang="ru-RU" sz="1100" dirty="0">
                        <a:latin typeface="Calibri"/>
                        <a:ea typeface="Times New Roman"/>
                        <a:cs typeface="Times New Roman"/>
                      </a:endParaRPr>
                    </a:p>
                  </a:txBody>
                  <a:tcPr marL="68580" marR="68580" marT="0" marB="0" anchor="ctr"/>
                </a:tc>
              </a:tr>
              <a:tr h="473067">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созданию и обеспечению деятельности комиссий по делам несовершеннолетних и защите их прав"</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r>
              <a:tr h="345200">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в сфере трудовых отношений"</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473 313,00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473 313,00</a:t>
                      </a:r>
                      <a:endParaRPr lang="ru-RU" sz="1100" dirty="0">
                        <a:latin typeface="Calibri"/>
                        <a:ea typeface="Times New Roman"/>
                        <a:cs typeface="Times New Roman"/>
                      </a:endParaRPr>
                    </a:p>
                  </a:txBody>
                  <a:tcPr marL="68580" marR="68580" marT="0" marB="0" anchor="ctr"/>
                </a:tc>
              </a:tr>
              <a:tr h="534160">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1 419 939,00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1 419 939,00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1 419 939,00</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6</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458275"/>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на предоставление компенсации расходов на оплату жилых помещений, отопления и освещения работникам муниципальных образовательных организаций"</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13 175 384,00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7 885 452,00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7 885 452,00</a:t>
                      </a:r>
                      <a:endParaRPr lang="ru-RU" sz="1100">
                        <a:latin typeface="Calibri"/>
                        <a:ea typeface="Times New Roman"/>
                        <a:cs typeface="Times New Roman"/>
                      </a:endParaRPr>
                    </a:p>
                  </a:txBody>
                  <a:tcPr marL="68580" marR="68580" marT="0" marB="0" anchor="ctr"/>
                </a:tc>
              </a:tr>
              <a:tr h="515654">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по предоставлению мер социальной поддержки работникам муниципальных учреждений культуры на оплату жилья и коммунальных услуг</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1 685 075,00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1 685 075,00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1 685 075,00</a:t>
                      </a:r>
                      <a:endParaRPr lang="ru-RU" sz="1100" dirty="0">
                        <a:latin typeface="Calibri"/>
                        <a:ea typeface="Times New Roman"/>
                        <a:cs typeface="Times New Roman"/>
                      </a:endParaRPr>
                    </a:p>
                  </a:txBody>
                  <a:tcPr marL="68580" marR="68580" marT="0" marB="0" anchor="ctr"/>
                </a:tc>
              </a:tr>
              <a:tr h="473067">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на реализацию основных общеобразовательных и дополнительных общеобразовательных программ в части финансирования расходов на оплату труда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201 550 683,00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258 457 970,00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258 457 970,00</a:t>
                      </a:r>
                      <a:endParaRPr lang="ru-RU" sz="1100">
                        <a:latin typeface="Calibri"/>
                        <a:ea typeface="Times New Roman"/>
                        <a:cs typeface="Times New Roman"/>
                      </a:endParaRPr>
                    </a:p>
                  </a:txBody>
                  <a:tcPr marL="68580" marR="68580" marT="0" marB="0" anchor="ctr"/>
                </a:tc>
              </a:tr>
              <a:tr h="345200">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по обеспечению продовольственными товарами по сниженным ценам и выплатой ежемесячной денежной компенсации</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89 061,00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89 061,00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89 061,00</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2025 ГОД И ПЛАНОВЫЙ ПЕРИОД 2026 И 2027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7</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3985073"/>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2025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nSpc>
                          <a:spcPct val="115000"/>
                        </a:lnSpc>
                        <a:spcAft>
                          <a:spcPts val="0"/>
                        </a:spcAft>
                      </a:pPr>
                      <a:r>
                        <a:rPr lang="ru-RU" sz="900" dirty="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ветеранов труда и тружеников тыла</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3 987 959,00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3 987 959,00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3 987 959,00</a:t>
                      </a:r>
                      <a:endParaRPr lang="ru-RU" sz="1100">
                        <a:latin typeface="Calibri"/>
                        <a:ea typeface="Times New Roman"/>
                        <a:cs typeface="Times New Roman"/>
                      </a:endParaRPr>
                    </a:p>
                  </a:txBody>
                  <a:tcPr marL="68580" marR="68580" marT="0" marB="0" anchor="ctr"/>
                </a:tc>
              </a:tr>
              <a:tr h="515654">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содержание работников, осуществляющих переданные государственные полномочия в сфере социальной защиты населения</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2 366 565,00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2 366 565,00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2 366 565,00</a:t>
                      </a:r>
                      <a:endParaRPr lang="ru-RU" sz="1100">
                        <a:latin typeface="Calibri"/>
                        <a:ea typeface="Times New Roman"/>
                        <a:cs typeface="Times New Roman"/>
                      </a:endParaRPr>
                    </a:p>
                  </a:txBody>
                  <a:tcPr marL="68580" marR="68580" marT="0" marB="0" anchor="ctr"/>
                </a:tc>
              </a:tr>
              <a:tr h="473067">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на организацию проведения мероприятий при осуществлении деятельности по обращению с животными без владельцев</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943 300,00</a:t>
                      </a:r>
                      <a:endParaRPr lang="ru-RU" sz="1100">
                        <a:latin typeface="Calibri"/>
                        <a:ea typeface="Times New Roman"/>
                        <a:cs typeface="Times New Roman"/>
                      </a:endParaRPr>
                    </a:p>
                  </a:txBody>
                  <a:tcPr marL="68580" marR="68580" marT="0" marB="0" anchor="ctr"/>
                </a:tc>
              </a:tr>
              <a:tr h="345200">
                <a:tc>
                  <a:txBody>
                    <a:bodyPr/>
                    <a:lstStyle/>
                    <a:p>
                      <a:pPr>
                        <a:lnSpc>
                          <a:spcPct val="115000"/>
                        </a:lnSpc>
                        <a:spcAft>
                          <a:spcPts val="0"/>
                        </a:spcAft>
                      </a:pPr>
                      <a:r>
                        <a:rPr lang="ru-RU" sz="900">
                          <a:latin typeface="Times New Roman"/>
                          <a:ea typeface="Times New Roman"/>
                          <a:cs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на содержание работников, осуществляющих отдельные государственные полномочия по организации проведения мероприятий по отлову и содержанию безнадзорных животных</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47 331,00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47 331,00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47 331,00</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9058" y="1142984"/>
            <a:ext cx="615950"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4" y="1571612"/>
            <a:ext cx="587375"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523869" y="1973165"/>
              <a:ext cx="1657616"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643570" y="2643182"/>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786446" y="2857496"/>
            <a:ext cx="617538"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Заголовок 1"/>
          <p:cNvSpPr txBox="1">
            <a:spLocks/>
          </p:cNvSpPr>
          <p:nvPr/>
        </p:nvSpPr>
        <p:spPr>
          <a:xfrm>
            <a:off x="6715140" y="278605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429256" y="3929066"/>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643570" y="4071942"/>
            <a:ext cx="600075" cy="59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Заголовок 1"/>
          <p:cNvSpPr txBox="1">
            <a:spLocks/>
          </p:cNvSpPr>
          <p:nvPr/>
        </p:nvSpPr>
        <p:spPr>
          <a:xfrm>
            <a:off x="6500826" y="407194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4429124"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72000" y="5072074"/>
            <a:ext cx="576263" cy="55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Заголовок 1"/>
          <p:cNvSpPr txBox="1">
            <a:spLocks/>
          </p:cNvSpPr>
          <p:nvPr/>
        </p:nvSpPr>
        <p:spPr>
          <a:xfrm>
            <a:off x="4929190"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3071802" y="5000636"/>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214678" y="5214950"/>
            <a:ext cx="608012" cy="62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Заголовок 1"/>
          <p:cNvSpPr txBox="1">
            <a:spLocks/>
          </p:cNvSpPr>
          <p:nvPr/>
        </p:nvSpPr>
        <p:spPr>
          <a:xfrm>
            <a:off x="2000232" y="6072206"/>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000232" y="4429132"/>
            <a:ext cx="608465" cy="546325"/>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a14="http://schemas.microsoft.com/office/drawing/2010/main" xmlns="" val="0"/>
              </a:ext>
            </a:extLst>
          </a:blip>
          <a:srcRect/>
          <a:stretch>
            <a:fillRect/>
          </a:stretch>
        </p:blipFill>
        <p:spPr bwMode="auto">
          <a:xfrm>
            <a:off x="1500166" y="3286124"/>
            <a:ext cx="550862" cy="592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a14="http://schemas.microsoft.com/office/drawing/2010/main" xmlns=""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2" y="1071546"/>
          <a:ext cx="8572561" cy="5504940"/>
        </p:xfrm>
        <a:graphic>
          <a:graphicData uri="http://schemas.openxmlformats.org/drawingml/2006/table">
            <a:tbl>
              <a:tblPr firstRow="1" bandRow="1">
                <a:tableStyleId>{5C22544A-7EE6-4342-B048-85BDC9FD1C3A}</a:tableStyleId>
              </a:tblPr>
              <a:tblGrid>
                <a:gridCol w="500067"/>
                <a:gridCol w="1257307"/>
                <a:gridCol w="957271"/>
                <a:gridCol w="714380"/>
                <a:gridCol w="1000132"/>
                <a:gridCol w="714380"/>
                <a:gridCol w="1000132"/>
                <a:gridCol w="714380"/>
                <a:gridCol w="1050141"/>
                <a:gridCol w="664371"/>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2024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2027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285752">
                <a:tc>
                  <a:txBody>
                    <a:bodyPr/>
                    <a:lstStyle/>
                    <a:p>
                      <a:pPr>
                        <a:lnSpc>
                          <a:spcPct val="115000"/>
                        </a:lnSpc>
                        <a:spcAft>
                          <a:spcPts val="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Всего</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593 591 361,76</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422 725 962,00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513 004 782,00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457 076 546,00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100,00</a:t>
                      </a:r>
                      <a:endParaRPr lang="ru-RU" sz="1100">
                        <a:latin typeface="Times New Roman" pitchFamily="18" charset="0"/>
                        <a:ea typeface="Times New Roman"/>
                        <a:cs typeface="Times New Roman" pitchFamily="18" charset="0"/>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Общегосударственные вопросы</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59 418 363,80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10,01</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57 905 235,00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13,70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27 326 889,00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5,33</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29 679 </a:t>
                      </a:r>
                      <a:r>
                        <a:rPr lang="ru-RU" sz="1000" dirty="0" smtClean="0">
                          <a:latin typeface="Times New Roman" pitchFamily="18" charset="0"/>
                          <a:ea typeface="Times New Roman"/>
                          <a:cs typeface="Times New Roman" pitchFamily="18" charset="0"/>
                        </a:rPr>
                        <a:t>650,00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6,49</a:t>
                      </a:r>
                      <a:endParaRPr lang="ru-RU" sz="1100">
                        <a:latin typeface="Times New Roman" pitchFamily="18" charset="0"/>
                        <a:ea typeface="Times New Roman"/>
                        <a:cs typeface="Times New Roman" pitchFamily="18" charset="0"/>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безопасность</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39 048 550,44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6,58</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237 000,00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0,06</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137 000,00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0,03</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137 000,00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0,03</a:t>
                      </a:r>
                      <a:endParaRPr lang="ru-RU" sz="1100">
                        <a:latin typeface="Times New Roman" pitchFamily="18" charset="0"/>
                        <a:ea typeface="Times New Roman"/>
                        <a:cs typeface="Times New Roman" pitchFamily="18" charset="0"/>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экономика</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15 409 037,28</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2,60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9 817 067,00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2,32</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9 934 886,00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1,94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12 873 757,00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2,82</a:t>
                      </a:r>
                      <a:endParaRPr lang="ru-RU" sz="1100">
                        <a:latin typeface="Times New Roman" pitchFamily="18" charset="0"/>
                        <a:ea typeface="Times New Roman"/>
                        <a:cs typeface="Times New Roman" pitchFamily="18" charset="0"/>
                      </a:endParaRPr>
                    </a:p>
                  </a:txBody>
                  <a:tcPr marL="68580" marR="68580" marT="0" marB="0" anchor="ctr"/>
                </a:tc>
              </a:tr>
              <a:tr h="500066">
                <a:tc>
                  <a:txBody>
                    <a:bodyPr/>
                    <a:lstStyle/>
                    <a:p>
                      <a:pPr algn="ctr">
                        <a:lnSpc>
                          <a:spcPct val="115000"/>
                        </a:lnSpc>
                        <a:spcAft>
                          <a:spcPts val="0"/>
                        </a:spcAft>
                      </a:pPr>
                      <a:r>
                        <a:rPr lang="ru-RU" sz="800" b="1">
                          <a:latin typeface="Arial"/>
                          <a:ea typeface="Times New Roman"/>
                          <a:cs typeface="Times New Roman"/>
                        </a:rPr>
                        <a:t>05</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Жилищно-коммунальное хозяйство</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1 194 170,24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0,20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400 000,00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0,09</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0,02</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0,02</a:t>
                      </a:r>
                      <a:endParaRPr lang="ru-RU" sz="1100">
                        <a:latin typeface="Times New Roman" pitchFamily="18" charset="0"/>
                        <a:ea typeface="Times New Roman"/>
                        <a:cs typeface="Times New Roman" pitchFamily="18" charset="0"/>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06</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Охрана оклужающей среды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8 430,00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0,00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8 430,00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8 430,00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r>
              <a:tr h="212813">
                <a:tc>
                  <a:txBody>
                    <a:bodyPr/>
                    <a:lstStyle/>
                    <a:p>
                      <a:pPr algn="ctr">
                        <a:lnSpc>
                          <a:spcPct val="115000"/>
                        </a:lnSpc>
                        <a:spcAft>
                          <a:spcPts val="0"/>
                        </a:spcAft>
                      </a:pPr>
                      <a:r>
                        <a:rPr lang="ru-RU" sz="800" b="1">
                          <a:latin typeface="Arial"/>
                          <a:ea typeface="Times New Roman"/>
                          <a:cs typeface="Times New Roman"/>
                        </a:rPr>
                        <a:t>07</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Образование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378 266 550,00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63,73</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300 155 563,00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71,00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405 846 801,00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79,11</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341 585 391,00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74,73</a:t>
                      </a:r>
                      <a:endParaRPr lang="ru-RU" sz="1100">
                        <a:latin typeface="Times New Roman" pitchFamily="18" charset="0"/>
                        <a:ea typeface="Times New Roman"/>
                        <a:cs typeface="Times New Roman" pitchFamily="18" charset="0"/>
                      </a:endParaRPr>
                    </a:p>
                  </a:txBody>
                  <a:tcPr marL="68580" marR="68580" marT="0" marB="0" anchor="ctr"/>
                </a:tc>
              </a:tr>
              <a:tr h="358691">
                <a:tc>
                  <a:txBody>
                    <a:bodyPr/>
                    <a:lstStyle/>
                    <a:p>
                      <a:pPr algn="ctr">
                        <a:lnSpc>
                          <a:spcPct val="115000"/>
                        </a:lnSpc>
                        <a:spcAft>
                          <a:spcPts val="0"/>
                        </a:spcAft>
                      </a:pPr>
                      <a:r>
                        <a:rPr lang="ru-RU" sz="800" b="1">
                          <a:latin typeface="Arial"/>
                          <a:ea typeface="Times New Roman"/>
                          <a:cs typeface="Times New Roman"/>
                        </a:rPr>
                        <a:t>08</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Культура, кинематография</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63 145 931,00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10,64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25 083 962,00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5,93</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36 717 617,00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7,16</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37 008 617,00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8,10</a:t>
                      </a:r>
                      <a:endParaRPr lang="ru-RU" sz="1100">
                        <a:latin typeface="Times New Roman" pitchFamily="18" charset="0"/>
                        <a:ea typeface="Times New Roman"/>
                        <a:cs typeface="Times New Roman" pitchFamily="18" charset="0"/>
                      </a:endParaRPr>
                    </a:p>
                  </a:txBody>
                  <a:tcPr marL="68580" marR="68580" marT="0" marB="0" anchor="ctr"/>
                </a:tc>
              </a:tr>
              <a:tr h="215815">
                <a:tc>
                  <a:txBody>
                    <a:bodyPr/>
                    <a:lstStyle/>
                    <a:p>
                      <a:pPr algn="ctr">
                        <a:lnSpc>
                          <a:spcPct val="115000"/>
                        </a:lnSpc>
                        <a:spcAft>
                          <a:spcPts val="0"/>
                        </a:spcAft>
                      </a:pPr>
                      <a:r>
                        <a:rPr lang="ru-RU" sz="800" b="1">
                          <a:latin typeface="Arial"/>
                          <a:ea typeface="Times New Roman"/>
                          <a:cs typeface="Times New Roman"/>
                        </a:rPr>
                        <a:t>09</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Здравоохранение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1 028 474,00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0,17</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943 300,00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0,22</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943 300,00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0,18</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943 300,00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0,21</a:t>
                      </a:r>
                      <a:endParaRPr lang="ru-RU" sz="1100">
                        <a:latin typeface="Times New Roman" pitchFamily="18" charset="0"/>
                        <a:ea typeface="Times New Roman"/>
                        <a:cs typeface="Times New Roman" pitchFamily="18" charset="0"/>
                      </a:endParaRPr>
                    </a:p>
                  </a:txBody>
                  <a:tcPr marL="68580" marR="68580" marT="0" marB="0" anchor="ctr"/>
                </a:tc>
              </a:tr>
              <a:tr h="214314">
                <a:tc>
                  <a:txBody>
                    <a:bodyPr/>
                    <a:lstStyle/>
                    <a:p>
                      <a:pPr algn="ctr">
                        <a:lnSpc>
                          <a:spcPct val="115000"/>
                        </a:lnSpc>
                        <a:spcAft>
                          <a:spcPts val="0"/>
                        </a:spcAft>
                      </a:pPr>
                      <a:r>
                        <a:rPr lang="ru-RU" sz="800" b="1">
                          <a:latin typeface="Arial"/>
                          <a:ea typeface="Times New Roman"/>
                          <a:cs typeface="Times New Roman"/>
                        </a:rPr>
                        <a:t>10</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Социальная политика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28 204 568,00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4,75</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20 530 100,00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4,86</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22 775 725,00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4,44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22 775 725,00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4,98</a:t>
                      </a:r>
                      <a:endParaRPr lang="ru-RU" sz="1100">
                        <a:latin typeface="Times New Roman" pitchFamily="18" charset="0"/>
                        <a:ea typeface="Times New Roman"/>
                        <a:cs typeface="Times New Roman" pitchFamily="18" charset="0"/>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Физическая культура и спорт</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350 444,00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0,06</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150 000,00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150 000,00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0,03</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150 000,00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0,03</a:t>
                      </a:r>
                      <a:endParaRPr lang="ru-RU" sz="1100">
                        <a:latin typeface="Times New Roman" pitchFamily="18" charset="0"/>
                        <a:ea typeface="Times New Roman"/>
                        <a:cs typeface="Times New Roman" pitchFamily="18" charset="0"/>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Обслуживание государственного (муниципального) долга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1 170,00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1 170,00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1 170,00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Межбюджетные трансферты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7 525 273,00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1,27</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7 494 135,00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1,77</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6 370 014,00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1,24</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5 995 308,00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1,31</a:t>
                      </a:r>
                      <a:endParaRPr lang="ru-RU" sz="1100">
                        <a:latin typeface="Times New Roman" pitchFamily="18" charset="0"/>
                        <a:ea typeface="Times New Roman"/>
                        <a:cs typeface="Times New Roman" pitchFamily="18" charset="0"/>
                      </a:endParaRPr>
                    </a:p>
                  </a:txBody>
                  <a:tcPr marL="68580" marR="68580" marT="0" marB="0" anchor="ctr"/>
                </a:tc>
              </a:tr>
              <a:tr h="153548">
                <a:tc>
                  <a:txBody>
                    <a:bodyPr/>
                    <a:lstStyle/>
                    <a:p>
                      <a:pPr algn="ctr">
                        <a:lnSpc>
                          <a:spcPct val="115000"/>
                        </a:lnSpc>
                        <a:spcAft>
                          <a:spcPts val="0"/>
                        </a:spcAft>
                      </a:pPr>
                      <a:r>
                        <a:rPr lang="ru-RU" sz="800" b="1">
                          <a:latin typeface="Arial"/>
                          <a:ea typeface="Times New Roman"/>
                          <a:cs typeface="Times New Roman"/>
                        </a:rPr>
                        <a:t> </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Условно утвержденные расходы</a:t>
                      </a:r>
                      <a:endParaRPr lang="ru-RU" sz="800" dirty="0">
                        <a:latin typeface="Calibri"/>
                        <a:ea typeface="Times New Roman"/>
                        <a:cs typeface="Times New Roman"/>
                      </a:endParaRPr>
                    </a:p>
                    <a:p>
                      <a:pPr algn="ctr">
                        <a:lnSpc>
                          <a:spcPct val="115000"/>
                        </a:lnSpc>
                        <a:spcAft>
                          <a:spcPts val="100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 </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0,00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 </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2 692 950,00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a:latin typeface="Times New Roman" pitchFamily="18" charset="0"/>
                          <a:ea typeface="Times New Roman"/>
                          <a:cs typeface="Times New Roman" pitchFamily="18" charset="0"/>
                        </a:rPr>
                        <a:t>0,52</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5 818 </a:t>
                      </a:r>
                      <a:r>
                        <a:rPr lang="ru-RU" sz="1000" dirty="0" smtClean="0">
                          <a:latin typeface="Times New Roman" pitchFamily="18" charset="0"/>
                          <a:ea typeface="Times New Roman"/>
                          <a:cs typeface="Times New Roman" pitchFamily="18" charset="0"/>
                        </a:rPr>
                        <a:t>198,00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dirty="0">
                          <a:latin typeface="Times New Roman" pitchFamily="18" charset="0"/>
                          <a:ea typeface="Times New Roman"/>
                          <a:cs typeface="Times New Roman" pitchFamily="18" charset="0"/>
                        </a:rPr>
                        <a:t>1,27</a:t>
                      </a:r>
                      <a:endParaRPr lang="ru-RU" sz="1100" dirty="0">
                        <a:latin typeface="Times New Roman" pitchFamily="18" charset="0"/>
                        <a:ea typeface="Times New Roman"/>
                        <a:cs typeface="Times New Roman" pitchFamily="18" charset="0"/>
                      </a:endParaRPr>
                    </a:p>
                  </a:txBody>
                  <a:tcPr marL="68580" marR="68580" marT="0" marB="0" anchor="ctr"/>
                </a:tc>
              </a:tr>
            </a:tbl>
          </a:graphicData>
        </a:graphic>
      </p:graphicFrame>
      <p:sp>
        <p:nvSpPr>
          <p:cNvPr id="6" name="Прямоугольник 5"/>
          <p:cNvSpPr/>
          <p:nvPr/>
        </p:nvSpPr>
        <p:spPr>
          <a:xfrm>
            <a:off x="7500958" y="64291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644765"/>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a:lnSpc>
                          <a:spcPct val="115000"/>
                        </a:lnSpc>
                        <a:spcAft>
                          <a:spcPts val="1000"/>
                        </a:spcAft>
                      </a:pPr>
                      <a:r>
                        <a:rPr lang="ru-RU" sz="1200" b="1" dirty="0">
                          <a:latin typeface="Times New Roman" pitchFamily="18" charset="0"/>
                          <a:ea typeface="Times New Roman"/>
                          <a:cs typeface="Times New Roman" pitchFamily="18" charset="0"/>
                        </a:rPr>
                        <a:t>Наименование групп видов расхода</a:t>
                      </a:r>
                      <a:endParaRPr lang="ru-RU" sz="12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a:latin typeface="Times New Roman" pitchFamily="18" charset="0"/>
                          <a:ea typeface="Times New Roman"/>
                          <a:cs typeface="Times New Roman" pitchFamily="18" charset="0"/>
                        </a:rPr>
                        <a:t>2025 год</a:t>
                      </a:r>
                      <a:endParaRPr lang="ru-RU" sz="12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a:latin typeface="Times New Roman" pitchFamily="18" charset="0"/>
                          <a:ea typeface="Times New Roman"/>
                          <a:cs typeface="Times New Roman" pitchFamily="18" charset="0"/>
                        </a:rPr>
                        <a:t>2026 год</a:t>
                      </a:r>
                      <a:endParaRPr lang="ru-RU" sz="12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dirty="0">
                          <a:latin typeface="Times New Roman" pitchFamily="18" charset="0"/>
                          <a:ea typeface="Times New Roman"/>
                          <a:cs typeface="Times New Roman" pitchFamily="18" charset="0"/>
                        </a:rPr>
                        <a:t>2027 год</a:t>
                      </a:r>
                      <a:endParaRPr lang="ru-RU" sz="1200" dirty="0">
                        <a:latin typeface="Times New Roman" pitchFamily="18" charset="0"/>
                        <a:ea typeface="Times New Roman"/>
                        <a:cs typeface="Times New Roman" pitchFamily="18" charset="0"/>
                      </a:endParaRPr>
                    </a:p>
                  </a:txBody>
                  <a:tcPr marL="68580" marR="68580" marT="0" marB="0" anchor="ctr"/>
                </a:tc>
              </a:tr>
              <a:tr h="358940">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ИТОГО</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dirty="0">
                          <a:latin typeface="Times New Roman" pitchFamily="18" charset="0"/>
                          <a:ea typeface="Times New Roman"/>
                          <a:cs typeface="Times New Roman" pitchFamily="18" charset="0"/>
                        </a:rPr>
                        <a:t>422 725 962,00</a:t>
                      </a:r>
                      <a:endParaRPr lang="ru-RU" sz="12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a:latin typeface="Times New Roman" pitchFamily="18" charset="0"/>
                          <a:ea typeface="Times New Roman"/>
                          <a:cs typeface="Times New Roman" pitchFamily="18" charset="0"/>
                        </a:rPr>
                        <a:t>513 004 782,00</a:t>
                      </a:r>
                      <a:endParaRPr lang="ru-RU" sz="12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200" b="1">
                          <a:latin typeface="Times New Roman" pitchFamily="18" charset="0"/>
                          <a:ea typeface="Times New Roman"/>
                          <a:cs typeface="Times New Roman" pitchFamily="18" charset="0"/>
                        </a:rPr>
                        <a:t>457 076 546,00</a:t>
                      </a:r>
                      <a:endParaRPr lang="ru-RU" sz="1200">
                        <a:latin typeface="Times New Roman" pitchFamily="18" charset="0"/>
                        <a:ea typeface="Times New Roman"/>
                        <a:cs typeface="Times New Roman" pitchFamily="18" charset="0"/>
                      </a:endParaRPr>
                    </a:p>
                  </a:txBody>
                  <a:tcPr marL="68580" marR="68580" marT="0" marB="0" anchor="ctr"/>
                </a:tc>
              </a:tr>
              <a:tr h="895934">
                <a:tc>
                  <a:txBody>
                    <a:bodyPr/>
                    <a:lstStyle/>
                    <a:p>
                      <a:pPr>
                        <a:lnSpc>
                          <a:spcPct val="115000"/>
                        </a:lnSpc>
                        <a:spcAft>
                          <a:spcPts val="1000"/>
                        </a:spcAft>
                      </a:pPr>
                      <a:r>
                        <a:rPr lang="ru-RU" sz="1100" dirty="0">
                          <a:latin typeface="Times New Roman" pitchFamily="18" charset="0"/>
                          <a:ea typeface="Times New Roman"/>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66 092 640,00</a:t>
                      </a:r>
                    </a:p>
                  </a:txBody>
                  <a:tcPr marL="68580" marR="68580" marT="0" marB="0" anchor="ctr"/>
                </a:tc>
                <a:tc>
                  <a:txBody>
                    <a:bodyPr/>
                    <a:lstStyle/>
                    <a:p>
                      <a:pPr algn="ctr">
                        <a:lnSpc>
                          <a:spcPct val="115000"/>
                        </a:lnSpc>
                        <a:spcAft>
                          <a:spcPts val="1000"/>
                        </a:spcAft>
                      </a:pPr>
                      <a:r>
                        <a:rPr lang="ru-RU" sz="1200" dirty="0">
                          <a:latin typeface="Times New Roman" pitchFamily="18" charset="0"/>
                          <a:ea typeface="Times New Roman"/>
                          <a:cs typeface="Times New Roman" pitchFamily="18" charset="0"/>
                        </a:rPr>
                        <a:t>46 208 724,00</a:t>
                      </a:r>
                    </a:p>
                  </a:txBody>
                  <a:tcPr marL="68580" marR="68580" marT="0" marB="0" anchor="ctr"/>
                </a:tc>
                <a:tc>
                  <a:txBody>
                    <a:bodyPr/>
                    <a:lstStyle/>
                    <a:p>
                      <a:pPr algn="ctr">
                        <a:lnSpc>
                          <a:spcPct val="115000"/>
                        </a:lnSpc>
                        <a:spcAft>
                          <a:spcPts val="1000"/>
                        </a:spcAft>
                      </a:pPr>
                      <a:r>
                        <a:rPr lang="ru-RU" sz="1200" dirty="0">
                          <a:latin typeface="Times New Roman" pitchFamily="18" charset="0"/>
                          <a:ea typeface="Times New Roman"/>
                          <a:cs typeface="Times New Roman" pitchFamily="18" charset="0"/>
                        </a:rPr>
                        <a:t>48 706 </a:t>
                      </a:r>
                      <a:r>
                        <a:rPr lang="ru-RU" sz="1200" dirty="0" smtClean="0">
                          <a:latin typeface="Times New Roman" pitchFamily="18" charset="0"/>
                          <a:ea typeface="Times New Roman"/>
                          <a:cs typeface="Times New Roman" pitchFamily="18" charset="0"/>
                        </a:rPr>
                        <a:t>985,00</a:t>
                      </a:r>
                      <a:endParaRPr lang="ru-RU" sz="1200" dirty="0">
                        <a:latin typeface="Times New Roman" pitchFamily="18" charset="0"/>
                        <a:ea typeface="Times New Roman"/>
                        <a:cs typeface="Times New Roman" pitchFamily="18" charset="0"/>
                      </a:endParaRPr>
                    </a:p>
                  </a:txBody>
                  <a:tcPr marL="68580" marR="68580" marT="0" marB="0" anchor="ctr"/>
                </a:tc>
              </a:tr>
              <a:tr h="553164">
                <a:tc>
                  <a:txBody>
                    <a:bodyPr/>
                    <a:lstStyle/>
                    <a:p>
                      <a:pPr>
                        <a:lnSpc>
                          <a:spcPct val="115000"/>
                        </a:lnSpc>
                        <a:spcAft>
                          <a:spcPts val="1000"/>
                        </a:spcAft>
                      </a:pPr>
                      <a:r>
                        <a:rPr lang="ru-RU" sz="1100">
                          <a:latin typeface="Times New Roman" pitchFamily="18" charset="0"/>
                          <a:ea typeface="Times New Roman"/>
                          <a:cs typeface="Times New Roman" pitchFamily="18" charset="0"/>
                        </a:rPr>
                        <a:t>Закупка товаров, работ и услуг для обеспечения государственных (муниципальных) нужд</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14 453 660,00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9 336 526,00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12 275 397,00</a:t>
                      </a:r>
                    </a:p>
                  </a:txBody>
                  <a:tcPr marL="68580" marR="68580" marT="0" marB="0" anchor="ctr"/>
                </a:tc>
              </a:tr>
              <a:tr h="304092">
                <a:tc>
                  <a:txBody>
                    <a:bodyPr/>
                    <a:lstStyle/>
                    <a:p>
                      <a:pPr>
                        <a:lnSpc>
                          <a:spcPct val="115000"/>
                        </a:lnSpc>
                        <a:spcAft>
                          <a:spcPts val="1000"/>
                        </a:spcAft>
                      </a:pPr>
                      <a:r>
                        <a:rPr lang="ru-RU" sz="1100">
                          <a:latin typeface="Times New Roman" pitchFamily="18" charset="0"/>
                          <a:ea typeface="Times New Roman"/>
                          <a:cs typeface="Times New Roman" pitchFamily="18" charset="0"/>
                        </a:rPr>
                        <a:t>Социальное обеспечение и иные выплаты населению</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14 127 426,00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12 271 706,00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12 271 706,00</a:t>
                      </a:r>
                    </a:p>
                  </a:txBody>
                  <a:tcPr marL="68580" marR="68580" marT="0" marB="0" anchor="ctr"/>
                </a:tc>
              </a:tr>
              <a:tr h="488986">
                <a:tc>
                  <a:txBody>
                    <a:bodyPr/>
                    <a:lstStyle/>
                    <a:p>
                      <a:pPr>
                        <a:lnSpc>
                          <a:spcPct val="115000"/>
                        </a:lnSpc>
                        <a:spcAft>
                          <a:spcPts val="1000"/>
                        </a:spcAft>
                      </a:pPr>
                      <a:r>
                        <a:rPr lang="ru-RU" sz="1100">
                          <a:latin typeface="Times New Roman" pitchFamily="18" charset="0"/>
                          <a:ea typeface="Times New Roman"/>
                          <a:cs typeface="Times New Roman" pitchFamily="18" charset="0"/>
                        </a:rPr>
                        <a:t>Капитальные вложения в объекты государственной (муниципальной) собственности</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8 084 188,00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11 458 377,00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11 458 377,00</a:t>
                      </a:r>
                    </a:p>
                  </a:txBody>
                  <a:tcPr marL="68580" marR="68580" marT="0" marB="0" anchor="ctr"/>
                </a:tc>
              </a:tr>
              <a:tr h="296832">
                <a:tc>
                  <a:txBody>
                    <a:bodyPr/>
                    <a:lstStyle/>
                    <a:p>
                      <a:pPr>
                        <a:lnSpc>
                          <a:spcPct val="115000"/>
                        </a:lnSpc>
                        <a:spcAft>
                          <a:spcPts val="1000"/>
                        </a:spcAft>
                      </a:pPr>
                      <a:r>
                        <a:rPr lang="ru-RU" sz="1100">
                          <a:latin typeface="Times New Roman" pitchFamily="18" charset="0"/>
                          <a:ea typeface="Times New Roman"/>
                          <a:cs typeface="Times New Roman" pitchFamily="18" charset="0"/>
                        </a:rPr>
                        <a:t>Межбюджетные трансферты</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7 645 612,00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6 370 014,00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5 995 308,00</a:t>
                      </a:r>
                    </a:p>
                  </a:txBody>
                  <a:tcPr marL="68580" marR="68580" marT="0" marB="0" anchor="ctr"/>
                </a:tc>
              </a:tr>
              <a:tr h="481173">
                <a:tc>
                  <a:txBody>
                    <a:bodyPr/>
                    <a:lstStyle/>
                    <a:p>
                      <a:pPr>
                        <a:lnSpc>
                          <a:spcPct val="115000"/>
                        </a:lnSpc>
                        <a:spcAft>
                          <a:spcPts val="1000"/>
                        </a:spcAft>
                      </a:pPr>
                      <a:r>
                        <a:rPr lang="ru-RU" sz="1100">
                          <a:latin typeface="Times New Roman" pitchFamily="18" charset="0"/>
                          <a:ea typeface="Times New Roman"/>
                          <a:cs typeface="Times New Roman" pitchFamily="18" charset="0"/>
                        </a:rPr>
                        <a:t>Предоставление субсидий бюджетным, автономным учреждениям и иным некоммерческим организациям</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310 847 607,00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423 725 985,00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359 610 075,00</a:t>
                      </a:r>
                    </a:p>
                  </a:txBody>
                  <a:tcPr marL="68580" marR="68580" marT="0" marB="0" anchor="ctr"/>
                </a:tc>
              </a:tr>
              <a:tr h="304645">
                <a:tc>
                  <a:txBody>
                    <a:bodyPr/>
                    <a:lstStyle/>
                    <a:p>
                      <a:pPr>
                        <a:lnSpc>
                          <a:spcPct val="115000"/>
                        </a:lnSpc>
                        <a:spcAft>
                          <a:spcPts val="1000"/>
                        </a:spcAft>
                      </a:pPr>
                      <a:r>
                        <a:rPr lang="ru-RU" sz="1100">
                          <a:latin typeface="Times New Roman" pitchFamily="18" charset="0"/>
                          <a:ea typeface="Times New Roman"/>
                          <a:cs typeface="Times New Roman" pitchFamily="18" charset="0"/>
                        </a:rPr>
                        <a:t>Обслуживание государственного (муниципального) долга</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1 170,00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1 170,00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1 170,00</a:t>
                      </a:r>
                    </a:p>
                  </a:txBody>
                  <a:tcPr marL="68580" marR="68580" marT="0" marB="0" anchor="ctr"/>
                </a:tc>
              </a:tr>
              <a:tr h="319957">
                <a:tc>
                  <a:txBody>
                    <a:bodyPr/>
                    <a:lstStyle/>
                    <a:p>
                      <a:pPr>
                        <a:lnSpc>
                          <a:spcPct val="115000"/>
                        </a:lnSpc>
                        <a:spcAft>
                          <a:spcPts val="1000"/>
                        </a:spcAft>
                      </a:pPr>
                      <a:r>
                        <a:rPr lang="ru-RU" sz="1100">
                          <a:latin typeface="Times New Roman" pitchFamily="18" charset="0"/>
                          <a:ea typeface="Times New Roman"/>
                          <a:cs typeface="Times New Roman" pitchFamily="18" charset="0"/>
                        </a:rPr>
                        <a:t>Иные бюджетные ассигнования</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1 473 659,00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939 330,00</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939 330,00</a:t>
                      </a:r>
                    </a:p>
                  </a:txBody>
                  <a:tcPr marL="68580" marR="68580" marT="0" marB="0" anchor="ctr"/>
                </a:tc>
              </a:tr>
              <a:tr h="322985">
                <a:tc>
                  <a:txBody>
                    <a:bodyPr/>
                    <a:lstStyle/>
                    <a:p>
                      <a:pPr>
                        <a:lnSpc>
                          <a:spcPct val="115000"/>
                        </a:lnSpc>
                        <a:spcAft>
                          <a:spcPts val="1000"/>
                        </a:spcAft>
                      </a:pPr>
                      <a:r>
                        <a:rPr lang="ru-RU" sz="1100">
                          <a:latin typeface="Times New Roman" pitchFamily="18" charset="0"/>
                          <a:ea typeface="Times New Roman"/>
                          <a:cs typeface="Times New Roman" pitchFamily="18" charset="0"/>
                        </a:rPr>
                        <a:t>Условно утвержденные расходы</a:t>
                      </a:r>
                    </a:p>
                  </a:txBody>
                  <a:tcPr marL="68580" marR="68580" marT="0" marB="0" anchor="ctr"/>
                </a:tc>
                <a:tc>
                  <a:txBody>
                    <a:bodyPr/>
                    <a:lstStyle/>
                    <a:p>
                      <a:pPr>
                        <a:lnSpc>
                          <a:spcPct val="115000"/>
                        </a:lnSpc>
                        <a:spcAft>
                          <a:spcPts val="1000"/>
                        </a:spcAft>
                      </a:pPr>
                      <a:r>
                        <a:rPr lang="ru-RU" sz="1200">
                          <a:latin typeface="Times New Roman" pitchFamily="18" charset="0"/>
                          <a:ea typeface="Times New Roman"/>
                          <a:cs typeface="Times New Roman" pitchFamily="18" charset="0"/>
                        </a:rPr>
                        <a:t> </a:t>
                      </a:r>
                    </a:p>
                  </a:txBody>
                  <a:tcPr marL="68580" marR="68580" marT="0" marB="0" anchor="ctr"/>
                </a:tc>
                <a:tc>
                  <a:txBody>
                    <a:bodyPr/>
                    <a:lstStyle/>
                    <a:p>
                      <a:pPr algn="ctr">
                        <a:lnSpc>
                          <a:spcPct val="115000"/>
                        </a:lnSpc>
                        <a:spcAft>
                          <a:spcPts val="1000"/>
                        </a:spcAft>
                      </a:pPr>
                      <a:r>
                        <a:rPr lang="ru-RU" sz="1200">
                          <a:latin typeface="Times New Roman" pitchFamily="18" charset="0"/>
                          <a:ea typeface="Times New Roman"/>
                          <a:cs typeface="Times New Roman" pitchFamily="18" charset="0"/>
                        </a:rPr>
                        <a:t>2 692 950,00</a:t>
                      </a:r>
                    </a:p>
                  </a:txBody>
                  <a:tcPr marL="68580" marR="68580" marT="0" marB="0" anchor="ctr"/>
                </a:tc>
                <a:tc>
                  <a:txBody>
                    <a:bodyPr/>
                    <a:lstStyle/>
                    <a:p>
                      <a:pPr algn="ctr">
                        <a:lnSpc>
                          <a:spcPct val="115000"/>
                        </a:lnSpc>
                        <a:spcAft>
                          <a:spcPts val="1000"/>
                        </a:spcAft>
                      </a:pPr>
                      <a:r>
                        <a:rPr lang="ru-RU" sz="1200" dirty="0">
                          <a:latin typeface="Times New Roman" pitchFamily="18" charset="0"/>
                          <a:ea typeface="Times New Roman"/>
                          <a:cs typeface="Times New Roman" pitchFamily="18" charset="0"/>
                        </a:rPr>
                        <a:t>5 818 </a:t>
                      </a:r>
                      <a:r>
                        <a:rPr lang="ru-RU" sz="1200" dirty="0" smtClean="0">
                          <a:latin typeface="Times New Roman" pitchFamily="18" charset="0"/>
                          <a:ea typeface="Times New Roman"/>
                          <a:cs typeface="Times New Roman" pitchFamily="18" charset="0"/>
                        </a:rPr>
                        <a:t>198,00</a:t>
                      </a:r>
                      <a:endParaRPr lang="ru-RU" sz="1200" dirty="0">
                        <a:latin typeface="Times New Roman" pitchFamily="18" charset="0"/>
                        <a:ea typeface="Times New Roman"/>
                        <a:cs typeface="Times New Roman" pitchFamily="18" charset="0"/>
                      </a:endParaRP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71570"/>
                <a:gridCol w="785818"/>
                <a:gridCol w="1071570"/>
                <a:gridCol w="857256"/>
                <a:gridCol w="1071570"/>
                <a:gridCol w="785817"/>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fontAlgn="ctr"/>
                      <a:r>
                        <a:rPr lang="ru-RU" sz="1000" b="1" i="0" u="none" strike="noStrike">
                          <a:latin typeface="Arial"/>
                        </a:rPr>
                        <a:t>422 725 962,00</a:t>
                      </a:r>
                    </a:p>
                  </a:txBody>
                  <a:tcPr marL="7620" marR="7620" marT="7620" marB="0" anchor="ctr"/>
                </a:tc>
                <a:tc>
                  <a:txBody>
                    <a:bodyPr/>
                    <a:lstStyle/>
                    <a:p>
                      <a:pPr algn="ctr" fontAlgn="ctr"/>
                      <a:r>
                        <a:rPr lang="ru-RU" sz="1000" b="1" i="0" u="none" strike="noStrike">
                          <a:latin typeface="Arial"/>
                        </a:rPr>
                        <a:t>100,00</a:t>
                      </a:r>
                    </a:p>
                  </a:txBody>
                  <a:tcPr marL="7620" marR="7620" marT="7620" marB="0" anchor="ctr"/>
                </a:tc>
                <a:tc>
                  <a:txBody>
                    <a:bodyPr/>
                    <a:lstStyle/>
                    <a:p>
                      <a:pPr algn="ctr" fontAlgn="ctr"/>
                      <a:r>
                        <a:rPr lang="ru-RU" sz="1000" b="1" i="0" u="none" strike="noStrike">
                          <a:latin typeface="Arial"/>
                        </a:rPr>
                        <a:t>513 004 782,00</a:t>
                      </a:r>
                    </a:p>
                  </a:txBody>
                  <a:tcPr marL="7620" marR="7620" marT="7620" marB="0" anchor="ctr"/>
                </a:tc>
                <a:tc>
                  <a:txBody>
                    <a:bodyPr/>
                    <a:lstStyle/>
                    <a:p>
                      <a:pPr algn="ctr" fontAlgn="ctr"/>
                      <a:r>
                        <a:rPr lang="ru-RU" sz="1000" b="1" i="0" u="none" strike="noStrike">
                          <a:latin typeface="Arial"/>
                        </a:rPr>
                        <a:t>100,00</a:t>
                      </a:r>
                    </a:p>
                  </a:txBody>
                  <a:tcPr marL="7620" marR="7620" marT="7620" marB="0" anchor="ctr"/>
                </a:tc>
                <a:tc>
                  <a:txBody>
                    <a:bodyPr/>
                    <a:lstStyle/>
                    <a:p>
                      <a:pPr algn="ctr" fontAlgn="ctr"/>
                      <a:r>
                        <a:rPr lang="ru-RU" sz="1000" b="1" i="0" u="none" strike="noStrike">
                          <a:latin typeface="Arial"/>
                        </a:rPr>
                        <a:t>457 076 546,00</a:t>
                      </a:r>
                    </a:p>
                  </a:txBody>
                  <a:tcPr marL="7620" marR="7620" marT="7620" marB="0" anchor="ctr"/>
                </a:tc>
                <a:tc>
                  <a:txBody>
                    <a:bodyPr/>
                    <a:lstStyle/>
                    <a:p>
                      <a:pPr algn="ctr" fontAlgn="ctr"/>
                      <a:r>
                        <a:rPr lang="ru-RU" sz="1000" b="1" i="0" u="none" strike="noStrike">
                          <a:latin typeface="Arial"/>
                        </a:rPr>
                        <a:t>100,00</a:t>
                      </a:r>
                    </a:p>
                  </a:txBody>
                  <a:tcPr marL="7620" marR="7620" marT="762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fontAlgn="ctr"/>
                      <a:r>
                        <a:rPr lang="ru-RU" sz="1000" b="1" i="1" u="none" strike="noStrike">
                          <a:latin typeface="Arial"/>
                        </a:rPr>
                        <a:t>57 905 235,00</a:t>
                      </a:r>
                    </a:p>
                  </a:txBody>
                  <a:tcPr marL="7620" marR="7620" marT="7620" marB="0" anchor="ctr"/>
                </a:tc>
                <a:tc>
                  <a:txBody>
                    <a:bodyPr/>
                    <a:lstStyle/>
                    <a:p>
                      <a:pPr algn="ctr" fontAlgn="ctr"/>
                      <a:r>
                        <a:rPr lang="ru-RU" sz="1000" b="1" i="1" u="none" strike="noStrike">
                          <a:latin typeface="Arial"/>
                        </a:rPr>
                        <a:t>13,70</a:t>
                      </a:r>
                    </a:p>
                  </a:txBody>
                  <a:tcPr marL="7620" marR="7620" marT="7620" marB="0" anchor="ctr"/>
                </a:tc>
                <a:tc>
                  <a:txBody>
                    <a:bodyPr/>
                    <a:lstStyle/>
                    <a:p>
                      <a:pPr algn="ctr" fontAlgn="ctr"/>
                      <a:r>
                        <a:rPr lang="ru-RU" sz="1000" b="1" i="1" u="none" strike="noStrike">
                          <a:latin typeface="Arial"/>
                        </a:rPr>
                        <a:t>27 326 889,00</a:t>
                      </a:r>
                    </a:p>
                  </a:txBody>
                  <a:tcPr marL="7620" marR="7620" marT="7620" marB="0" anchor="ctr"/>
                </a:tc>
                <a:tc>
                  <a:txBody>
                    <a:bodyPr/>
                    <a:lstStyle/>
                    <a:p>
                      <a:pPr algn="ctr" fontAlgn="ctr"/>
                      <a:r>
                        <a:rPr lang="ru-RU" sz="1000" b="1" i="1" u="none" strike="noStrike">
                          <a:latin typeface="Arial"/>
                        </a:rPr>
                        <a:t>5,33</a:t>
                      </a:r>
                    </a:p>
                  </a:txBody>
                  <a:tcPr marL="7620" marR="7620" marT="7620" marB="0" anchor="ctr"/>
                </a:tc>
                <a:tc>
                  <a:txBody>
                    <a:bodyPr/>
                    <a:lstStyle/>
                    <a:p>
                      <a:pPr algn="ctr" fontAlgn="ctr"/>
                      <a:r>
                        <a:rPr lang="ru-RU" sz="1000" b="1" i="1" u="none" strike="noStrike">
                          <a:latin typeface="Arial"/>
                        </a:rPr>
                        <a:t>29 679 650,00</a:t>
                      </a:r>
                    </a:p>
                  </a:txBody>
                  <a:tcPr marL="7620" marR="7620" marT="7620" marB="0" anchor="ctr"/>
                </a:tc>
                <a:tc>
                  <a:txBody>
                    <a:bodyPr/>
                    <a:lstStyle/>
                    <a:p>
                      <a:pPr algn="ctr" fontAlgn="ctr"/>
                      <a:r>
                        <a:rPr lang="ru-RU" sz="1000" b="0" i="0" u="none" strike="noStrike">
                          <a:latin typeface="Arial"/>
                        </a:rPr>
                        <a:t>6,49</a:t>
                      </a:r>
                    </a:p>
                  </a:txBody>
                  <a:tcPr marL="7620" marR="7620" marT="762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fontAlgn="ctr"/>
                      <a:r>
                        <a:rPr lang="ru-RU" sz="1000" b="0" i="0" u="none" strike="noStrike">
                          <a:latin typeface="Arial"/>
                        </a:rPr>
                        <a:t>1 706 245,00</a:t>
                      </a:r>
                    </a:p>
                  </a:txBody>
                  <a:tcPr marL="7620" marR="7620" marT="7620" marB="0" anchor="ctr"/>
                </a:tc>
                <a:tc>
                  <a:txBody>
                    <a:bodyPr/>
                    <a:lstStyle/>
                    <a:p>
                      <a:pPr algn="ctr" fontAlgn="ctr"/>
                      <a:r>
                        <a:rPr lang="ru-RU" sz="1000" b="0" i="1" u="none" strike="noStrike">
                          <a:latin typeface="Arial"/>
                        </a:rPr>
                        <a:t>0,40</a:t>
                      </a:r>
                    </a:p>
                  </a:txBody>
                  <a:tcPr marL="7620" marR="7620" marT="7620" marB="0" anchor="ctr"/>
                </a:tc>
                <a:tc>
                  <a:txBody>
                    <a:bodyPr/>
                    <a:lstStyle/>
                    <a:p>
                      <a:pPr algn="ctr" fontAlgn="ctr"/>
                      <a:r>
                        <a:rPr lang="ru-RU" sz="1000" b="0" i="0" u="none" strike="noStrike">
                          <a:latin typeface="Arial"/>
                        </a:rPr>
                        <a:t>753 122,00</a:t>
                      </a:r>
                    </a:p>
                  </a:txBody>
                  <a:tcPr marL="7620" marR="7620" marT="7620" marB="0" anchor="ctr"/>
                </a:tc>
                <a:tc>
                  <a:txBody>
                    <a:bodyPr/>
                    <a:lstStyle/>
                    <a:p>
                      <a:pPr algn="ctr" fontAlgn="ctr"/>
                      <a:r>
                        <a:rPr lang="ru-RU" sz="1000" b="0" i="1" u="none" strike="noStrike">
                          <a:latin typeface="Arial"/>
                        </a:rPr>
                        <a:t>0,15</a:t>
                      </a:r>
                    </a:p>
                  </a:txBody>
                  <a:tcPr marL="7620" marR="7620" marT="7620" marB="0" anchor="ctr"/>
                </a:tc>
                <a:tc>
                  <a:txBody>
                    <a:bodyPr/>
                    <a:lstStyle/>
                    <a:p>
                      <a:pPr algn="ctr" fontAlgn="ctr"/>
                      <a:r>
                        <a:rPr lang="ru-RU" sz="1000" b="0" i="0" u="none" strike="noStrike">
                          <a:latin typeface="Arial"/>
                        </a:rPr>
                        <a:t>953 121,00</a:t>
                      </a:r>
                    </a:p>
                  </a:txBody>
                  <a:tcPr marL="7620" marR="7620" marT="7620" marB="0" anchor="ctr"/>
                </a:tc>
                <a:tc>
                  <a:txBody>
                    <a:bodyPr/>
                    <a:lstStyle/>
                    <a:p>
                      <a:pPr algn="ctr" fontAlgn="ctr"/>
                      <a:r>
                        <a:rPr lang="ru-RU" sz="1000" b="0" i="0" u="none" strike="noStrike">
                          <a:latin typeface="Arial"/>
                        </a:rPr>
                        <a:t>0,21</a:t>
                      </a:r>
                    </a:p>
                  </a:txBody>
                  <a:tcPr marL="7620" marR="7620" marT="762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fontAlgn="ctr"/>
                      <a:r>
                        <a:rPr lang="ru-RU" sz="1000" b="0" i="0" u="none" strike="noStrike">
                          <a:latin typeface="Arial"/>
                        </a:rPr>
                        <a:t>1 104 494,00</a:t>
                      </a:r>
                    </a:p>
                  </a:txBody>
                  <a:tcPr marL="7620" marR="7620" marT="7620" marB="0" anchor="ctr"/>
                </a:tc>
                <a:tc>
                  <a:txBody>
                    <a:bodyPr/>
                    <a:lstStyle/>
                    <a:p>
                      <a:pPr algn="ctr" fontAlgn="ctr"/>
                      <a:r>
                        <a:rPr lang="ru-RU" sz="1000" b="0" i="1" u="none" strike="noStrike">
                          <a:latin typeface="Arial"/>
                        </a:rPr>
                        <a:t>0,26</a:t>
                      </a:r>
                    </a:p>
                  </a:txBody>
                  <a:tcPr marL="7620" marR="7620" marT="7620" marB="0" anchor="ctr"/>
                </a:tc>
                <a:tc>
                  <a:txBody>
                    <a:bodyPr/>
                    <a:lstStyle/>
                    <a:p>
                      <a:pPr algn="ctr" fontAlgn="ctr"/>
                      <a:r>
                        <a:rPr lang="ru-RU" sz="1000" b="0" i="0" u="none" strike="noStrike">
                          <a:latin typeface="Arial"/>
                        </a:rPr>
                        <a:t>521 046,00</a:t>
                      </a:r>
                    </a:p>
                  </a:txBody>
                  <a:tcPr marL="7620" marR="7620" marT="7620" marB="0" anchor="ctr"/>
                </a:tc>
                <a:tc>
                  <a:txBody>
                    <a:bodyPr/>
                    <a:lstStyle/>
                    <a:p>
                      <a:pPr algn="ctr" fontAlgn="ctr"/>
                      <a:r>
                        <a:rPr lang="ru-RU" sz="1000" b="0" i="1" u="none" strike="noStrike">
                          <a:latin typeface="Arial"/>
                        </a:rPr>
                        <a:t>0,10</a:t>
                      </a:r>
                    </a:p>
                  </a:txBody>
                  <a:tcPr marL="7620" marR="7620" marT="7620" marB="0" anchor="ctr"/>
                </a:tc>
                <a:tc>
                  <a:txBody>
                    <a:bodyPr/>
                    <a:lstStyle/>
                    <a:p>
                      <a:pPr algn="ctr" fontAlgn="ctr"/>
                      <a:r>
                        <a:rPr lang="ru-RU" sz="1000" b="0" i="0" u="none" strike="noStrike">
                          <a:latin typeface="Arial"/>
                        </a:rPr>
                        <a:t>746 046,00</a:t>
                      </a:r>
                    </a:p>
                  </a:txBody>
                  <a:tcPr marL="7620" marR="7620" marT="7620" marB="0" anchor="ctr"/>
                </a:tc>
                <a:tc>
                  <a:txBody>
                    <a:bodyPr/>
                    <a:lstStyle/>
                    <a:p>
                      <a:pPr algn="ctr" fontAlgn="ctr"/>
                      <a:r>
                        <a:rPr lang="ru-RU" sz="1000" b="0" i="0" u="none" strike="noStrike">
                          <a:latin typeface="Arial"/>
                        </a:rPr>
                        <a:t>0,16</a:t>
                      </a:r>
                    </a:p>
                  </a:txBody>
                  <a:tcPr marL="7620" marR="7620" marT="762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fontAlgn="ctr"/>
                      <a:r>
                        <a:rPr lang="ru-RU" sz="1000" b="0" i="0" u="none" strike="noStrike">
                          <a:latin typeface="Arial"/>
                        </a:rPr>
                        <a:t>18 004 090,00</a:t>
                      </a:r>
                    </a:p>
                  </a:txBody>
                  <a:tcPr marL="7620" marR="7620" marT="7620" marB="0" anchor="ctr"/>
                </a:tc>
                <a:tc>
                  <a:txBody>
                    <a:bodyPr/>
                    <a:lstStyle/>
                    <a:p>
                      <a:pPr algn="ctr" fontAlgn="ctr"/>
                      <a:r>
                        <a:rPr lang="ru-RU" sz="1000" b="0" i="1" u="none" strike="noStrike">
                          <a:latin typeface="Arial"/>
                        </a:rPr>
                        <a:t>4,26</a:t>
                      </a:r>
                    </a:p>
                  </a:txBody>
                  <a:tcPr marL="7620" marR="7620" marT="7620" marB="0" anchor="ctr"/>
                </a:tc>
                <a:tc>
                  <a:txBody>
                    <a:bodyPr/>
                    <a:lstStyle/>
                    <a:p>
                      <a:pPr algn="ctr" fontAlgn="ctr"/>
                      <a:r>
                        <a:rPr lang="ru-RU" sz="1000" b="0" i="0" u="none" strike="noStrike">
                          <a:latin typeface="Arial"/>
                        </a:rPr>
                        <a:t>8 068 837,00</a:t>
                      </a:r>
                    </a:p>
                  </a:txBody>
                  <a:tcPr marL="7620" marR="7620" marT="7620" marB="0" anchor="ctr"/>
                </a:tc>
                <a:tc>
                  <a:txBody>
                    <a:bodyPr/>
                    <a:lstStyle/>
                    <a:p>
                      <a:pPr algn="ctr" fontAlgn="ctr"/>
                      <a:r>
                        <a:rPr lang="ru-RU" sz="1000" b="0" i="1" u="none" strike="noStrike">
                          <a:latin typeface="Arial"/>
                        </a:rPr>
                        <a:t>1,57</a:t>
                      </a:r>
                    </a:p>
                  </a:txBody>
                  <a:tcPr marL="7620" marR="7620" marT="7620" marB="0" anchor="ctr"/>
                </a:tc>
                <a:tc>
                  <a:txBody>
                    <a:bodyPr/>
                    <a:lstStyle/>
                    <a:p>
                      <a:pPr algn="ctr" fontAlgn="ctr"/>
                      <a:r>
                        <a:rPr lang="ru-RU" sz="1000" b="0" i="0" u="none" strike="noStrike">
                          <a:latin typeface="Arial"/>
                        </a:rPr>
                        <a:t>9 402 897,00</a:t>
                      </a:r>
                    </a:p>
                  </a:txBody>
                  <a:tcPr marL="7620" marR="7620" marT="7620" marB="0" anchor="ctr"/>
                </a:tc>
                <a:tc>
                  <a:txBody>
                    <a:bodyPr/>
                    <a:lstStyle/>
                    <a:p>
                      <a:pPr algn="ctr" fontAlgn="ctr"/>
                      <a:r>
                        <a:rPr lang="ru-RU" sz="1000" b="0" i="0" u="none" strike="noStrike">
                          <a:latin typeface="Arial"/>
                        </a:rPr>
                        <a:t>2,06</a:t>
                      </a:r>
                    </a:p>
                  </a:txBody>
                  <a:tcPr marL="7620" marR="7620" marT="762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fontAlgn="ctr"/>
                      <a:r>
                        <a:rPr lang="ru-RU" sz="1000" b="0" i="0" u="none" strike="noStrike">
                          <a:latin typeface="Arial"/>
                        </a:rPr>
                        <a:t>2 843,00</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 </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 </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fontAlgn="ctr"/>
                      <a:r>
                        <a:rPr lang="ru-RU" sz="1000" b="0" i="0" u="none" strike="noStrike">
                          <a:latin typeface="Arial"/>
                        </a:rPr>
                        <a:t>5 671 815,00</a:t>
                      </a:r>
                    </a:p>
                  </a:txBody>
                  <a:tcPr marL="7620" marR="7620" marT="7620" marB="0" anchor="ctr"/>
                </a:tc>
                <a:tc>
                  <a:txBody>
                    <a:bodyPr/>
                    <a:lstStyle/>
                    <a:p>
                      <a:pPr algn="ctr" fontAlgn="ctr"/>
                      <a:r>
                        <a:rPr lang="ru-RU" sz="1000" b="0" i="1" u="none" strike="noStrike">
                          <a:latin typeface="Arial"/>
                        </a:rPr>
                        <a:t>1,34</a:t>
                      </a:r>
                    </a:p>
                  </a:txBody>
                  <a:tcPr marL="7620" marR="7620" marT="7620" marB="0" anchor="ctr"/>
                </a:tc>
                <a:tc>
                  <a:txBody>
                    <a:bodyPr/>
                    <a:lstStyle/>
                    <a:p>
                      <a:pPr algn="ctr" fontAlgn="ctr"/>
                      <a:r>
                        <a:rPr lang="ru-RU" sz="1000" b="0" i="0" u="none" strike="noStrike">
                          <a:latin typeface="Arial"/>
                        </a:rPr>
                        <a:t>2 632 313,00</a:t>
                      </a:r>
                    </a:p>
                  </a:txBody>
                  <a:tcPr marL="7620" marR="7620" marT="7620" marB="0" anchor="ctr"/>
                </a:tc>
                <a:tc>
                  <a:txBody>
                    <a:bodyPr/>
                    <a:lstStyle/>
                    <a:p>
                      <a:pPr algn="ctr" fontAlgn="ctr"/>
                      <a:r>
                        <a:rPr lang="ru-RU" sz="1000" b="0" i="1" u="none" strike="noStrike">
                          <a:latin typeface="Arial"/>
                        </a:rPr>
                        <a:t>0,51</a:t>
                      </a:r>
                    </a:p>
                  </a:txBody>
                  <a:tcPr marL="7620" marR="7620" marT="7620" marB="0" anchor="ctr"/>
                </a:tc>
                <a:tc>
                  <a:txBody>
                    <a:bodyPr/>
                    <a:lstStyle/>
                    <a:p>
                      <a:pPr algn="ctr" fontAlgn="ctr"/>
                      <a:r>
                        <a:rPr lang="ru-RU" sz="1000" b="0" i="0" u="none" strike="noStrike">
                          <a:latin typeface="Arial"/>
                        </a:rPr>
                        <a:t>2 849 931,00</a:t>
                      </a:r>
                    </a:p>
                  </a:txBody>
                  <a:tcPr marL="7620" marR="7620" marT="7620" marB="0" anchor="ctr"/>
                </a:tc>
                <a:tc>
                  <a:txBody>
                    <a:bodyPr/>
                    <a:lstStyle/>
                    <a:p>
                      <a:pPr algn="ctr" fontAlgn="ctr"/>
                      <a:r>
                        <a:rPr lang="ru-RU" sz="1000" b="0" i="0" u="none" strike="noStrike">
                          <a:latin typeface="Arial"/>
                        </a:rPr>
                        <a:t>0,62</a:t>
                      </a:r>
                    </a:p>
                  </a:txBody>
                  <a:tcPr marL="7620" marR="7620" marT="762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fontAlgn="ctr"/>
                      <a:r>
                        <a:rPr lang="ru-RU" sz="1000" b="0" i="0" u="none" strike="noStrike">
                          <a:latin typeface="Arial"/>
                        </a:rPr>
                        <a:t>450 000,00</a:t>
                      </a:r>
                    </a:p>
                  </a:txBody>
                  <a:tcPr marL="7620" marR="7620" marT="7620" marB="0" anchor="ctr"/>
                </a:tc>
                <a:tc>
                  <a:txBody>
                    <a:bodyPr/>
                    <a:lstStyle/>
                    <a:p>
                      <a:pPr algn="ctr" fontAlgn="ctr"/>
                      <a:r>
                        <a:rPr lang="ru-RU" sz="1000" b="0" i="1" u="none" strike="noStrike">
                          <a:latin typeface="Arial"/>
                        </a:rPr>
                        <a:t>0,11</a:t>
                      </a:r>
                    </a:p>
                  </a:txBody>
                  <a:tcPr marL="7620" marR="7620" marT="7620" marB="0" anchor="ctr"/>
                </a:tc>
                <a:tc>
                  <a:txBody>
                    <a:bodyPr/>
                    <a:lstStyle/>
                    <a:p>
                      <a:pPr algn="ctr" fontAlgn="ctr"/>
                      <a:r>
                        <a:rPr lang="ru-RU" sz="1000" b="0" i="0" u="none" strike="noStrike">
                          <a:latin typeface="Arial"/>
                        </a:rPr>
                        <a:t>450 000,00</a:t>
                      </a:r>
                    </a:p>
                  </a:txBody>
                  <a:tcPr marL="7620" marR="7620" marT="7620" marB="0" anchor="ctr"/>
                </a:tc>
                <a:tc>
                  <a:txBody>
                    <a:bodyPr/>
                    <a:lstStyle/>
                    <a:p>
                      <a:pPr algn="ctr" fontAlgn="ctr"/>
                      <a:r>
                        <a:rPr lang="ru-RU" sz="1000" b="0" i="1" u="none" strike="noStrike">
                          <a:latin typeface="Arial"/>
                        </a:rPr>
                        <a:t>0,09</a:t>
                      </a:r>
                    </a:p>
                  </a:txBody>
                  <a:tcPr marL="7620" marR="7620" marT="7620" marB="0" anchor="ctr"/>
                </a:tc>
                <a:tc>
                  <a:txBody>
                    <a:bodyPr/>
                    <a:lstStyle/>
                    <a:p>
                      <a:pPr algn="ctr" fontAlgn="ctr"/>
                      <a:r>
                        <a:rPr lang="ru-RU" sz="1000" b="0" i="0" u="none" strike="noStrike">
                          <a:latin typeface="Arial"/>
                        </a:rPr>
                        <a:t>450 000,00</a:t>
                      </a:r>
                    </a:p>
                  </a:txBody>
                  <a:tcPr marL="7620" marR="7620" marT="7620" marB="0" anchor="ctr"/>
                </a:tc>
                <a:tc>
                  <a:txBody>
                    <a:bodyPr/>
                    <a:lstStyle/>
                    <a:p>
                      <a:pPr algn="ctr" fontAlgn="ctr"/>
                      <a:r>
                        <a:rPr lang="ru-RU" sz="1000" b="0" i="0" u="none" strike="noStrike">
                          <a:latin typeface="Arial"/>
                        </a:rPr>
                        <a:t>0,10</a:t>
                      </a:r>
                    </a:p>
                  </a:txBody>
                  <a:tcPr marL="7620" marR="7620" marT="762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fontAlgn="ctr"/>
                      <a:r>
                        <a:rPr lang="ru-RU" sz="1000" b="0" i="0" u="none" strike="noStrike">
                          <a:latin typeface="Arial"/>
                        </a:rPr>
                        <a:t>30 965 748,00</a:t>
                      </a:r>
                    </a:p>
                  </a:txBody>
                  <a:tcPr marL="7620" marR="7620" marT="7620" marB="0" anchor="ctr"/>
                </a:tc>
                <a:tc>
                  <a:txBody>
                    <a:bodyPr/>
                    <a:lstStyle/>
                    <a:p>
                      <a:pPr algn="ctr" fontAlgn="ctr"/>
                      <a:r>
                        <a:rPr lang="ru-RU" sz="1000" b="0" i="1" u="none" strike="noStrike">
                          <a:latin typeface="Arial"/>
                        </a:rPr>
                        <a:t>7,33</a:t>
                      </a:r>
                    </a:p>
                  </a:txBody>
                  <a:tcPr marL="7620" marR="7620" marT="7620" marB="0" anchor="ctr"/>
                </a:tc>
                <a:tc>
                  <a:txBody>
                    <a:bodyPr/>
                    <a:lstStyle/>
                    <a:p>
                      <a:pPr algn="ctr" fontAlgn="ctr"/>
                      <a:r>
                        <a:rPr lang="ru-RU" sz="1000" b="0" i="0" u="none" strike="noStrike">
                          <a:latin typeface="Arial"/>
                        </a:rPr>
                        <a:t>14 901 571,00</a:t>
                      </a:r>
                    </a:p>
                  </a:txBody>
                  <a:tcPr marL="7620" marR="7620" marT="7620" marB="0" anchor="ctr"/>
                </a:tc>
                <a:tc>
                  <a:txBody>
                    <a:bodyPr/>
                    <a:lstStyle/>
                    <a:p>
                      <a:pPr algn="ctr" fontAlgn="ctr"/>
                      <a:r>
                        <a:rPr lang="ru-RU" sz="1000" b="0" i="1" u="none" strike="noStrike">
                          <a:latin typeface="Arial"/>
                        </a:rPr>
                        <a:t>2,90</a:t>
                      </a:r>
                    </a:p>
                  </a:txBody>
                  <a:tcPr marL="7620" marR="7620" marT="7620" marB="0" anchor="ctr"/>
                </a:tc>
                <a:tc>
                  <a:txBody>
                    <a:bodyPr/>
                    <a:lstStyle/>
                    <a:p>
                      <a:pPr algn="ctr" fontAlgn="ctr"/>
                      <a:r>
                        <a:rPr lang="ru-RU" sz="1000" b="0" i="0" u="none" strike="noStrike">
                          <a:latin typeface="Arial"/>
                        </a:rPr>
                        <a:t>15 277 655,00</a:t>
                      </a:r>
                    </a:p>
                  </a:txBody>
                  <a:tcPr marL="7620" marR="7620" marT="7620" marB="0" anchor="ctr"/>
                </a:tc>
                <a:tc>
                  <a:txBody>
                    <a:bodyPr/>
                    <a:lstStyle/>
                    <a:p>
                      <a:pPr algn="ctr" fontAlgn="ctr"/>
                      <a:r>
                        <a:rPr lang="ru-RU" sz="1000" b="0" i="0" u="none" strike="noStrike" dirty="0">
                          <a:latin typeface="Arial"/>
                        </a:rPr>
                        <a:t>3,34</a:t>
                      </a:r>
                    </a:p>
                  </a:txBody>
                  <a:tcPr marL="7620" marR="7620" marT="762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215370" cy="5091110"/>
        </p:xfrm>
        <a:graphic>
          <a:graphicData uri="http://schemas.openxmlformats.org/drawingml/2006/table">
            <a:tbl>
              <a:tblPr firstRow="1" bandRow="1">
                <a:tableStyleId>{5C22544A-7EE6-4342-B048-85BDC9FD1C3A}</a:tableStyleId>
              </a:tblPr>
              <a:tblGrid>
                <a:gridCol w="2617692"/>
                <a:gridCol w="1031403"/>
                <a:gridCol w="884591"/>
                <a:gridCol w="1065267"/>
                <a:gridCol w="791274"/>
                <a:gridCol w="1099282"/>
                <a:gridCol w="725861"/>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31039">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fontAlgn="ctr"/>
                      <a:r>
                        <a:rPr lang="ru-RU" sz="1000" b="1" i="1" u="none" strike="noStrike">
                          <a:latin typeface="Arial"/>
                        </a:rPr>
                        <a:t>237 000,00</a:t>
                      </a:r>
                    </a:p>
                  </a:txBody>
                  <a:tcPr marL="7620" marR="7620" marT="7620" marB="0" anchor="ctr"/>
                </a:tc>
                <a:tc>
                  <a:txBody>
                    <a:bodyPr/>
                    <a:lstStyle/>
                    <a:p>
                      <a:pPr algn="ctr" fontAlgn="ctr"/>
                      <a:r>
                        <a:rPr lang="ru-RU" sz="1000" b="1" i="1" u="none" strike="noStrike">
                          <a:latin typeface="Arial"/>
                        </a:rPr>
                        <a:t>0,06</a:t>
                      </a:r>
                    </a:p>
                  </a:txBody>
                  <a:tcPr marL="7620" marR="7620" marT="7620" marB="0" anchor="ctr"/>
                </a:tc>
                <a:tc>
                  <a:txBody>
                    <a:bodyPr/>
                    <a:lstStyle/>
                    <a:p>
                      <a:pPr algn="ctr" fontAlgn="ctr"/>
                      <a:r>
                        <a:rPr lang="ru-RU" sz="1000" b="1" i="1" u="none" strike="noStrike">
                          <a:latin typeface="Arial"/>
                        </a:rPr>
                        <a:t>137 000,00</a:t>
                      </a:r>
                    </a:p>
                  </a:txBody>
                  <a:tcPr marL="7620" marR="7620" marT="7620" marB="0" anchor="ctr"/>
                </a:tc>
                <a:tc>
                  <a:txBody>
                    <a:bodyPr/>
                    <a:lstStyle/>
                    <a:p>
                      <a:pPr algn="ctr" fontAlgn="ctr"/>
                      <a:r>
                        <a:rPr lang="ru-RU" sz="1000" b="1" i="1" u="none" strike="noStrike">
                          <a:latin typeface="Arial"/>
                        </a:rPr>
                        <a:t>0,03</a:t>
                      </a:r>
                    </a:p>
                  </a:txBody>
                  <a:tcPr marL="7620" marR="7620" marT="7620" marB="0" anchor="ctr"/>
                </a:tc>
                <a:tc>
                  <a:txBody>
                    <a:bodyPr/>
                    <a:lstStyle/>
                    <a:p>
                      <a:pPr algn="ctr" fontAlgn="ctr"/>
                      <a:r>
                        <a:rPr lang="ru-RU" sz="1000" b="1" i="1" u="none" strike="noStrike">
                          <a:latin typeface="Arial"/>
                        </a:rPr>
                        <a:t>137 000,00</a:t>
                      </a:r>
                    </a:p>
                  </a:txBody>
                  <a:tcPr marL="7620" marR="7620" marT="7620" marB="0" anchor="ctr"/>
                </a:tc>
                <a:tc>
                  <a:txBody>
                    <a:bodyPr/>
                    <a:lstStyle/>
                    <a:p>
                      <a:pPr algn="ctr" fontAlgn="ctr"/>
                      <a:r>
                        <a:rPr lang="ru-RU" sz="1000" b="1" i="1" u="none" strike="noStrike">
                          <a:latin typeface="Arial"/>
                        </a:rPr>
                        <a:t>0,03</a:t>
                      </a:r>
                    </a:p>
                  </a:txBody>
                  <a:tcPr marL="7620" marR="7620" marT="762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fontAlgn="ctr"/>
                      <a:r>
                        <a:rPr lang="ru-RU" sz="1000" b="0" i="0" u="none" strike="noStrike">
                          <a:latin typeface="Arial"/>
                        </a:rPr>
                        <a:t>200 000,00</a:t>
                      </a:r>
                    </a:p>
                  </a:txBody>
                  <a:tcPr marL="7620" marR="7620" marT="7620" marB="0" anchor="ctr"/>
                </a:tc>
                <a:tc>
                  <a:txBody>
                    <a:bodyPr/>
                    <a:lstStyle/>
                    <a:p>
                      <a:pPr algn="ctr" fontAlgn="ctr"/>
                      <a:r>
                        <a:rPr lang="ru-RU" sz="1000" b="0" i="1" u="none" strike="noStrike">
                          <a:latin typeface="Arial"/>
                        </a:rPr>
                        <a:t>0,05</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1" u="none" strike="noStrike">
                          <a:latin typeface="Arial"/>
                        </a:rPr>
                        <a:t>0,02</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a:latin typeface="Arial"/>
                        </a:rPr>
                        <a:t>0,02</a:t>
                      </a:r>
                    </a:p>
                  </a:txBody>
                  <a:tcPr marL="7620" marR="7620" marT="762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fontAlgn="ctr"/>
                      <a:r>
                        <a:rPr lang="ru-RU" sz="1000" b="0" i="0" u="none" strike="noStrike">
                          <a:latin typeface="Arial"/>
                        </a:rPr>
                        <a:t>37 000,00</a:t>
                      </a:r>
                    </a:p>
                  </a:txBody>
                  <a:tcPr marL="7620" marR="7620" marT="7620" marB="0" anchor="ctr"/>
                </a:tc>
                <a:tc>
                  <a:txBody>
                    <a:bodyPr/>
                    <a:lstStyle/>
                    <a:p>
                      <a:pPr algn="ctr" fontAlgn="ctr"/>
                      <a:r>
                        <a:rPr lang="ru-RU" sz="1000" b="0" i="1" u="none" strike="noStrike">
                          <a:latin typeface="Arial"/>
                        </a:rPr>
                        <a:t>0,01</a:t>
                      </a:r>
                    </a:p>
                  </a:txBody>
                  <a:tcPr marL="7620" marR="7620" marT="7620" marB="0" anchor="ctr"/>
                </a:tc>
                <a:tc>
                  <a:txBody>
                    <a:bodyPr/>
                    <a:lstStyle/>
                    <a:p>
                      <a:pPr algn="ctr" fontAlgn="ctr"/>
                      <a:r>
                        <a:rPr lang="ru-RU" sz="1000" b="0" i="0" u="none" strike="noStrike">
                          <a:latin typeface="Arial"/>
                        </a:rPr>
                        <a:t>37 000,00</a:t>
                      </a:r>
                    </a:p>
                  </a:txBody>
                  <a:tcPr marL="7620" marR="7620" marT="7620" marB="0" anchor="ctr"/>
                </a:tc>
                <a:tc>
                  <a:txBody>
                    <a:bodyPr/>
                    <a:lstStyle/>
                    <a:p>
                      <a:pPr algn="ctr" fontAlgn="ctr"/>
                      <a:r>
                        <a:rPr lang="ru-RU" sz="1000" b="0" i="1" u="none" strike="noStrike">
                          <a:latin typeface="Arial"/>
                        </a:rPr>
                        <a:t>0,01</a:t>
                      </a:r>
                    </a:p>
                  </a:txBody>
                  <a:tcPr marL="7620" marR="7620" marT="7620" marB="0" anchor="ctr"/>
                </a:tc>
                <a:tc>
                  <a:txBody>
                    <a:bodyPr/>
                    <a:lstStyle/>
                    <a:p>
                      <a:pPr algn="ctr" fontAlgn="ctr"/>
                      <a:r>
                        <a:rPr lang="ru-RU" sz="1000" b="0" i="0" u="none" strike="noStrike">
                          <a:latin typeface="Arial"/>
                        </a:rPr>
                        <a:t>37 000,00</a:t>
                      </a:r>
                    </a:p>
                  </a:txBody>
                  <a:tcPr marL="7620" marR="7620" marT="7620" marB="0" anchor="ctr"/>
                </a:tc>
                <a:tc>
                  <a:txBody>
                    <a:bodyPr/>
                    <a:lstStyle/>
                    <a:p>
                      <a:pPr algn="ctr" fontAlgn="ctr"/>
                      <a:r>
                        <a:rPr lang="ru-RU" sz="1000" b="0" i="0" u="none" strike="noStrike">
                          <a:latin typeface="Arial"/>
                        </a:rPr>
                        <a:t>0,01</a:t>
                      </a:r>
                    </a:p>
                  </a:txBody>
                  <a:tcPr marL="7620" marR="7620" marT="7620" marB="0" anchor="ctr"/>
                </a:tc>
              </a:tr>
              <a:tr h="26003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fontAlgn="ctr"/>
                      <a:r>
                        <a:rPr lang="ru-RU" sz="1000" b="1" i="1" u="none" strike="noStrike">
                          <a:latin typeface="Arial"/>
                        </a:rPr>
                        <a:t>9 817 067,00</a:t>
                      </a:r>
                    </a:p>
                  </a:txBody>
                  <a:tcPr marL="7620" marR="7620" marT="7620" marB="0" anchor="ctr"/>
                </a:tc>
                <a:tc>
                  <a:txBody>
                    <a:bodyPr/>
                    <a:lstStyle/>
                    <a:p>
                      <a:pPr algn="ctr" fontAlgn="ctr"/>
                      <a:r>
                        <a:rPr lang="ru-RU" sz="1000" b="1" i="1" u="none" strike="noStrike">
                          <a:latin typeface="Arial"/>
                        </a:rPr>
                        <a:t>2,32</a:t>
                      </a:r>
                    </a:p>
                  </a:txBody>
                  <a:tcPr marL="7620" marR="7620" marT="7620" marB="0" anchor="ctr"/>
                </a:tc>
                <a:tc>
                  <a:txBody>
                    <a:bodyPr/>
                    <a:lstStyle/>
                    <a:p>
                      <a:pPr algn="ctr" fontAlgn="ctr"/>
                      <a:r>
                        <a:rPr lang="ru-RU" sz="1000" b="1" i="1" u="none" strike="noStrike">
                          <a:latin typeface="Arial"/>
                        </a:rPr>
                        <a:t>9 934 886,00</a:t>
                      </a:r>
                    </a:p>
                  </a:txBody>
                  <a:tcPr marL="7620" marR="7620" marT="7620" marB="0" anchor="ctr"/>
                </a:tc>
                <a:tc>
                  <a:txBody>
                    <a:bodyPr/>
                    <a:lstStyle/>
                    <a:p>
                      <a:pPr algn="ctr" fontAlgn="ctr"/>
                      <a:r>
                        <a:rPr lang="ru-RU" sz="1000" b="1" i="1" u="none" strike="noStrike">
                          <a:latin typeface="Arial"/>
                        </a:rPr>
                        <a:t>1,94</a:t>
                      </a:r>
                    </a:p>
                  </a:txBody>
                  <a:tcPr marL="7620" marR="7620" marT="7620" marB="0" anchor="ctr"/>
                </a:tc>
                <a:tc>
                  <a:txBody>
                    <a:bodyPr/>
                    <a:lstStyle/>
                    <a:p>
                      <a:pPr algn="ctr" fontAlgn="ctr"/>
                      <a:r>
                        <a:rPr lang="ru-RU" sz="1000" b="1" i="1" u="none" strike="noStrike">
                          <a:latin typeface="Arial"/>
                        </a:rPr>
                        <a:t>12 873 757,00</a:t>
                      </a:r>
                    </a:p>
                  </a:txBody>
                  <a:tcPr marL="7620" marR="7620" marT="7620" marB="0" anchor="ctr"/>
                </a:tc>
                <a:tc>
                  <a:txBody>
                    <a:bodyPr/>
                    <a:lstStyle/>
                    <a:p>
                      <a:pPr algn="ctr" fontAlgn="ctr"/>
                      <a:r>
                        <a:rPr lang="ru-RU" sz="1000" b="1" i="1" u="none" strike="noStrike">
                          <a:latin typeface="Arial"/>
                        </a:rPr>
                        <a:t>2,82</a:t>
                      </a:r>
                    </a:p>
                  </a:txBody>
                  <a:tcPr marL="7620" marR="7620" marT="762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1" u="none" strike="noStrike">
                          <a:latin typeface="Arial"/>
                        </a:rPr>
                        <a:t>0,13</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1" u="none" strike="noStrike">
                          <a:latin typeface="Arial"/>
                        </a:rPr>
                        <a:t>0,10</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0" u="none" strike="noStrike">
                          <a:latin typeface="Arial"/>
                        </a:rPr>
                        <a:t>0,12</a:t>
                      </a:r>
                    </a:p>
                  </a:txBody>
                  <a:tcPr marL="7620" marR="7620" marT="7620" marB="0" anchor="ctr"/>
                </a:tc>
              </a:tr>
              <a:tr h="270500">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fontAlgn="ctr"/>
                      <a:r>
                        <a:rPr lang="ru-RU" sz="1000" b="0" i="0" u="none" strike="noStrike">
                          <a:latin typeface="Arial"/>
                        </a:rPr>
                        <a:t>9 234 754,00</a:t>
                      </a:r>
                    </a:p>
                  </a:txBody>
                  <a:tcPr marL="7620" marR="7620" marT="7620" marB="0" anchor="ctr"/>
                </a:tc>
                <a:tc>
                  <a:txBody>
                    <a:bodyPr/>
                    <a:lstStyle/>
                    <a:p>
                      <a:pPr algn="ctr" fontAlgn="ctr"/>
                      <a:r>
                        <a:rPr lang="ru-RU" sz="1000" b="0" i="1" u="none" strike="noStrike">
                          <a:latin typeface="Arial"/>
                        </a:rPr>
                        <a:t>2,18</a:t>
                      </a:r>
                    </a:p>
                  </a:txBody>
                  <a:tcPr marL="7620" marR="7620" marT="7620" marB="0" anchor="ctr"/>
                </a:tc>
                <a:tc>
                  <a:txBody>
                    <a:bodyPr/>
                    <a:lstStyle/>
                    <a:p>
                      <a:pPr algn="ctr" fontAlgn="ctr"/>
                      <a:r>
                        <a:rPr lang="ru-RU" sz="1000" b="0" i="0" u="none" strike="noStrike">
                          <a:latin typeface="Arial"/>
                        </a:rPr>
                        <a:t>9 352 573,00</a:t>
                      </a:r>
                    </a:p>
                  </a:txBody>
                  <a:tcPr marL="7620" marR="7620" marT="7620" marB="0" anchor="ctr"/>
                </a:tc>
                <a:tc>
                  <a:txBody>
                    <a:bodyPr/>
                    <a:lstStyle/>
                    <a:p>
                      <a:pPr algn="ctr" fontAlgn="ctr"/>
                      <a:r>
                        <a:rPr lang="ru-RU" sz="1000" b="0" i="1" u="none" strike="noStrike">
                          <a:latin typeface="Arial"/>
                        </a:rPr>
                        <a:t>1,82</a:t>
                      </a:r>
                    </a:p>
                  </a:txBody>
                  <a:tcPr marL="7620" marR="7620" marT="7620" marB="0" anchor="ctr"/>
                </a:tc>
                <a:tc>
                  <a:txBody>
                    <a:bodyPr/>
                    <a:lstStyle/>
                    <a:p>
                      <a:pPr algn="ctr" fontAlgn="ctr"/>
                      <a:r>
                        <a:rPr lang="ru-RU" sz="1000" b="0" i="0" u="none" strike="noStrike">
                          <a:latin typeface="Arial"/>
                        </a:rPr>
                        <a:t>12 291 444,00</a:t>
                      </a:r>
                    </a:p>
                  </a:txBody>
                  <a:tcPr marL="7620" marR="7620" marT="7620" marB="0" anchor="ctr"/>
                </a:tc>
                <a:tc>
                  <a:txBody>
                    <a:bodyPr/>
                    <a:lstStyle/>
                    <a:p>
                      <a:pPr algn="ctr" fontAlgn="ctr"/>
                      <a:r>
                        <a:rPr lang="ru-RU" sz="1000" b="0" i="0" u="none" strike="noStrike">
                          <a:latin typeface="Arial"/>
                        </a:rPr>
                        <a:t>2,69</a:t>
                      </a:r>
                    </a:p>
                  </a:txBody>
                  <a:tcPr marL="7620" marR="7620" marT="7620" marB="0" anchor="ctr"/>
                </a:tc>
              </a:tr>
              <a:tr h="19906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1" u="none" strike="noStrike">
                          <a:latin typeface="Arial"/>
                        </a:rPr>
                        <a:t>0,01</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1" u="none" strike="noStrike">
                          <a:latin typeface="Arial"/>
                        </a:rPr>
                        <a:t>0,01</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0" u="none" strike="noStrike">
                          <a:latin typeface="Arial"/>
                        </a:rPr>
                        <a:t>0,01</a:t>
                      </a:r>
                    </a:p>
                  </a:txBody>
                  <a:tcPr marL="7620" marR="7620" marT="7620" marB="0" anchor="ctr"/>
                </a:tc>
              </a:tr>
              <a:tr h="270500">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fontAlgn="ctr"/>
                      <a:r>
                        <a:rPr lang="ru-RU" sz="1000" b="1" i="1" u="none" strike="noStrike">
                          <a:latin typeface="Arial"/>
                        </a:rPr>
                        <a:t>400 000,00</a:t>
                      </a:r>
                    </a:p>
                  </a:txBody>
                  <a:tcPr marL="7620" marR="7620" marT="7620" marB="0" anchor="ctr"/>
                </a:tc>
                <a:tc>
                  <a:txBody>
                    <a:bodyPr/>
                    <a:lstStyle/>
                    <a:p>
                      <a:pPr algn="ctr" fontAlgn="ctr"/>
                      <a:r>
                        <a:rPr lang="ru-RU" sz="1000" b="1" i="1" u="none" strike="noStrike">
                          <a:latin typeface="Arial"/>
                        </a:rPr>
                        <a:t>0,09</a:t>
                      </a:r>
                    </a:p>
                  </a:txBody>
                  <a:tcPr marL="7620" marR="7620" marT="7620" marB="0" anchor="ctr"/>
                </a:tc>
                <a:tc>
                  <a:txBody>
                    <a:bodyPr/>
                    <a:lstStyle/>
                    <a:p>
                      <a:pPr algn="ctr" fontAlgn="ctr"/>
                      <a:r>
                        <a:rPr lang="ru-RU" sz="1000" b="1" i="1" u="none" strike="noStrike">
                          <a:latin typeface="Arial"/>
                        </a:rPr>
                        <a:t>100 000,00</a:t>
                      </a:r>
                    </a:p>
                  </a:txBody>
                  <a:tcPr marL="7620" marR="7620" marT="7620" marB="0" anchor="ctr"/>
                </a:tc>
                <a:tc>
                  <a:txBody>
                    <a:bodyPr/>
                    <a:lstStyle/>
                    <a:p>
                      <a:pPr algn="ctr" fontAlgn="ctr"/>
                      <a:r>
                        <a:rPr lang="ru-RU" sz="1000" b="0" i="1" u="none" strike="noStrike">
                          <a:latin typeface="Arial"/>
                        </a:rPr>
                        <a:t>0,02</a:t>
                      </a:r>
                    </a:p>
                  </a:txBody>
                  <a:tcPr marL="7620" marR="7620" marT="7620" marB="0" anchor="ctr"/>
                </a:tc>
                <a:tc>
                  <a:txBody>
                    <a:bodyPr/>
                    <a:lstStyle/>
                    <a:p>
                      <a:pPr algn="ctr" fontAlgn="ctr"/>
                      <a:r>
                        <a:rPr lang="ru-RU" sz="1000" b="1" i="1" u="none" strike="noStrike">
                          <a:latin typeface="Arial"/>
                        </a:rPr>
                        <a:t>100 000,00</a:t>
                      </a:r>
                    </a:p>
                  </a:txBody>
                  <a:tcPr marL="7620" marR="7620" marT="7620" marB="0" anchor="ctr"/>
                </a:tc>
                <a:tc>
                  <a:txBody>
                    <a:bodyPr/>
                    <a:lstStyle/>
                    <a:p>
                      <a:pPr algn="ctr" fontAlgn="ctr"/>
                      <a:r>
                        <a:rPr lang="ru-RU" sz="1000" b="1" i="1" u="none" strike="noStrike">
                          <a:latin typeface="Arial"/>
                        </a:rPr>
                        <a:t>0,02</a:t>
                      </a:r>
                    </a:p>
                  </a:txBody>
                  <a:tcPr marL="7620" marR="7620" marT="762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fontAlgn="ctr"/>
                      <a:r>
                        <a:rPr lang="ru-RU" sz="1000" b="0" i="0" u="none" strike="noStrike">
                          <a:latin typeface="Arial"/>
                        </a:rPr>
                        <a:t>400 000,00</a:t>
                      </a:r>
                    </a:p>
                  </a:txBody>
                  <a:tcPr marL="7620" marR="7620" marT="7620" marB="0" anchor="ctr"/>
                </a:tc>
                <a:tc>
                  <a:txBody>
                    <a:bodyPr/>
                    <a:lstStyle/>
                    <a:p>
                      <a:pPr algn="ctr" fontAlgn="ctr"/>
                      <a:r>
                        <a:rPr lang="ru-RU" sz="1000" b="0" i="1" u="none" strike="noStrike">
                          <a:latin typeface="Arial"/>
                        </a:rPr>
                        <a:t>0,09</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1" u="none" strike="noStrike">
                          <a:latin typeface="Arial"/>
                        </a:rPr>
                        <a:t>0,02</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a:latin typeface="Arial"/>
                        </a:rPr>
                        <a:t>0,02</a:t>
                      </a:r>
                    </a:p>
                  </a:txBody>
                  <a:tcPr marL="7620" marR="7620" marT="7620" marB="0" anchor="ctr"/>
                </a:tc>
              </a:tr>
              <a:tr h="285752">
                <a:tc>
                  <a:txBody>
                    <a:bodyPr/>
                    <a:lstStyle/>
                    <a:p>
                      <a:pPr algn="l">
                        <a:lnSpc>
                          <a:spcPct val="115000"/>
                        </a:lnSpc>
                        <a:spcAft>
                          <a:spcPts val="1000"/>
                        </a:spcAft>
                      </a:pPr>
                      <a:r>
                        <a:rPr lang="ru-RU" sz="1000" b="1" i="1" dirty="0" smtClean="0">
                          <a:latin typeface="Arial"/>
                          <a:ea typeface="Times New Roman"/>
                          <a:cs typeface="Times New Roman"/>
                        </a:rPr>
                        <a:t>Охрана </a:t>
                      </a:r>
                      <a:r>
                        <a:rPr lang="ru-RU" sz="1000" b="1" i="1" dirty="0">
                          <a:latin typeface="Arial"/>
                          <a:ea typeface="Times New Roman"/>
                          <a:cs typeface="Times New Roman"/>
                        </a:rPr>
                        <a:t>окружающей среды</a:t>
                      </a:r>
                      <a:endParaRPr lang="ru-RU" sz="1100" dirty="0">
                        <a:latin typeface="Calibri"/>
                        <a:ea typeface="Times New Roman"/>
                        <a:cs typeface="Times New Roman"/>
                      </a:endParaRPr>
                    </a:p>
                  </a:txBody>
                  <a:tcPr marL="68580" marR="68580" marT="0" marB="0" anchor="ctr"/>
                </a:tc>
                <a:tc>
                  <a:txBody>
                    <a:bodyPr/>
                    <a:lstStyle/>
                    <a:p>
                      <a:pPr algn="ctr" fontAlgn="ctr"/>
                      <a:r>
                        <a:rPr lang="ru-RU" sz="1000" b="1" i="1" u="none" strike="noStrike">
                          <a:latin typeface="Arial"/>
                        </a:rPr>
                        <a:t>8 430,00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c>
                  <a:txBody>
                    <a:bodyPr/>
                    <a:lstStyle/>
                    <a:p>
                      <a:pPr algn="ctr" fontAlgn="ctr"/>
                      <a:r>
                        <a:rPr lang="ru-RU" sz="1000" b="1" i="1" u="none" strike="noStrike">
                          <a:latin typeface="Arial"/>
                        </a:rPr>
                        <a:t>8 430,00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c>
                  <a:txBody>
                    <a:bodyPr/>
                    <a:lstStyle/>
                    <a:p>
                      <a:pPr algn="ctr" fontAlgn="ctr"/>
                      <a:r>
                        <a:rPr lang="ru-RU" sz="1000" b="1" i="1" u="none" strike="noStrike">
                          <a:latin typeface="Arial"/>
                        </a:rPr>
                        <a:t>8 430,00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r>
              <a:tr h="285752">
                <a:tc>
                  <a:txBody>
                    <a:bodyPr/>
                    <a:lstStyle/>
                    <a:p>
                      <a:pPr>
                        <a:lnSpc>
                          <a:spcPct val="115000"/>
                        </a:lnSpc>
                        <a:spcAft>
                          <a:spcPts val="1000"/>
                        </a:spcAft>
                      </a:pPr>
                      <a:r>
                        <a:rPr lang="ru-RU" sz="1000">
                          <a:latin typeface="Arial"/>
                          <a:ea typeface="Times New Roman"/>
                          <a:cs typeface="Times New Roman"/>
                        </a:rPr>
                        <a:t>Другие вопросы в области охраны окружающей среды</a:t>
                      </a:r>
                      <a:endParaRPr lang="ru-RU" sz="1100">
                        <a:latin typeface="Calibri"/>
                        <a:ea typeface="Times New Roman"/>
                        <a:cs typeface="Times New Roman"/>
                      </a:endParaRPr>
                    </a:p>
                  </a:txBody>
                  <a:tcPr marL="68580" marR="68580" marT="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fontAlgn="ctr"/>
                      <a:r>
                        <a:rPr lang="ru-RU" sz="1000" b="1" i="1" u="none" strike="noStrike">
                          <a:latin typeface="Arial"/>
                        </a:rPr>
                        <a:t>300 155 563,00</a:t>
                      </a:r>
                    </a:p>
                  </a:txBody>
                  <a:tcPr marL="7620" marR="7620" marT="7620" marB="0" anchor="ctr"/>
                </a:tc>
                <a:tc>
                  <a:txBody>
                    <a:bodyPr/>
                    <a:lstStyle/>
                    <a:p>
                      <a:pPr algn="ctr" fontAlgn="ctr"/>
                      <a:r>
                        <a:rPr lang="ru-RU" sz="1000" b="1" i="1" u="none" strike="noStrike">
                          <a:latin typeface="Arial"/>
                        </a:rPr>
                        <a:t>71,00</a:t>
                      </a:r>
                    </a:p>
                  </a:txBody>
                  <a:tcPr marL="7620" marR="7620" marT="7620" marB="0" anchor="ctr"/>
                </a:tc>
                <a:tc>
                  <a:txBody>
                    <a:bodyPr/>
                    <a:lstStyle/>
                    <a:p>
                      <a:pPr algn="ctr" fontAlgn="ctr"/>
                      <a:r>
                        <a:rPr lang="ru-RU" sz="1000" b="1" i="1" u="none" strike="noStrike">
                          <a:latin typeface="Arial"/>
                        </a:rPr>
                        <a:t>405 846 801,00</a:t>
                      </a:r>
                    </a:p>
                  </a:txBody>
                  <a:tcPr marL="7620" marR="7620" marT="7620" marB="0" anchor="ctr"/>
                </a:tc>
                <a:tc>
                  <a:txBody>
                    <a:bodyPr/>
                    <a:lstStyle/>
                    <a:p>
                      <a:pPr algn="ctr" fontAlgn="ctr"/>
                      <a:r>
                        <a:rPr lang="ru-RU" sz="1000" b="1" i="1" u="none" strike="noStrike">
                          <a:latin typeface="Arial"/>
                        </a:rPr>
                        <a:t>79,11</a:t>
                      </a:r>
                    </a:p>
                  </a:txBody>
                  <a:tcPr marL="7620" marR="7620" marT="7620" marB="0" anchor="ctr"/>
                </a:tc>
                <a:tc>
                  <a:txBody>
                    <a:bodyPr/>
                    <a:lstStyle/>
                    <a:p>
                      <a:pPr algn="ctr" fontAlgn="ctr"/>
                      <a:r>
                        <a:rPr lang="ru-RU" sz="1000" b="1" i="1" u="none" strike="noStrike">
                          <a:latin typeface="Arial"/>
                        </a:rPr>
                        <a:t>341 585 391,00</a:t>
                      </a:r>
                    </a:p>
                  </a:txBody>
                  <a:tcPr marL="7620" marR="7620" marT="7620" marB="0" anchor="ctr"/>
                </a:tc>
                <a:tc>
                  <a:txBody>
                    <a:bodyPr/>
                    <a:lstStyle/>
                    <a:p>
                      <a:pPr algn="ctr" fontAlgn="ctr"/>
                      <a:r>
                        <a:rPr lang="ru-RU" sz="1000" b="1" i="1" u="none" strike="noStrike">
                          <a:latin typeface="Arial"/>
                        </a:rPr>
                        <a:t>74,73</a:t>
                      </a:r>
                    </a:p>
                  </a:txBody>
                  <a:tcPr marL="7620" marR="7620" marT="762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fontAlgn="ctr"/>
                      <a:r>
                        <a:rPr lang="ru-RU" sz="1000" b="0" i="0" u="none" strike="noStrike">
                          <a:latin typeface="Arial"/>
                        </a:rPr>
                        <a:t>6 428 744,00</a:t>
                      </a:r>
                    </a:p>
                  </a:txBody>
                  <a:tcPr marL="7620" marR="7620" marT="7620" marB="0" anchor="ctr"/>
                </a:tc>
                <a:tc>
                  <a:txBody>
                    <a:bodyPr/>
                    <a:lstStyle/>
                    <a:p>
                      <a:pPr algn="ctr" fontAlgn="ctr"/>
                      <a:r>
                        <a:rPr lang="ru-RU" sz="1000" b="0" i="1" u="none" strike="noStrike">
                          <a:latin typeface="Arial"/>
                        </a:rPr>
                        <a:t>1,52</a:t>
                      </a:r>
                    </a:p>
                  </a:txBody>
                  <a:tcPr marL="7620" marR="7620" marT="7620" marB="0" anchor="ctr"/>
                </a:tc>
                <a:tc>
                  <a:txBody>
                    <a:bodyPr/>
                    <a:lstStyle/>
                    <a:p>
                      <a:pPr algn="ctr" fontAlgn="ctr"/>
                      <a:r>
                        <a:rPr lang="ru-RU" sz="1000" b="0" i="0" u="none" strike="noStrike">
                          <a:latin typeface="Arial"/>
                        </a:rPr>
                        <a:t>13 324 376,00</a:t>
                      </a:r>
                    </a:p>
                  </a:txBody>
                  <a:tcPr marL="7620" marR="7620" marT="7620" marB="0" anchor="ctr"/>
                </a:tc>
                <a:tc>
                  <a:txBody>
                    <a:bodyPr/>
                    <a:lstStyle/>
                    <a:p>
                      <a:pPr algn="ctr" fontAlgn="ctr"/>
                      <a:r>
                        <a:rPr lang="ru-RU" sz="1000" b="0" i="1" u="none" strike="noStrike">
                          <a:latin typeface="Arial"/>
                        </a:rPr>
                        <a:t>2,60</a:t>
                      </a:r>
                    </a:p>
                  </a:txBody>
                  <a:tcPr marL="7620" marR="7620" marT="7620" marB="0" anchor="ctr"/>
                </a:tc>
                <a:tc>
                  <a:txBody>
                    <a:bodyPr/>
                    <a:lstStyle/>
                    <a:p>
                      <a:pPr algn="ctr" fontAlgn="ctr"/>
                      <a:r>
                        <a:rPr lang="ru-RU" sz="1000" b="0" i="0" u="none" strike="noStrike">
                          <a:latin typeface="Arial"/>
                        </a:rPr>
                        <a:t>13 324 376,00</a:t>
                      </a:r>
                    </a:p>
                  </a:txBody>
                  <a:tcPr marL="7620" marR="7620" marT="7620" marB="0" anchor="ctr"/>
                </a:tc>
                <a:tc>
                  <a:txBody>
                    <a:bodyPr/>
                    <a:lstStyle/>
                    <a:p>
                      <a:pPr algn="ctr" fontAlgn="ctr"/>
                      <a:r>
                        <a:rPr lang="ru-RU" sz="1000" b="0" i="0" u="none" strike="noStrike" dirty="0">
                          <a:latin typeface="Arial"/>
                        </a:rPr>
                        <a:t>2,92</a:t>
                      </a:r>
                    </a:p>
                  </a:txBody>
                  <a:tcPr marL="7620" marR="7620" marT="762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8143932" cy="4485656"/>
        </p:xfrm>
        <a:graphic>
          <a:graphicData uri="http://schemas.openxmlformats.org/drawingml/2006/table">
            <a:tbl>
              <a:tblPr firstRow="1" bandRow="1">
                <a:tableStyleId>{5C22544A-7EE6-4342-B048-85BDC9FD1C3A}</a:tableStyleId>
              </a:tblPr>
              <a:tblGrid>
                <a:gridCol w="2196776"/>
                <a:gridCol w="1160810"/>
                <a:gridCol w="822983"/>
                <a:gridCol w="1105843"/>
                <a:gridCol w="877951"/>
                <a:gridCol w="1050164"/>
                <a:gridCol w="929405"/>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fontAlgn="ctr"/>
                      <a:r>
                        <a:rPr lang="ru-RU" sz="1000" b="0" i="0" u="none" strike="noStrike">
                          <a:latin typeface="Arial"/>
                        </a:rPr>
                        <a:t>275 248 769,00</a:t>
                      </a:r>
                    </a:p>
                  </a:txBody>
                  <a:tcPr marL="7620" marR="7620" marT="7620" marB="0" anchor="ctr"/>
                </a:tc>
                <a:tc>
                  <a:txBody>
                    <a:bodyPr/>
                    <a:lstStyle/>
                    <a:p>
                      <a:pPr algn="ctr" fontAlgn="ctr"/>
                      <a:r>
                        <a:rPr lang="ru-RU" sz="1000" b="0" i="1" u="none" strike="noStrike">
                          <a:latin typeface="Arial"/>
                        </a:rPr>
                        <a:t>65,11</a:t>
                      </a:r>
                    </a:p>
                  </a:txBody>
                  <a:tcPr marL="7620" marR="7620" marT="7620" marB="0" anchor="ctr"/>
                </a:tc>
                <a:tc>
                  <a:txBody>
                    <a:bodyPr/>
                    <a:lstStyle/>
                    <a:p>
                      <a:pPr algn="ctr" fontAlgn="ctr"/>
                      <a:r>
                        <a:rPr lang="ru-RU" sz="1000" b="0" i="0" u="none" strike="noStrike">
                          <a:latin typeface="Arial"/>
                        </a:rPr>
                        <a:t>380 566 675,00</a:t>
                      </a:r>
                    </a:p>
                  </a:txBody>
                  <a:tcPr marL="7620" marR="7620" marT="7620" marB="0" anchor="ctr"/>
                </a:tc>
                <a:tc>
                  <a:txBody>
                    <a:bodyPr/>
                    <a:lstStyle/>
                    <a:p>
                      <a:pPr algn="ctr" fontAlgn="ctr"/>
                      <a:r>
                        <a:rPr lang="ru-RU" sz="1000" b="0" i="1" u="none" strike="noStrike">
                          <a:latin typeface="Arial"/>
                        </a:rPr>
                        <a:t>74,18</a:t>
                      </a:r>
                    </a:p>
                  </a:txBody>
                  <a:tcPr marL="7620" marR="7620" marT="7620" marB="0" anchor="ctr"/>
                </a:tc>
                <a:tc>
                  <a:txBody>
                    <a:bodyPr/>
                    <a:lstStyle/>
                    <a:p>
                      <a:pPr algn="ctr" fontAlgn="ctr"/>
                      <a:r>
                        <a:rPr lang="ru-RU" sz="1000" b="0" i="0" u="none" strike="noStrike">
                          <a:latin typeface="Arial"/>
                        </a:rPr>
                        <a:t>316 305 265,00</a:t>
                      </a:r>
                    </a:p>
                  </a:txBody>
                  <a:tcPr marL="7620" marR="7620" marT="7620" marB="0" anchor="ctr"/>
                </a:tc>
                <a:tc>
                  <a:txBody>
                    <a:bodyPr/>
                    <a:lstStyle/>
                    <a:p>
                      <a:pPr algn="ctr" fontAlgn="ctr"/>
                      <a:r>
                        <a:rPr lang="ru-RU" sz="1000" b="0" i="0" u="none" strike="noStrike">
                          <a:latin typeface="Arial"/>
                        </a:rPr>
                        <a:t>69,20</a:t>
                      </a:r>
                    </a:p>
                  </a:txBody>
                  <a:tcPr marL="7620" marR="7620" marT="762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fontAlgn="ctr"/>
                      <a:r>
                        <a:rPr lang="ru-RU" sz="1000" b="0" i="0" u="none" strike="noStrike">
                          <a:latin typeface="Arial"/>
                        </a:rPr>
                        <a:t>12 854 038,00</a:t>
                      </a:r>
                    </a:p>
                  </a:txBody>
                  <a:tcPr marL="7620" marR="7620" marT="7620" marB="0" anchor="ctr"/>
                </a:tc>
                <a:tc>
                  <a:txBody>
                    <a:bodyPr/>
                    <a:lstStyle/>
                    <a:p>
                      <a:pPr algn="ctr" fontAlgn="ctr"/>
                      <a:r>
                        <a:rPr lang="ru-RU" sz="1000" b="0" i="1" u="none" strike="noStrike">
                          <a:latin typeface="Arial"/>
                        </a:rPr>
                        <a:t>3,04</a:t>
                      </a:r>
                    </a:p>
                  </a:txBody>
                  <a:tcPr marL="7620" marR="7620" marT="7620" marB="0" anchor="ctr"/>
                </a:tc>
                <a:tc>
                  <a:txBody>
                    <a:bodyPr/>
                    <a:lstStyle/>
                    <a:p>
                      <a:pPr algn="ctr" fontAlgn="ctr"/>
                      <a:r>
                        <a:rPr lang="ru-RU" sz="1000" b="0" i="0" u="none" strike="noStrike">
                          <a:latin typeface="Arial"/>
                        </a:rPr>
                        <a:t>10 021 484,00</a:t>
                      </a:r>
                    </a:p>
                  </a:txBody>
                  <a:tcPr marL="7620" marR="7620" marT="7620" marB="0" anchor="ctr"/>
                </a:tc>
                <a:tc>
                  <a:txBody>
                    <a:bodyPr/>
                    <a:lstStyle/>
                    <a:p>
                      <a:pPr algn="ctr" fontAlgn="ctr"/>
                      <a:r>
                        <a:rPr lang="ru-RU" sz="1000" b="0" i="1" u="none" strike="noStrike">
                          <a:latin typeface="Arial"/>
                        </a:rPr>
                        <a:t>1,95</a:t>
                      </a:r>
                    </a:p>
                  </a:txBody>
                  <a:tcPr marL="7620" marR="7620" marT="7620" marB="0" anchor="ctr"/>
                </a:tc>
                <a:tc>
                  <a:txBody>
                    <a:bodyPr/>
                    <a:lstStyle/>
                    <a:p>
                      <a:pPr algn="ctr" fontAlgn="ctr"/>
                      <a:r>
                        <a:rPr lang="ru-RU" sz="1000" b="0" i="0" u="none" strike="noStrike">
                          <a:latin typeface="Arial"/>
                        </a:rPr>
                        <a:t>10 021 484,00</a:t>
                      </a:r>
                    </a:p>
                  </a:txBody>
                  <a:tcPr marL="7620" marR="7620" marT="7620" marB="0" anchor="ctr"/>
                </a:tc>
                <a:tc>
                  <a:txBody>
                    <a:bodyPr/>
                    <a:lstStyle/>
                    <a:p>
                      <a:pPr algn="ctr" fontAlgn="ctr"/>
                      <a:r>
                        <a:rPr lang="ru-RU" sz="1000" b="0" i="0" u="none" strike="noStrike">
                          <a:latin typeface="Arial"/>
                        </a:rPr>
                        <a:t>2,19</a:t>
                      </a:r>
                    </a:p>
                  </a:txBody>
                  <a:tcPr marL="7620" marR="7620" marT="762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fontAlgn="ctr"/>
                      <a:r>
                        <a:rPr lang="ru-RU" sz="1000" b="0" i="0" u="none" strike="noStrike">
                          <a:latin typeface="Arial"/>
                        </a:rPr>
                        <a:t>70 000,00</a:t>
                      </a:r>
                    </a:p>
                  </a:txBody>
                  <a:tcPr marL="7620" marR="7620" marT="7620" marB="0" anchor="ctr"/>
                </a:tc>
                <a:tc>
                  <a:txBody>
                    <a:bodyPr/>
                    <a:lstStyle/>
                    <a:p>
                      <a:pPr algn="ctr" fontAlgn="ctr"/>
                      <a:r>
                        <a:rPr lang="ru-RU" sz="1000" b="0" i="1" u="none" strike="noStrike">
                          <a:latin typeface="Arial"/>
                        </a:rPr>
                        <a:t>0,02</a:t>
                      </a:r>
                    </a:p>
                  </a:txBody>
                  <a:tcPr marL="7620" marR="7620" marT="7620" marB="0" anchor="ctr"/>
                </a:tc>
                <a:tc>
                  <a:txBody>
                    <a:bodyPr/>
                    <a:lstStyle/>
                    <a:p>
                      <a:pPr algn="ctr" fontAlgn="ctr"/>
                      <a:r>
                        <a:rPr lang="ru-RU" sz="1000" b="0" i="0" u="none" strike="noStrike">
                          <a:latin typeface="Arial"/>
                        </a:rPr>
                        <a:t>70 000,00</a:t>
                      </a:r>
                    </a:p>
                  </a:txBody>
                  <a:tcPr marL="7620" marR="7620" marT="7620" marB="0" anchor="ctr"/>
                </a:tc>
                <a:tc>
                  <a:txBody>
                    <a:bodyPr/>
                    <a:lstStyle/>
                    <a:p>
                      <a:pPr algn="ctr" fontAlgn="ctr"/>
                      <a:r>
                        <a:rPr lang="ru-RU" sz="1000" b="0" i="1" u="none" strike="noStrike">
                          <a:latin typeface="Arial"/>
                        </a:rPr>
                        <a:t>0,01</a:t>
                      </a:r>
                    </a:p>
                  </a:txBody>
                  <a:tcPr marL="7620" marR="7620" marT="7620" marB="0" anchor="ctr"/>
                </a:tc>
                <a:tc>
                  <a:txBody>
                    <a:bodyPr/>
                    <a:lstStyle/>
                    <a:p>
                      <a:pPr algn="ctr" fontAlgn="ctr"/>
                      <a:r>
                        <a:rPr lang="ru-RU" sz="1000" b="0" i="0" u="none" strike="noStrike">
                          <a:latin typeface="Arial"/>
                        </a:rPr>
                        <a:t>70 000,00</a:t>
                      </a:r>
                    </a:p>
                  </a:txBody>
                  <a:tcPr marL="7620" marR="7620" marT="7620" marB="0" anchor="ctr"/>
                </a:tc>
                <a:tc>
                  <a:txBody>
                    <a:bodyPr/>
                    <a:lstStyle/>
                    <a:p>
                      <a:pPr algn="ctr" fontAlgn="ctr"/>
                      <a:r>
                        <a:rPr lang="ru-RU" sz="1000" b="0" i="0" u="none" strike="noStrike">
                          <a:latin typeface="Arial"/>
                        </a:rPr>
                        <a:t>0,02</a:t>
                      </a:r>
                    </a:p>
                  </a:txBody>
                  <a:tcPr marL="7620" marR="7620" marT="762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fontAlgn="ctr"/>
                      <a:r>
                        <a:rPr lang="ru-RU" sz="1000" b="0" i="0" u="none" strike="noStrike">
                          <a:latin typeface="Arial"/>
                        </a:rPr>
                        <a:t>5 554 012,00</a:t>
                      </a:r>
                    </a:p>
                  </a:txBody>
                  <a:tcPr marL="7620" marR="7620" marT="7620" marB="0" anchor="ctr"/>
                </a:tc>
                <a:tc>
                  <a:txBody>
                    <a:bodyPr/>
                    <a:lstStyle/>
                    <a:p>
                      <a:pPr algn="ctr" fontAlgn="ctr"/>
                      <a:r>
                        <a:rPr lang="ru-RU" sz="1000" b="0" i="1" u="none" strike="noStrike">
                          <a:latin typeface="Arial"/>
                        </a:rPr>
                        <a:t>1,31</a:t>
                      </a:r>
                    </a:p>
                  </a:txBody>
                  <a:tcPr marL="7620" marR="7620" marT="7620" marB="0" anchor="ctr"/>
                </a:tc>
                <a:tc>
                  <a:txBody>
                    <a:bodyPr/>
                    <a:lstStyle/>
                    <a:p>
                      <a:pPr algn="ctr" fontAlgn="ctr"/>
                      <a:r>
                        <a:rPr lang="ru-RU" sz="1000" b="0" i="0" u="none" strike="noStrike">
                          <a:latin typeface="Arial"/>
                        </a:rPr>
                        <a:t>1 864 266,00</a:t>
                      </a:r>
                    </a:p>
                  </a:txBody>
                  <a:tcPr marL="7620" marR="7620" marT="7620" marB="0" anchor="ctr"/>
                </a:tc>
                <a:tc>
                  <a:txBody>
                    <a:bodyPr/>
                    <a:lstStyle/>
                    <a:p>
                      <a:pPr algn="ctr" fontAlgn="ctr"/>
                      <a:r>
                        <a:rPr lang="ru-RU" sz="1000" b="0" i="1" u="none" strike="noStrike">
                          <a:latin typeface="Arial"/>
                        </a:rPr>
                        <a:t>0,36</a:t>
                      </a:r>
                    </a:p>
                  </a:txBody>
                  <a:tcPr marL="7620" marR="7620" marT="7620" marB="0" anchor="ctr"/>
                </a:tc>
                <a:tc>
                  <a:txBody>
                    <a:bodyPr/>
                    <a:lstStyle/>
                    <a:p>
                      <a:pPr algn="ctr" fontAlgn="ctr"/>
                      <a:r>
                        <a:rPr lang="ru-RU" sz="1000" b="0" i="0" u="none" strike="noStrike">
                          <a:latin typeface="Arial"/>
                        </a:rPr>
                        <a:t>1 864 266,00</a:t>
                      </a:r>
                    </a:p>
                  </a:txBody>
                  <a:tcPr marL="7620" marR="7620" marT="7620" marB="0" anchor="ctr"/>
                </a:tc>
                <a:tc>
                  <a:txBody>
                    <a:bodyPr/>
                    <a:lstStyle/>
                    <a:p>
                      <a:pPr algn="ctr" fontAlgn="ctr"/>
                      <a:r>
                        <a:rPr lang="ru-RU" sz="1000" b="0" i="0" u="none" strike="noStrike">
                          <a:latin typeface="Arial"/>
                        </a:rPr>
                        <a:t>0,41</a:t>
                      </a:r>
                    </a:p>
                  </a:txBody>
                  <a:tcPr marL="7620" marR="7620" marT="762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fontAlgn="ctr"/>
                      <a:r>
                        <a:rPr lang="ru-RU" sz="1000" b="1" i="1" u="none" strike="noStrike">
                          <a:latin typeface="Arial"/>
                        </a:rPr>
                        <a:t>25 083 962,00</a:t>
                      </a:r>
                    </a:p>
                  </a:txBody>
                  <a:tcPr marL="7620" marR="7620" marT="7620" marB="0" anchor="ctr"/>
                </a:tc>
                <a:tc>
                  <a:txBody>
                    <a:bodyPr/>
                    <a:lstStyle/>
                    <a:p>
                      <a:pPr algn="ctr" fontAlgn="ctr"/>
                      <a:r>
                        <a:rPr lang="ru-RU" sz="1000" b="1" i="1" u="none" strike="noStrike">
                          <a:latin typeface="Arial"/>
                        </a:rPr>
                        <a:t>5,93</a:t>
                      </a:r>
                    </a:p>
                  </a:txBody>
                  <a:tcPr marL="7620" marR="7620" marT="7620" marB="0" anchor="ctr"/>
                </a:tc>
                <a:tc>
                  <a:txBody>
                    <a:bodyPr/>
                    <a:lstStyle/>
                    <a:p>
                      <a:pPr algn="ctr" fontAlgn="ctr"/>
                      <a:r>
                        <a:rPr lang="ru-RU" sz="1000" b="1" i="1" u="none" strike="noStrike">
                          <a:latin typeface="Arial"/>
                        </a:rPr>
                        <a:t>36 717 617,00</a:t>
                      </a:r>
                    </a:p>
                  </a:txBody>
                  <a:tcPr marL="7620" marR="7620" marT="7620" marB="0" anchor="ctr"/>
                </a:tc>
                <a:tc>
                  <a:txBody>
                    <a:bodyPr/>
                    <a:lstStyle/>
                    <a:p>
                      <a:pPr algn="ctr" fontAlgn="ctr"/>
                      <a:r>
                        <a:rPr lang="ru-RU" sz="1000" b="1" i="1" u="none" strike="noStrike">
                          <a:latin typeface="Arial"/>
                        </a:rPr>
                        <a:t>7,16</a:t>
                      </a:r>
                    </a:p>
                  </a:txBody>
                  <a:tcPr marL="7620" marR="7620" marT="7620" marB="0" anchor="ctr"/>
                </a:tc>
                <a:tc>
                  <a:txBody>
                    <a:bodyPr/>
                    <a:lstStyle/>
                    <a:p>
                      <a:pPr algn="ctr" fontAlgn="ctr"/>
                      <a:r>
                        <a:rPr lang="ru-RU" sz="1000" b="1" i="1" u="none" strike="noStrike">
                          <a:latin typeface="Arial"/>
                        </a:rPr>
                        <a:t>37 008 617,00</a:t>
                      </a:r>
                    </a:p>
                  </a:txBody>
                  <a:tcPr marL="7620" marR="7620" marT="7620" marB="0" anchor="ctr"/>
                </a:tc>
                <a:tc>
                  <a:txBody>
                    <a:bodyPr/>
                    <a:lstStyle/>
                    <a:p>
                      <a:pPr algn="ctr" fontAlgn="ctr"/>
                      <a:r>
                        <a:rPr lang="ru-RU" sz="1000" b="1" i="1" u="none" strike="noStrike">
                          <a:latin typeface="Arial"/>
                        </a:rPr>
                        <a:t>8,10</a:t>
                      </a:r>
                    </a:p>
                  </a:txBody>
                  <a:tcPr marL="7620" marR="7620" marT="762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fontAlgn="ctr"/>
                      <a:r>
                        <a:rPr lang="ru-RU" sz="1000" b="0" i="0" u="none" strike="noStrike">
                          <a:latin typeface="Arial"/>
                        </a:rPr>
                        <a:t>25 083 962,00</a:t>
                      </a:r>
                    </a:p>
                  </a:txBody>
                  <a:tcPr marL="7620" marR="7620" marT="7620" marB="0" anchor="ctr"/>
                </a:tc>
                <a:tc>
                  <a:txBody>
                    <a:bodyPr/>
                    <a:lstStyle/>
                    <a:p>
                      <a:pPr algn="ctr" fontAlgn="ctr"/>
                      <a:r>
                        <a:rPr lang="ru-RU" sz="1000" b="0" i="1" u="none" strike="noStrike">
                          <a:latin typeface="Arial"/>
                        </a:rPr>
                        <a:t>5,93</a:t>
                      </a:r>
                    </a:p>
                  </a:txBody>
                  <a:tcPr marL="7620" marR="7620" marT="7620" marB="0" anchor="ctr"/>
                </a:tc>
                <a:tc>
                  <a:txBody>
                    <a:bodyPr/>
                    <a:lstStyle/>
                    <a:p>
                      <a:pPr algn="ctr" fontAlgn="ctr"/>
                      <a:r>
                        <a:rPr lang="ru-RU" sz="1000" b="0" i="0" u="none" strike="noStrike">
                          <a:latin typeface="Arial"/>
                        </a:rPr>
                        <a:t>36 717 617,00</a:t>
                      </a:r>
                    </a:p>
                  </a:txBody>
                  <a:tcPr marL="7620" marR="7620" marT="7620" marB="0" anchor="ctr"/>
                </a:tc>
                <a:tc>
                  <a:txBody>
                    <a:bodyPr/>
                    <a:lstStyle/>
                    <a:p>
                      <a:pPr algn="ctr" fontAlgn="ctr"/>
                      <a:r>
                        <a:rPr lang="ru-RU" sz="1000" b="0" i="1" u="none" strike="noStrike">
                          <a:latin typeface="Arial"/>
                        </a:rPr>
                        <a:t>7,16</a:t>
                      </a:r>
                    </a:p>
                  </a:txBody>
                  <a:tcPr marL="7620" marR="7620" marT="7620" marB="0" anchor="ctr"/>
                </a:tc>
                <a:tc>
                  <a:txBody>
                    <a:bodyPr/>
                    <a:lstStyle/>
                    <a:p>
                      <a:pPr algn="ctr" fontAlgn="ctr"/>
                      <a:r>
                        <a:rPr lang="ru-RU" sz="1000" b="0" i="0" u="none" strike="noStrike">
                          <a:latin typeface="Arial"/>
                        </a:rPr>
                        <a:t>37 008 617,00</a:t>
                      </a:r>
                    </a:p>
                  </a:txBody>
                  <a:tcPr marL="7620" marR="7620" marT="7620" marB="0" anchor="ctr"/>
                </a:tc>
                <a:tc>
                  <a:txBody>
                    <a:bodyPr/>
                    <a:lstStyle/>
                    <a:p>
                      <a:pPr algn="ctr" fontAlgn="ctr"/>
                      <a:r>
                        <a:rPr lang="ru-RU" sz="1000" b="0" i="0" u="none" strike="noStrike">
                          <a:latin typeface="Arial"/>
                        </a:rPr>
                        <a:t>8,10</a:t>
                      </a:r>
                    </a:p>
                  </a:txBody>
                  <a:tcPr marL="7620" marR="7620" marT="762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fontAlgn="ctr"/>
                      <a:r>
                        <a:rPr lang="ru-RU" sz="1000" b="1" i="1" u="none" strike="noStrike">
                          <a:latin typeface="Arial"/>
                        </a:rPr>
                        <a:t>943 300,00</a:t>
                      </a:r>
                    </a:p>
                  </a:txBody>
                  <a:tcPr marL="7620" marR="7620" marT="7620" marB="0" anchor="ctr"/>
                </a:tc>
                <a:tc>
                  <a:txBody>
                    <a:bodyPr/>
                    <a:lstStyle/>
                    <a:p>
                      <a:pPr algn="ctr" fontAlgn="ctr"/>
                      <a:r>
                        <a:rPr lang="ru-RU" sz="1000" b="1" i="1" u="none" strike="noStrike">
                          <a:latin typeface="Arial"/>
                        </a:rPr>
                        <a:t>0,22</a:t>
                      </a:r>
                    </a:p>
                  </a:txBody>
                  <a:tcPr marL="7620" marR="7620" marT="7620" marB="0" anchor="ctr"/>
                </a:tc>
                <a:tc>
                  <a:txBody>
                    <a:bodyPr/>
                    <a:lstStyle/>
                    <a:p>
                      <a:pPr algn="ctr" fontAlgn="ctr"/>
                      <a:r>
                        <a:rPr lang="ru-RU" sz="1000" b="1" i="1" u="none" strike="noStrike">
                          <a:latin typeface="Arial"/>
                        </a:rPr>
                        <a:t>943 300,00</a:t>
                      </a:r>
                    </a:p>
                  </a:txBody>
                  <a:tcPr marL="7620" marR="7620" marT="7620" marB="0" anchor="ctr"/>
                </a:tc>
                <a:tc>
                  <a:txBody>
                    <a:bodyPr/>
                    <a:lstStyle/>
                    <a:p>
                      <a:pPr algn="ctr" fontAlgn="ctr"/>
                      <a:r>
                        <a:rPr lang="ru-RU" sz="1000" b="1" i="1" u="none" strike="noStrike">
                          <a:latin typeface="Arial"/>
                        </a:rPr>
                        <a:t>0,18</a:t>
                      </a:r>
                    </a:p>
                  </a:txBody>
                  <a:tcPr marL="7620" marR="7620" marT="7620" marB="0" anchor="ctr"/>
                </a:tc>
                <a:tc>
                  <a:txBody>
                    <a:bodyPr/>
                    <a:lstStyle/>
                    <a:p>
                      <a:pPr algn="ctr" fontAlgn="ctr"/>
                      <a:r>
                        <a:rPr lang="ru-RU" sz="1000" b="1" i="1" u="none" strike="noStrike">
                          <a:latin typeface="Arial"/>
                        </a:rPr>
                        <a:t>943 300,00</a:t>
                      </a:r>
                    </a:p>
                  </a:txBody>
                  <a:tcPr marL="7620" marR="7620" marT="7620" marB="0" anchor="ctr"/>
                </a:tc>
                <a:tc>
                  <a:txBody>
                    <a:bodyPr/>
                    <a:lstStyle/>
                    <a:p>
                      <a:pPr algn="ctr" fontAlgn="ctr"/>
                      <a:r>
                        <a:rPr lang="ru-RU" sz="1000" b="1" i="1" u="none" strike="noStrike">
                          <a:latin typeface="Arial"/>
                        </a:rPr>
                        <a:t>0,21</a:t>
                      </a:r>
                    </a:p>
                  </a:txBody>
                  <a:tcPr marL="7620" marR="7620" marT="762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fontAlgn="ctr"/>
                      <a:r>
                        <a:rPr lang="ru-RU" sz="1000" b="0" i="0" u="none" strike="noStrike">
                          <a:latin typeface="Arial"/>
                        </a:rPr>
                        <a:t>943 300,00</a:t>
                      </a:r>
                    </a:p>
                  </a:txBody>
                  <a:tcPr marL="7620" marR="7620" marT="7620" marB="0" anchor="ctr"/>
                </a:tc>
                <a:tc>
                  <a:txBody>
                    <a:bodyPr/>
                    <a:lstStyle/>
                    <a:p>
                      <a:pPr algn="ctr" fontAlgn="ctr"/>
                      <a:r>
                        <a:rPr lang="ru-RU" sz="1000" b="0" i="1" u="none" strike="noStrike">
                          <a:latin typeface="Arial"/>
                        </a:rPr>
                        <a:t>0,22</a:t>
                      </a:r>
                    </a:p>
                  </a:txBody>
                  <a:tcPr marL="7620" marR="7620" marT="7620" marB="0" anchor="ctr"/>
                </a:tc>
                <a:tc>
                  <a:txBody>
                    <a:bodyPr/>
                    <a:lstStyle/>
                    <a:p>
                      <a:pPr algn="ctr" fontAlgn="ctr"/>
                      <a:r>
                        <a:rPr lang="ru-RU" sz="1000" b="0" i="0" u="none" strike="noStrike">
                          <a:latin typeface="Arial"/>
                        </a:rPr>
                        <a:t>943 300,00</a:t>
                      </a:r>
                    </a:p>
                  </a:txBody>
                  <a:tcPr marL="7620" marR="7620" marT="7620" marB="0" anchor="ctr"/>
                </a:tc>
                <a:tc>
                  <a:txBody>
                    <a:bodyPr/>
                    <a:lstStyle/>
                    <a:p>
                      <a:pPr algn="ctr" fontAlgn="ctr"/>
                      <a:r>
                        <a:rPr lang="ru-RU" sz="1000" b="0" i="1" u="none" strike="noStrike">
                          <a:latin typeface="Arial"/>
                        </a:rPr>
                        <a:t>0,18</a:t>
                      </a:r>
                    </a:p>
                  </a:txBody>
                  <a:tcPr marL="7620" marR="7620" marT="7620" marB="0" anchor="ctr"/>
                </a:tc>
                <a:tc>
                  <a:txBody>
                    <a:bodyPr/>
                    <a:lstStyle/>
                    <a:p>
                      <a:pPr algn="ctr" fontAlgn="ctr"/>
                      <a:r>
                        <a:rPr lang="ru-RU" sz="1000" b="0" i="0" u="none" strike="noStrike">
                          <a:latin typeface="Arial"/>
                        </a:rPr>
                        <a:t>943 300,00</a:t>
                      </a:r>
                    </a:p>
                  </a:txBody>
                  <a:tcPr marL="7620" marR="7620" marT="7620" marB="0" anchor="ctr"/>
                </a:tc>
                <a:tc>
                  <a:txBody>
                    <a:bodyPr/>
                    <a:lstStyle/>
                    <a:p>
                      <a:pPr algn="ctr" fontAlgn="ctr"/>
                      <a:r>
                        <a:rPr lang="ru-RU" sz="1000" b="0" i="0" u="none" strike="noStrike">
                          <a:latin typeface="Arial"/>
                        </a:rPr>
                        <a:t>0,21</a:t>
                      </a:r>
                    </a:p>
                  </a:txBody>
                  <a:tcPr marL="7620" marR="7620" marT="762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fontAlgn="ctr"/>
                      <a:r>
                        <a:rPr lang="ru-RU" sz="1000" b="1" i="1" u="none" strike="noStrike">
                          <a:latin typeface="Arial"/>
                        </a:rPr>
                        <a:t>20 530 100,00</a:t>
                      </a:r>
                    </a:p>
                  </a:txBody>
                  <a:tcPr marL="7620" marR="7620" marT="7620" marB="0" anchor="ctr"/>
                </a:tc>
                <a:tc>
                  <a:txBody>
                    <a:bodyPr/>
                    <a:lstStyle/>
                    <a:p>
                      <a:pPr algn="ctr" fontAlgn="ctr"/>
                      <a:r>
                        <a:rPr lang="ru-RU" sz="1000" b="1" i="1" u="none" strike="noStrike">
                          <a:latin typeface="Arial"/>
                        </a:rPr>
                        <a:t>4,86</a:t>
                      </a:r>
                    </a:p>
                  </a:txBody>
                  <a:tcPr marL="7620" marR="7620" marT="7620" marB="0" anchor="ctr"/>
                </a:tc>
                <a:tc>
                  <a:txBody>
                    <a:bodyPr/>
                    <a:lstStyle/>
                    <a:p>
                      <a:pPr algn="ctr" fontAlgn="ctr"/>
                      <a:r>
                        <a:rPr lang="ru-RU" sz="1000" b="1" i="1" u="none" strike="noStrike">
                          <a:latin typeface="Arial"/>
                        </a:rPr>
                        <a:t>22 775 725,00</a:t>
                      </a:r>
                    </a:p>
                  </a:txBody>
                  <a:tcPr marL="7620" marR="7620" marT="7620" marB="0" anchor="ctr"/>
                </a:tc>
                <a:tc>
                  <a:txBody>
                    <a:bodyPr/>
                    <a:lstStyle/>
                    <a:p>
                      <a:pPr algn="ctr" fontAlgn="ctr"/>
                      <a:r>
                        <a:rPr lang="ru-RU" sz="1000" b="1" i="1" u="none" strike="noStrike">
                          <a:latin typeface="Arial"/>
                        </a:rPr>
                        <a:t>4,44</a:t>
                      </a:r>
                    </a:p>
                  </a:txBody>
                  <a:tcPr marL="7620" marR="7620" marT="7620" marB="0" anchor="ctr"/>
                </a:tc>
                <a:tc>
                  <a:txBody>
                    <a:bodyPr/>
                    <a:lstStyle/>
                    <a:p>
                      <a:pPr algn="ctr" fontAlgn="ctr"/>
                      <a:r>
                        <a:rPr lang="ru-RU" sz="1000" b="1" i="1" u="none" strike="noStrike">
                          <a:latin typeface="Arial"/>
                        </a:rPr>
                        <a:t>22 775 725,00</a:t>
                      </a:r>
                    </a:p>
                  </a:txBody>
                  <a:tcPr marL="7620" marR="7620" marT="7620" marB="0" anchor="ctr"/>
                </a:tc>
                <a:tc>
                  <a:txBody>
                    <a:bodyPr/>
                    <a:lstStyle/>
                    <a:p>
                      <a:pPr algn="ctr" fontAlgn="ctr"/>
                      <a:r>
                        <a:rPr lang="ru-RU" sz="1000" b="1" i="1" u="none" strike="noStrike">
                          <a:latin typeface="Arial"/>
                        </a:rPr>
                        <a:t>4,98</a:t>
                      </a:r>
                    </a:p>
                  </a:txBody>
                  <a:tcPr marL="7620" marR="7620" marT="762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fontAlgn="ctr"/>
                      <a:r>
                        <a:rPr lang="ru-RU" sz="1000" b="0" i="0" u="none" strike="noStrike">
                          <a:latin typeface="Arial"/>
                        </a:rPr>
                        <a:t>1 291 884,00</a:t>
                      </a:r>
                    </a:p>
                  </a:txBody>
                  <a:tcPr marL="7620" marR="7620" marT="7620" marB="0" anchor="ctr"/>
                </a:tc>
                <a:tc>
                  <a:txBody>
                    <a:bodyPr/>
                    <a:lstStyle/>
                    <a:p>
                      <a:pPr algn="ctr" fontAlgn="ctr"/>
                      <a:r>
                        <a:rPr lang="ru-RU" sz="1000" b="0" i="1" u="none" strike="noStrike">
                          <a:latin typeface="Arial"/>
                        </a:rPr>
                        <a:t>0,31</a:t>
                      </a:r>
                    </a:p>
                  </a:txBody>
                  <a:tcPr marL="7620" marR="7620" marT="7620" marB="0" anchor="ctr"/>
                </a:tc>
                <a:tc>
                  <a:txBody>
                    <a:bodyPr/>
                    <a:lstStyle/>
                    <a:p>
                      <a:pPr algn="ctr" fontAlgn="ctr"/>
                      <a:r>
                        <a:rPr lang="ru-RU" sz="1000" b="0" i="0" u="none" strike="noStrike">
                          <a:latin typeface="Arial"/>
                        </a:rPr>
                        <a:t>322 000,00</a:t>
                      </a:r>
                    </a:p>
                  </a:txBody>
                  <a:tcPr marL="7620" marR="7620" marT="7620" marB="0" anchor="ctr"/>
                </a:tc>
                <a:tc>
                  <a:txBody>
                    <a:bodyPr/>
                    <a:lstStyle/>
                    <a:p>
                      <a:pPr algn="ctr" fontAlgn="ctr"/>
                      <a:r>
                        <a:rPr lang="ru-RU" sz="1000" b="0" i="1" u="none" strike="noStrike">
                          <a:latin typeface="Arial"/>
                        </a:rPr>
                        <a:t>0,06</a:t>
                      </a:r>
                    </a:p>
                  </a:txBody>
                  <a:tcPr marL="7620" marR="7620" marT="7620" marB="0" anchor="ctr"/>
                </a:tc>
                <a:tc>
                  <a:txBody>
                    <a:bodyPr/>
                    <a:lstStyle/>
                    <a:p>
                      <a:pPr algn="ctr" fontAlgn="ctr"/>
                      <a:r>
                        <a:rPr lang="ru-RU" sz="1000" b="0" i="0" u="none" strike="noStrike">
                          <a:latin typeface="Arial"/>
                        </a:rPr>
                        <a:t>322 000,00</a:t>
                      </a:r>
                    </a:p>
                  </a:txBody>
                  <a:tcPr marL="7620" marR="7620" marT="7620" marB="0" anchor="ctr"/>
                </a:tc>
                <a:tc>
                  <a:txBody>
                    <a:bodyPr/>
                    <a:lstStyle/>
                    <a:p>
                      <a:pPr algn="ctr" fontAlgn="ctr"/>
                      <a:r>
                        <a:rPr lang="ru-RU" sz="1000" b="0" i="0" u="none" strike="noStrike">
                          <a:latin typeface="Arial"/>
                        </a:rPr>
                        <a:t>0,07</a:t>
                      </a:r>
                    </a:p>
                  </a:txBody>
                  <a:tcPr marL="7620" marR="7620" marT="762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fontAlgn="ctr"/>
                      <a:r>
                        <a:rPr lang="ru-RU" sz="1000" b="0" i="0" u="none" strike="noStrike">
                          <a:latin typeface="Arial"/>
                        </a:rPr>
                        <a:t>4 152 198,00</a:t>
                      </a:r>
                    </a:p>
                  </a:txBody>
                  <a:tcPr marL="7620" marR="7620" marT="7620" marB="0" anchor="ctr"/>
                </a:tc>
                <a:tc>
                  <a:txBody>
                    <a:bodyPr/>
                    <a:lstStyle/>
                    <a:p>
                      <a:pPr algn="ctr" fontAlgn="ctr"/>
                      <a:r>
                        <a:rPr lang="ru-RU" sz="1000" b="0" i="1" u="none" strike="noStrike">
                          <a:latin typeface="Arial"/>
                        </a:rPr>
                        <a:t>0,98</a:t>
                      </a:r>
                    </a:p>
                  </a:txBody>
                  <a:tcPr marL="7620" marR="7620" marT="7620" marB="0" anchor="ctr"/>
                </a:tc>
                <a:tc>
                  <a:txBody>
                    <a:bodyPr/>
                    <a:lstStyle/>
                    <a:p>
                      <a:pPr algn="ctr" fontAlgn="ctr"/>
                      <a:r>
                        <a:rPr lang="ru-RU" sz="1000" b="0" i="0" u="none" strike="noStrike">
                          <a:latin typeface="Arial"/>
                        </a:rPr>
                        <a:t>4 158 590,00</a:t>
                      </a:r>
                    </a:p>
                  </a:txBody>
                  <a:tcPr marL="7620" marR="7620" marT="7620" marB="0" anchor="ctr"/>
                </a:tc>
                <a:tc>
                  <a:txBody>
                    <a:bodyPr/>
                    <a:lstStyle/>
                    <a:p>
                      <a:pPr algn="ctr" fontAlgn="ctr"/>
                      <a:r>
                        <a:rPr lang="ru-RU" sz="1000" b="0" i="1" u="none" strike="noStrike">
                          <a:latin typeface="Arial"/>
                        </a:rPr>
                        <a:t>0,81</a:t>
                      </a:r>
                    </a:p>
                  </a:txBody>
                  <a:tcPr marL="7620" marR="7620" marT="7620" marB="0" anchor="ctr"/>
                </a:tc>
                <a:tc>
                  <a:txBody>
                    <a:bodyPr/>
                    <a:lstStyle/>
                    <a:p>
                      <a:pPr algn="ctr" fontAlgn="ctr"/>
                      <a:r>
                        <a:rPr lang="ru-RU" sz="1000" b="0" i="0" u="none" strike="noStrike">
                          <a:latin typeface="Arial"/>
                        </a:rPr>
                        <a:t>4 158 590,00</a:t>
                      </a:r>
                    </a:p>
                  </a:txBody>
                  <a:tcPr marL="7620" marR="7620" marT="7620" marB="0" anchor="ctr"/>
                </a:tc>
                <a:tc>
                  <a:txBody>
                    <a:bodyPr/>
                    <a:lstStyle/>
                    <a:p>
                      <a:pPr algn="ctr" fontAlgn="ctr"/>
                      <a:r>
                        <a:rPr lang="ru-RU" sz="1000" b="0" i="0" u="none" strike="noStrike" dirty="0">
                          <a:latin typeface="Arial"/>
                        </a:rPr>
                        <a:t>0,91</a:t>
                      </a:r>
                    </a:p>
                  </a:txBody>
                  <a:tcPr marL="7620" marR="7620" marT="762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7786740" cy="4815856"/>
        </p:xfrm>
        <a:graphic>
          <a:graphicData uri="http://schemas.openxmlformats.org/drawingml/2006/table">
            <a:tbl>
              <a:tblPr firstRow="1" bandRow="1">
                <a:tableStyleId>{5C22544A-7EE6-4342-B048-85BDC9FD1C3A}</a:tableStyleId>
              </a:tblPr>
              <a:tblGrid>
                <a:gridCol w="2433354"/>
                <a:gridCol w="892231"/>
                <a:gridCol w="973343"/>
                <a:gridCol w="892231"/>
                <a:gridCol w="892231"/>
                <a:gridCol w="892231"/>
                <a:gridCol w="811119"/>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2025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fontAlgn="ctr"/>
                      <a:r>
                        <a:rPr lang="ru-RU" sz="1000" b="0" i="0" u="none" strike="noStrike">
                          <a:latin typeface="Arial"/>
                        </a:rPr>
                        <a:t>10 826 201,00</a:t>
                      </a:r>
                    </a:p>
                  </a:txBody>
                  <a:tcPr marL="7620" marR="7620" marT="7620" marB="0" anchor="ctr"/>
                </a:tc>
                <a:tc>
                  <a:txBody>
                    <a:bodyPr/>
                    <a:lstStyle/>
                    <a:p>
                      <a:pPr algn="ctr" fontAlgn="ctr"/>
                      <a:r>
                        <a:rPr lang="ru-RU" sz="1000" b="0" i="1" u="none" strike="noStrike">
                          <a:latin typeface="Arial"/>
                        </a:rPr>
                        <a:t>2,56</a:t>
                      </a:r>
                    </a:p>
                  </a:txBody>
                  <a:tcPr marL="7620" marR="7620" marT="7620" marB="0" anchor="ctr"/>
                </a:tc>
                <a:tc>
                  <a:txBody>
                    <a:bodyPr/>
                    <a:lstStyle/>
                    <a:p>
                      <a:pPr algn="ctr" fontAlgn="ctr"/>
                      <a:r>
                        <a:rPr lang="ru-RU" sz="1000" b="0" i="0" u="none" strike="noStrike">
                          <a:latin typeface="Arial"/>
                        </a:rPr>
                        <a:t>14 035 318,00</a:t>
                      </a:r>
                    </a:p>
                  </a:txBody>
                  <a:tcPr marL="7620" marR="7620" marT="7620" marB="0" anchor="ctr"/>
                </a:tc>
                <a:tc>
                  <a:txBody>
                    <a:bodyPr/>
                    <a:lstStyle/>
                    <a:p>
                      <a:pPr algn="ctr" fontAlgn="ctr"/>
                      <a:r>
                        <a:rPr lang="ru-RU" sz="1000" b="0" i="1" u="none" strike="noStrike">
                          <a:latin typeface="Arial"/>
                        </a:rPr>
                        <a:t>2,74</a:t>
                      </a:r>
                    </a:p>
                  </a:txBody>
                  <a:tcPr marL="7620" marR="7620" marT="7620" marB="0" anchor="ctr"/>
                </a:tc>
                <a:tc>
                  <a:txBody>
                    <a:bodyPr/>
                    <a:lstStyle/>
                    <a:p>
                      <a:pPr algn="ctr" fontAlgn="ctr"/>
                      <a:r>
                        <a:rPr lang="ru-RU" sz="1000" b="0" i="0" u="none" strike="noStrike">
                          <a:latin typeface="Arial"/>
                        </a:rPr>
                        <a:t>14 035 318,00</a:t>
                      </a:r>
                    </a:p>
                  </a:txBody>
                  <a:tcPr marL="7620" marR="7620" marT="7620" marB="0" anchor="ctr"/>
                </a:tc>
                <a:tc>
                  <a:txBody>
                    <a:bodyPr/>
                    <a:lstStyle/>
                    <a:p>
                      <a:pPr algn="ctr" fontAlgn="ctr"/>
                      <a:r>
                        <a:rPr lang="ru-RU" sz="1000" b="0" i="0" u="none" strike="noStrike">
                          <a:latin typeface="Arial"/>
                        </a:rPr>
                        <a:t>3,07</a:t>
                      </a:r>
                    </a:p>
                  </a:txBody>
                  <a:tcPr marL="7620" marR="7620" marT="762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fontAlgn="ctr"/>
                      <a:r>
                        <a:rPr lang="ru-RU" sz="1000" b="0" i="0" u="none" strike="noStrike">
                          <a:latin typeface="Arial"/>
                        </a:rPr>
                        <a:t>4 259 817,00</a:t>
                      </a:r>
                    </a:p>
                  </a:txBody>
                  <a:tcPr marL="7620" marR="7620" marT="7620" marB="0" anchor="ctr"/>
                </a:tc>
                <a:tc>
                  <a:txBody>
                    <a:bodyPr/>
                    <a:lstStyle/>
                    <a:p>
                      <a:pPr algn="ctr" fontAlgn="ctr"/>
                      <a:r>
                        <a:rPr lang="ru-RU" sz="1000" b="0" i="1" u="none" strike="noStrike">
                          <a:latin typeface="Arial"/>
                        </a:rPr>
                        <a:t>1,01</a:t>
                      </a:r>
                    </a:p>
                  </a:txBody>
                  <a:tcPr marL="7620" marR="7620" marT="7620" marB="0" anchor="ctr"/>
                </a:tc>
                <a:tc>
                  <a:txBody>
                    <a:bodyPr/>
                    <a:lstStyle/>
                    <a:p>
                      <a:pPr algn="ctr" fontAlgn="ctr"/>
                      <a:r>
                        <a:rPr lang="ru-RU" sz="1000" b="0" i="0" u="none" strike="noStrike">
                          <a:latin typeface="Arial"/>
                        </a:rPr>
                        <a:t>4 259 817,00</a:t>
                      </a:r>
                    </a:p>
                  </a:txBody>
                  <a:tcPr marL="7620" marR="7620" marT="7620" marB="0" anchor="ctr"/>
                </a:tc>
                <a:tc>
                  <a:txBody>
                    <a:bodyPr/>
                    <a:lstStyle/>
                    <a:p>
                      <a:pPr algn="ctr" fontAlgn="ctr"/>
                      <a:r>
                        <a:rPr lang="ru-RU" sz="1000" b="0" i="1" u="none" strike="noStrike">
                          <a:latin typeface="Arial"/>
                        </a:rPr>
                        <a:t>0,83</a:t>
                      </a:r>
                    </a:p>
                  </a:txBody>
                  <a:tcPr marL="7620" marR="7620" marT="7620" marB="0" anchor="ctr"/>
                </a:tc>
                <a:tc>
                  <a:txBody>
                    <a:bodyPr/>
                    <a:lstStyle/>
                    <a:p>
                      <a:pPr algn="ctr" fontAlgn="ctr"/>
                      <a:r>
                        <a:rPr lang="ru-RU" sz="1000" b="0" i="0" u="none" strike="noStrike">
                          <a:latin typeface="Arial"/>
                        </a:rPr>
                        <a:t>4 259 817,00</a:t>
                      </a:r>
                    </a:p>
                  </a:txBody>
                  <a:tcPr marL="7620" marR="7620" marT="7620" marB="0" anchor="ctr"/>
                </a:tc>
                <a:tc>
                  <a:txBody>
                    <a:bodyPr/>
                    <a:lstStyle/>
                    <a:p>
                      <a:pPr algn="ctr" fontAlgn="ctr"/>
                      <a:r>
                        <a:rPr lang="ru-RU" sz="1000" b="0" i="0" u="none" strike="noStrike">
                          <a:latin typeface="Arial"/>
                        </a:rPr>
                        <a:t>0,93</a:t>
                      </a:r>
                    </a:p>
                  </a:txBody>
                  <a:tcPr marL="7620" marR="7620" marT="762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fontAlgn="ctr"/>
                      <a:r>
                        <a:rPr lang="ru-RU" sz="1000" b="1" i="1" u="none" strike="noStrike">
                          <a:latin typeface="Arial"/>
                        </a:rPr>
                        <a:t>150 000,00</a:t>
                      </a:r>
                    </a:p>
                  </a:txBody>
                  <a:tcPr marL="7620" marR="7620" marT="7620" marB="0" anchor="ctr"/>
                </a:tc>
                <a:tc>
                  <a:txBody>
                    <a:bodyPr/>
                    <a:lstStyle/>
                    <a:p>
                      <a:pPr algn="ctr" fontAlgn="ctr"/>
                      <a:r>
                        <a:rPr lang="ru-RU" sz="1000" b="1" i="1" u="none" strike="noStrike">
                          <a:latin typeface="Arial"/>
                        </a:rPr>
                        <a:t>0,04</a:t>
                      </a:r>
                    </a:p>
                  </a:txBody>
                  <a:tcPr marL="7620" marR="7620" marT="7620" marB="0" anchor="ctr"/>
                </a:tc>
                <a:tc>
                  <a:txBody>
                    <a:bodyPr/>
                    <a:lstStyle/>
                    <a:p>
                      <a:pPr algn="ctr" fontAlgn="ctr"/>
                      <a:r>
                        <a:rPr lang="ru-RU" sz="1000" b="1" i="1" u="none" strike="noStrike">
                          <a:latin typeface="Arial"/>
                        </a:rPr>
                        <a:t>150 000,00</a:t>
                      </a:r>
                    </a:p>
                  </a:txBody>
                  <a:tcPr marL="7620" marR="7620" marT="7620" marB="0" anchor="ctr"/>
                </a:tc>
                <a:tc>
                  <a:txBody>
                    <a:bodyPr/>
                    <a:lstStyle/>
                    <a:p>
                      <a:pPr algn="ctr" fontAlgn="ctr"/>
                      <a:r>
                        <a:rPr lang="ru-RU" sz="1000" b="1" i="1" u="none" strike="noStrike">
                          <a:latin typeface="Arial"/>
                        </a:rPr>
                        <a:t>0,03</a:t>
                      </a:r>
                    </a:p>
                  </a:txBody>
                  <a:tcPr marL="7620" marR="7620" marT="7620" marB="0" anchor="ctr"/>
                </a:tc>
                <a:tc>
                  <a:txBody>
                    <a:bodyPr/>
                    <a:lstStyle/>
                    <a:p>
                      <a:pPr algn="ctr" fontAlgn="ctr"/>
                      <a:r>
                        <a:rPr lang="ru-RU" sz="1000" b="1" i="1" u="none" strike="noStrike">
                          <a:latin typeface="Arial"/>
                        </a:rPr>
                        <a:t>150 000,00</a:t>
                      </a:r>
                    </a:p>
                  </a:txBody>
                  <a:tcPr marL="7620" marR="7620" marT="7620" marB="0" anchor="ctr"/>
                </a:tc>
                <a:tc>
                  <a:txBody>
                    <a:bodyPr/>
                    <a:lstStyle/>
                    <a:p>
                      <a:pPr algn="ctr" fontAlgn="ctr"/>
                      <a:r>
                        <a:rPr lang="ru-RU" sz="1000" b="1" i="1" u="none" strike="noStrike">
                          <a:latin typeface="Arial"/>
                        </a:rPr>
                        <a:t>0,03</a:t>
                      </a:r>
                    </a:p>
                  </a:txBody>
                  <a:tcPr marL="7620" marR="7620" marT="762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fontAlgn="ctr"/>
                      <a:r>
                        <a:rPr lang="ru-RU" sz="1000" b="0" i="0" u="none" strike="noStrike">
                          <a:latin typeface="Arial"/>
                        </a:rPr>
                        <a:t>150 000,00</a:t>
                      </a:r>
                    </a:p>
                  </a:txBody>
                  <a:tcPr marL="7620" marR="7620" marT="7620" marB="0" anchor="ctr"/>
                </a:tc>
                <a:tc>
                  <a:txBody>
                    <a:bodyPr/>
                    <a:lstStyle/>
                    <a:p>
                      <a:pPr algn="ctr" fontAlgn="ctr"/>
                      <a:r>
                        <a:rPr lang="ru-RU" sz="1000" b="0" i="1" u="none" strike="noStrike">
                          <a:latin typeface="Arial"/>
                        </a:rPr>
                        <a:t>0,04</a:t>
                      </a:r>
                    </a:p>
                  </a:txBody>
                  <a:tcPr marL="7620" marR="7620" marT="7620" marB="0" anchor="ctr"/>
                </a:tc>
                <a:tc>
                  <a:txBody>
                    <a:bodyPr/>
                    <a:lstStyle/>
                    <a:p>
                      <a:pPr algn="ctr" fontAlgn="ctr"/>
                      <a:r>
                        <a:rPr lang="ru-RU" sz="1000" b="0" i="0" u="none" strike="noStrike">
                          <a:latin typeface="Arial"/>
                        </a:rPr>
                        <a:t>150 000,00</a:t>
                      </a:r>
                    </a:p>
                  </a:txBody>
                  <a:tcPr marL="7620" marR="7620" marT="7620" marB="0" anchor="ctr"/>
                </a:tc>
                <a:tc>
                  <a:txBody>
                    <a:bodyPr/>
                    <a:lstStyle/>
                    <a:p>
                      <a:pPr algn="ctr" fontAlgn="ctr"/>
                      <a:r>
                        <a:rPr lang="ru-RU" sz="1000" b="0" i="1" u="none" strike="noStrike">
                          <a:latin typeface="Arial"/>
                        </a:rPr>
                        <a:t>0,03</a:t>
                      </a:r>
                    </a:p>
                  </a:txBody>
                  <a:tcPr marL="7620" marR="7620" marT="7620" marB="0" anchor="ctr"/>
                </a:tc>
                <a:tc>
                  <a:txBody>
                    <a:bodyPr/>
                    <a:lstStyle/>
                    <a:p>
                      <a:pPr algn="ctr" fontAlgn="ctr"/>
                      <a:r>
                        <a:rPr lang="ru-RU" sz="1000" b="0" i="0" u="none" strike="noStrike">
                          <a:latin typeface="Arial"/>
                        </a:rPr>
                        <a:t>150 000,00</a:t>
                      </a:r>
                    </a:p>
                  </a:txBody>
                  <a:tcPr marL="7620" marR="7620" marT="7620" marB="0" anchor="ctr"/>
                </a:tc>
                <a:tc>
                  <a:txBody>
                    <a:bodyPr/>
                    <a:lstStyle/>
                    <a:p>
                      <a:pPr algn="ctr" fontAlgn="ctr"/>
                      <a:r>
                        <a:rPr lang="ru-RU" sz="1000" b="0" i="0" u="none" strike="noStrike">
                          <a:latin typeface="Arial"/>
                        </a:rPr>
                        <a:t>0,03</a:t>
                      </a:r>
                    </a:p>
                  </a:txBody>
                  <a:tcPr marL="7620" marR="7620" marT="7620" marB="0" anchor="ctr"/>
                </a:tc>
              </a:tr>
              <a:tr h="290172">
                <a:tc>
                  <a:txBody>
                    <a:bodyPr/>
                    <a:lstStyle/>
                    <a:p>
                      <a:pPr>
                        <a:lnSpc>
                          <a:spcPct val="115000"/>
                        </a:lnSpc>
                        <a:spcAft>
                          <a:spcPts val="1000"/>
                        </a:spcAft>
                      </a:pPr>
                      <a:r>
                        <a:rPr lang="ru-RU" sz="1000" b="1" i="1" dirty="0">
                          <a:latin typeface="Arial"/>
                          <a:ea typeface="Times New Roman"/>
                          <a:cs typeface="Times New Roman"/>
                        </a:rPr>
                        <a:t>Обслуживание государственного (муниципального) долга</a:t>
                      </a:r>
                      <a:endParaRPr lang="ru-RU" sz="1100" dirty="0">
                        <a:latin typeface="Calibri"/>
                        <a:ea typeface="Times New Roman"/>
                        <a:cs typeface="Times New Roman"/>
                      </a:endParaRPr>
                    </a:p>
                  </a:txBody>
                  <a:tcPr marL="68580" marR="68580" marT="0" marB="0" anchor="b"/>
                </a:tc>
                <a:tc>
                  <a:txBody>
                    <a:bodyPr/>
                    <a:lstStyle/>
                    <a:p>
                      <a:pPr algn="ctr" fontAlgn="ctr"/>
                      <a:r>
                        <a:rPr lang="ru-RU" sz="1000" b="1" i="1" u="none" strike="noStrike">
                          <a:latin typeface="Arial"/>
                        </a:rPr>
                        <a:t>1 170,00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c>
                  <a:txBody>
                    <a:bodyPr/>
                    <a:lstStyle/>
                    <a:p>
                      <a:pPr algn="ctr" fontAlgn="ctr"/>
                      <a:r>
                        <a:rPr lang="ru-RU" sz="1000" b="1" i="1" u="none" strike="noStrike">
                          <a:latin typeface="Arial"/>
                        </a:rPr>
                        <a:t>1 170,00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c>
                  <a:txBody>
                    <a:bodyPr/>
                    <a:lstStyle/>
                    <a:p>
                      <a:pPr algn="ctr" fontAlgn="ctr"/>
                      <a:r>
                        <a:rPr lang="ru-RU" sz="1000" b="1" i="1" u="none" strike="noStrike">
                          <a:latin typeface="Arial"/>
                        </a:rPr>
                        <a:t>1 170,00</a:t>
                      </a:r>
                    </a:p>
                  </a:txBody>
                  <a:tcPr marL="7620" marR="7620" marT="7620" marB="0" anchor="ctr"/>
                </a:tc>
                <a:tc>
                  <a:txBody>
                    <a:bodyPr/>
                    <a:lstStyle/>
                    <a:p>
                      <a:pPr algn="ctr" fontAlgn="ctr"/>
                      <a:r>
                        <a:rPr lang="ru-RU" sz="1000" b="1" i="1" u="none" strike="noStrike">
                          <a:latin typeface="Arial"/>
                        </a:rPr>
                        <a:t>0,00</a:t>
                      </a:r>
                    </a:p>
                  </a:txBody>
                  <a:tcPr marL="7620" marR="7620" marT="7620" marB="0" anchor="ctr"/>
                </a:tc>
              </a:tr>
              <a:tr h="290172">
                <a:tc>
                  <a:txBody>
                    <a:bodyPr/>
                    <a:lstStyle/>
                    <a:p>
                      <a:pPr>
                        <a:lnSpc>
                          <a:spcPct val="115000"/>
                        </a:lnSpc>
                        <a:spcAft>
                          <a:spcPts val="1000"/>
                        </a:spcAft>
                      </a:pPr>
                      <a:r>
                        <a:rPr lang="ru-RU" sz="1000">
                          <a:latin typeface="Arial"/>
                          <a:ea typeface="Times New Roman"/>
                          <a:cs typeface="Times New Roman"/>
                        </a:rPr>
                        <a:t>Обслуживание государственного (муниципального) внутреннего долга</a:t>
                      </a:r>
                      <a:endParaRPr lang="ru-RU" sz="1100">
                        <a:latin typeface="Calibri"/>
                        <a:ea typeface="Times New Roman"/>
                        <a:cs typeface="Times New Roman"/>
                      </a:endParaRPr>
                    </a:p>
                  </a:txBody>
                  <a:tcPr marL="68580" marR="68580" marT="0" marB="0" anchor="ctr"/>
                </a:tc>
                <a:tc>
                  <a:txBody>
                    <a:bodyPr/>
                    <a:lstStyle/>
                    <a:p>
                      <a:pPr algn="ctr" fontAlgn="ctr"/>
                      <a:r>
                        <a:rPr lang="ru-RU" sz="1000" b="0" i="0" u="none" strike="noStrike">
                          <a:latin typeface="Arial"/>
                        </a:rPr>
                        <a:t>1 170,00</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1 170,00</a:t>
                      </a:r>
                    </a:p>
                  </a:txBody>
                  <a:tcPr marL="7620" marR="7620" marT="7620" marB="0" anchor="ctr"/>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1 170,00</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fontAlgn="ctr"/>
                      <a:r>
                        <a:rPr lang="ru-RU" sz="1000" b="1" i="1" u="none" strike="noStrike">
                          <a:latin typeface="Arial"/>
                        </a:rPr>
                        <a:t>7 494 135,00</a:t>
                      </a:r>
                    </a:p>
                  </a:txBody>
                  <a:tcPr marL="7620" marR="7620" marT="7620" marB="0" anchor="ctr"/>
                </a:tc>
                <a:tc>
                  <a:txBody>
                    <a:bodyPr/>
                    <a:lstStyle/>
                    <a:p>
                      <a:pPr algn="ctr" fontAlgn="ctr"/>
                      <a:r>
                        <a:rPr lang="ru-RU" sz="1000" b="1" i="1" u="none" strike="noStrike">
                          <a:latin typeface="Arial"/>
                        </a:rPr>
                        <a:t>1,77</a:t>
                      </a:r>
                    </a:p>
                  </a:txBody>
                  <a:tcPr marL="7620" marR="7620" marT="7620" marB="0" anchor="ctr"/>
                </a:tc>
                <a:tc>
                  <a:txBody>
                    <a:bodyPr/>
                    <a:lstStyle/>
                    <a:p>
                      <a:pPr algn="ctr" fontAlgn="ctr"/>
                      <a:r>
                        <a:rPr lang="ru-RU" sz="1000" b="1" i="1" u="none" strike="noStrike">
                          <a:latin typeface="Arial"/>
                        </a:rPr>
                        <a:t>6 370 014,00</a:t>
                      </a:r>
                    </a:p>
                  </a:txBody>
                  <a:tcPr marL="7620" marR="7620" marT="7620" marB="0" anchor="ctr"/>
                </a:tc>
                <a:tc>
                  <a:txBody>
                    <a:bodyPr/>
                    <a:lstStyle/>
                    <a:p>
                      <a:pPr algn="ctr" fontAlgn="ctr"/>
                      <a:r>
                        <a:rPr lang="ru-RU" sz="1000" b="1" i="1" u="none" strike="noStrike">
                          <a:latin typeface="Arial"/>
                        </a:rPr>
                        <a:t>1,24</a:t>
                      </a:r>
                    </a:p>
                  </a:txBody>
                  <a:tcPr marL="7620" marR="7620" marT="7620" marB="0" anchor="ctr"/>
                </a:tc>
                <a:tc>
                  <a:txBody>
                    <a:bodyPr/>
                    <a:lstStyle/>
                    <a:p>
                      <a:pPr algn="ctr" fontAlgn="ctr"/>
                      <a:r>
                        <a:rPr lang="ru-RU" sz="1000" b="1" i="1" u="none" strike="noStrike">
                          <a:latin typeface="Arial"/>
                        </a:rPr>
                        <a:t>5 995 308,00</a:t>
                      </a:r>
                    </a:p>
                  </a:txBody>
                  <a:tcPr marL="7620" marR="7620" marT="7620" marB="0" anchor="ctr"/>
                </a:tc>
                <a:tc>
                  <a:txBody>
                    <a:bodyPr/>
                    <a:lstStyle/>
                    <a:p>
                      <a:pPr algn="ctr" fontAlgn="ctr"/>
                      <a:r>
                        <a:rPr lang="ru-RU" sz="1000" b="1" i="1" u="none" strike="noStrike">
                          <a:latin typeface="Arial"/>
                        </a:rPr>
                        <a:t>1,31</a:t>
                      </a:r>
                    </a:p>
                  </a:txBody>
                  <a:tcPr marL="7620" marR="7620" marT="762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fontAlgn="ctr"/>
                      <a:r>
                        <a:rPr lang="ru-RU" sz="1000" b="0" i="0" u="none" strike="noStrike">
                          <a:latin typeface="Arial"/>
                        </a:rPr>
                        <a:t>7 494 135,00</a:t>
                      </a:r>
                    </a:p>
                  </a:txBody>
                  <a:tcPr marL="7620" marR="7620" marT="7620" marB="0" anchor="ctr"/>
                </a:tc>
                <a:tc>
                  <a:txBody>
                    <a:bodyPr/>
                    <a:lstStyle/>
                    <a:p>
                      <a:pPr algn="ctr" fontAlgn="ctr"/>
                      <a:r>
                        <a:rPr lang="ru-RU" sz="1000" b="0" i="1" u="none" strike="noStrike">
                          <a:latin typeface="Arial"/>
                        </a:rPr>
                        <a:t>1,77</a:t>
                      </a:r>
                    </a:p>
                  </a:txBody>
                  <a:tcPr marL="7620" marR="7620" marT="7620" marB="0" anchor="ctr"/>
                </a:tc>
                <a:tc>
                  <a:txBody>
                    <a:bodyPr/>
                    <a:lstStyle/>
                    <a:p>
                      <a:pPr algn="ctr" fontAlgn="ctr"/>
                      <a:r>
                        <a:rPr lang="ru-RU" sz="1000" b="0" i="0" u="none" strike="noStrike">
                          <a:latin typeface="Arial"/>
                        </a:rPr>
                        <a:t>6 370 014,00</a:t>
                      </a:r>
                    </a:p>
                  </a:txBody>
                  <a:tcPr marL="7620" marR="7620" marT="7620" marB="0" anchor="ctr"/>
                </a:tc>
                <a:tc>
                  <a:txBody>
                    <a:bodyPr/>
                    <a:lstStyle/>
                    <a:p>
                      <a:pPr algn="ctr" fontAlgn="ctr"/>
                      <a:r>
                        <a:rPr lang="ru-RU" sz="1000" b="0" i="1" u="none" strike="noStrike">
                          <a:latin typeface="Arial"/>
                        </a:rPr>
                        <a:t>1,24</a:t>
                      </a:r>
                    </a:p>
                  </a:txBody>
                  <a:tcPr marL="7620" marR="7620" marT="7620" marB="0" anchor="ctr"/>
                </a:tc>
                <a:tc>
                  <a:txBody>
                    <a:bodyPr/>
                    <a:lstStyle/>
                    <a:p>
                      <a:pPr algn="ctr" fontAlgn="ctr"/>
                      <a:r>
                        <a:rPr lang="ru-RU" sz="1000" b="0" i="0" u="none" strike="noStrike">
                          <a:latin typeface="Arial"/>
                        </a:rPr>
                        <a:t>5 995 308,00</a:t>
                      </a:r>
                    </a:p>
                  </a:txBody>
                  <a:tcPr marL="7620" marR="7620" marT="7620" marB="0" anchor="ctr"/>
                </a:tc>
                <a:tc>
                  <a:txBody>
                    <a:bodyPr/>
                    <a:lstStyle/>
                    <a:p>
                      <a:pPr algn="ctr" fontAlgn="ctr"/>
                      <a:r>
                        <a:rPr lang="ru-RU" sz="1000" b="0" i="0" u="none" strike="noStrike">
                          <a:latin typeface="Arial"/>
                        </a:rPr>
                        <a:t>1,31</a:t>
                      </a:r>
                    </a:p>
                  </a:txBody>
                  <a:tcPr marL="7620" marR="7620" marT="762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gn="l" fontAlgn="b"/>
                      <a:r>
                        <a:rPr lang="ru-RU" sz="1000" b="0" i="0" u="none" strike="noStrike">
                          <a:latin typeface="Arial"/>
                        </a:rPr>
                        <a:t> </a:t>
                      </a:r>
                    </a:p>
                  </a:txBody>
                  <a:tcPr marL="7620" marR="7620" marT="7620" marB="0" anchor="b"/>
                </a:tc>
                <a:tc>
                  <a:txBody>
                    <a:bodyPr/>
                    <a:lstStyle/>
                    <a:p>
                      <a:pPr algn="ctr" fontAlgn="ctr"/>
                      <a:r>
                        <a:rPr lang="ru-RU" sz="1000" b="0" i="1" u="none" strike="noStrike">
                          <a:latin typeface="Arial"/>
                        </a:rPr>
                        <a:t>0,00</a:t>
                      </a:r>
                    </a:p>
                  </a:txBody>
                  <a:tcPr marL="7620" marR="7620" marT="7620" marB="0" anchor="ctr"/>
                </a:tc>
                <a:tc>
                  <a:txBody>
                    <a:bodyPr/>
                    <a:lstStyle/>
                    <a:p>
                      <a:pPr algn="ctr" fontAlgn="ctr"/>
                      <a:r>
                        <a:rPr lang="ru-RU" sz="1000" b="0" i="0" u="none" strike="noStrike">
                          <a:latin typeface="Arial"/>
                        </a:rPr>
                        <a:t>2 692 950,00</a:t>
                      </a:r>
                    </a:p>
                  </a:txBody>
                  <a:tcPr marL="7620" marR="7620" marT="7620" marB="0" anchor="ctr"/>
                </a:tc>
                <a:tc>
                  <a:txBody>
                    <a:bodyPr/>
                    <a:lstStyle/>
                    <a:p>
                      <a:pPr algn="ctr" fontAlgn="ctr"/>
                      <a:r>
                        <a:rPr lang="ru-RU" sz="1000" b="0" i="1" u="none" strike="noStrike">
                          <a:latin typeface="Arial"/>
                        </a:rPr>
                        <a:t>0,52</a:t>
                      </a:r>
                    </a:p>
                  </a:txBody>
                  <a:tcPr marL="7620" marR="7620" marT="7620" marB="0" anchor="ctr"/>
                </a:tc>
                <a:tc>
                  <a:txBody>
                    <a:bodyPr/>
                    <a:lstStyle/>
                    <a:p>
                      <a:pPr algn="ctr" fontAlgn="ctr"/>
                      <a:r>
                        <a:rPr lang="ru-RU" sz="1000" b="0" i="0" u="none" strike="noStrike">
                          <a:latin typeface="Arial"/>
                        </a:rPr>
                        <a:t>5 818 198,00</a:t>
                      </a:r>
                    </a:p>
                  </a:txBody>
                  <a:tcPr marL="7620" marR="7620" marT="7620" marB="0" anchor="ctr"/>
                </a:tc>
                <a:tc>
                  <a:txBody>
                    <a:bodyPr/>
                    <a:lstStyle/>
                    <a:p>
                      <a:pPr algn="ctr" fontAlgn="ctr"/>
                      <a:r>
                        <a:rPr lang="ru-RU" sz="1000" b="0" i="0" u="none" strike="noStrike" dirty="0">
                          <a:latin typeface="Arial"/>
                        </a:rPr>
                        <a:t>1,27</a:t>
                      </a:r>
                    </a:p>
                  </a:txBody>
                  <a:tcPr marL="7620" marR="7620" marT="762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2025 </a:t>
            </a:r>
            <a:r>
              <a:rPr lang="ru-RU" b="1" dirty="0" smtClean="0">
                <a:solidFill>
                  <a:srgbClr val="FF0000"/>
                </a:solidFill>
                <a:latin typeface="Times New Roman" pitchFamily="18" charset="0"/>
                <a:cs typeface="Times New Roman" pitchFamily="18" charset="0"/>
              </a:rPr>
              <a:t>– </a:t>
            </a:r>
            <a:r>
              <a:rPr lang="ru-RU" b="1" dirty="0" smtClean="0">
                <a:solidFill>
                  <a:srgbClr val="FF0000"/>
                </a:solidFill>
                <a:latin typeface="Times New Roman" pitchFamily="18" charset="0"/>
                <a:cs typeface="Times New Roman" pitchFamily="18" charset="0"/>
              </a:rPr>
              <a:t>2027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24</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1026" name="Picture 2"/>
          <p:cNvPicPr>
            <a:picLocks noChangeAspect="1" noChangeArrowheads="1"/>
          </p:cNvPicPr>
          <p:nvPr/>
        </p:nvPicPr>
        <p:blipFill>
          <a:blip r:embed="rId3"/>
          <a:srcRect/>
          <a:stretch>
            <a:fillRect/>
          </a:stretch>
        </p:blipFill>
        <p:spPr bwMode="auto">
          <a:xfrm>
            <a:off x="142844" y="1571612"/>
            <a:ext cx="4486275" cy="27717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3786182" y="1643050"/>
            <a:ext cx="4495800" cy="2771775"/>
          </a:xfrm>
          <a:prstGeom prst="rect">
            <a:avLst/>
          </a:prstGeom>
          <a:noFill/>
          <a:ln w="9525">
            <a:noFill/>
            <a:miter lim="800000"/>
            <a:headEnd/>
            <a:tailEnd/>
          </a:ln>
          <a:effectLst/>
        </p:spPr>
      </p:pic>
      <p:pic>
        <p:nvPicPr>
          <p:cNvPr id="3" name="Picture 4"/>
          <p:cNvPicPr>
            <a:picLocks noChangeAspect="1" noChangeArrowheads="1"/>
          </p:cNvPicPr>
          <p:nvPr/>
        </p:nvPicPr>
        <p:blipFill>
          <a:blip r:embed="rId5"/>
          <a:srcRect/>
          <a:stretch>
            <a:fillRect/>
          </a:stretch>
        </p:blipFill>
        <p:spPr bwMode="auto">
          <a:xfrm>
            <a:off x="1928794" y="4086225"/>
            <a:ext cx="4438650" cy="2771775"/>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1033987"/>
                <a:gridCol w="774217"/>
                <a:gridCol w="1011733"/>
                <a:gridCol w="796471"/>
                <a:gridCol w="1060917"/>
                <a:gridCol w="714380"/>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fontAlgn="ctr"/>
                      <a:r>
                        <a:rPr lang="ru-RU" sz="1000" b="0" i="0" u="none" strike="noStrike">
                          <a:latin typeface="Arial"/>
                        </a:rPr>
                        <a:t>25 083 962,00</a:t>
                      </a:r>
                    </a:p>
                  </a:txBody>
                  <a:tcPr marL="7620" marR="7620" marT="7620" marB="0" anchor="ctr"/>
                </a:tc>
                <a:tc>
                  <a:txBody>
                    <a:bodyPr/>
                    <a:lstStyle/>
                    <a:p>
                      <a:pPr algn="ctr" fontAlgn="ctr"/>
                      <a:r>
                        <a:rPr lang="ru-RU" sz="1000" b="0" i="0" u="none" strike="noStrike">
                          <a:latin typeface="Arial"/>
                        </a:rPr>
                        <a:t>6,76</a:t>
                      </a:r>
                    </a:p>
                  </a:txBody>
                  <a:tcPr marL="7620" marR="7620" marT="7620" marB="0" anchor="ctr"/>
                </a:tc>
                <a:tc>
                  <a:txBody>
                    <a:bodyPr/>
                    <a:lstStyle/>
                    <a:p>
                      <a:pPr algn="ctr" fontAlgn="ctr"/>
                      <a:r>
                        <a:rPr lang="ru-RU" sz="1000" b="0" i="0" u="none" strike="noStrike">
                          <a:latin typeface="Arial"/>
                        </a:rPr>
                        <a:t>36 717 617,00</a:t>
                      </a:r>
                    </a:p>
                  </a:txBody>
                  <a:tcPr marL="7620" marR="7620" marT="7620" marB="0" anchor="ctr"/>
                </a:tc>
                <a:tc>
                  <a:txBody>
                    <a:bodyPr/>
                    <a:lstStyle/>
                    <a:p>
                      <a:pPr algn="ctr" fontAlgn="ctr"/>
                      <a:r>
                        <a:rPr lang="ru-RU" sz="1000" b="0" i="0" u="none" strike="noStrike">
                          <a:latin typeface="Arial"/>
                        </a:rPr>
                        <a:t>7,55</a:t>
                      </a:r>
                    </a:p>
                  </a:txBody>
                  <a:tcPr marL="7620" marR="7620" marT="7620" marB="0" anchor="ctr"/>
                </a:tc>
                <a:tc>
                  <a:txBody>
                    <a:bodyPr/>
                    <a:lstStyle/>
                    <a:p>
                      <a:pPr algn="ctr" fontAlgn="ctr"/>
                      <a:r>
                        <a:rPr lang="ru-RU" sz="1000" b="0" i="0" u="none" strike="noStrike">
                          <a:latin typeface="Arial"/>
                        </a:rPr>
                        <a:t>37 008 617,00</a:t>
                      </a:r>
                    </a:p>
                  </a:txBody>
                  <a:tcPr marL="7620" marR="7620" marT="7620" marB="0" anchor="ctr"/>
                </a:tc>
                <a:tc>
                  <a:txBody>
                    <a:bodyPr/>
                    <a:lstStyle/>
                    <a:p>
                      <a:pPr algn="ctr" fontAlgn="ctr"/>
                      <a:r>
                        <a:rPr lang="ru-RU" sz="1000" b="0" i="0" u="none" strike="noStrike">
                          <a:latin typeface="Arial"/>
                        </a:rPr>
                        <a:t>8,71</a:t>
                      </a:r>
                    </a:p>
                  </a:txBody>
                  <a:tcPr marL="7620" marR="7620" marT="762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fontAlgn="ctr"/>
                      <a:r>
                        <a:rPr lang="ru-RU" sz="1000" b="0" i="0" u="none" strike="noStrike">
                          <a:latin typeface="Arial"/>
                        </a:rPr>
                        <a:t>19 888 550,00</a:t>
                      </a:r>
                    </a:p>
                  </a:txBody>
                  <a:tcPr marL="7620" marR="7620" marT="7620" marB="0" anchor="ctr"/>
                </a:tc>
                <a:tc>
                  <a:txBody>
                    <a:bodyPr/>
                    <a:lstStyle/>
                    <a:p>
                      <a:pPr algn="ctr" fontAlgn="ctr"/>
                      <a:r>
                        <a:rPr lang="ru-RU" sz="1000" b="0" i="0" u="none" strike="noStrike">
                          <a:latin typeface="Arial"/>
                        </a:rPr>
                        <a:t>5,36</a:t>
                      </a:r>
                    </a:p>
                  </a:txBody>
                  <a:tcPr marL="7620" marR="7620" marT="7620" marB="0" anchor="ctr"/>
                </a:tc>
                <a:tc>
                  <a:txBody>
                    <a:bodyPr/>
                    <a:lstStyle/>
                    <a:p>
                      <a:pPr algn="ctr" fontAlgn="ctr"/>
                      <a:r>
                        <a:rPr lang="ru-RU" sz="1000" b="0" i="0" u="none" strike="noStrike">
                          <a:latin typeface="Arial"/>
                        </a:rPr>
                        <a:t>22 209 772,00</a:t>
                      </a:r>
                    </a:p>
                  </a:txBody>
                  <a:tcPr marL="7620" marR="7620" marT="7620" marB="0" anchor="ctr"/>
                </a:tc>
                <a:tc>
                  <a:txBody>
                    <a:bodyPr/>
                    <a:lstStyle/>
                    <a:p>
                      <a:pPr algn="ctr" fontAlgn="ctr"/>
                      <a:r>
                        <a:rPr lang="ru-RU" sz="1000" b="0" i="0" u="none" strike="noStrike">
                          <a:latin typeface="Arial"/>
                        </a:rPr>
                        <a:t>4,57</a:t>
                      </a:r>
                    </a:p>
                  </a:txBody>
                  <a:tcPr marL="7620" marR="7620" marT="7620" marB="0" anchor="ctr"/>
                </a:tc>
                <a:tc>
                  <a:txBody>
                    <a:bodyPr/>
                    <a:lstStyle/>
                    <a:p>
                      <a:pPr algn="ctr" fontAlgn="ctr"/>
                      <a:r>
                        <a:rPr lang="ru-RU" sz="1000" b="0" i="0" u="none" strike="noStrike">
                          <a:latin typeface="Arial"/>
                        </a:rPr>
                        <a:t>22 209 772,00</a:t>
                      </a:r>
                    </a:p>
                  </a:txBody>
                  <a:tcPr marL="7620" marR="7620" marT="7620" marB="0" anchor="ctr"/>
                </a:tc>
                <a:tc>
                  <a:txBody>
                    <a:bodyPr/>
                    <a:lstStyle/>
                    <a:p>
                      <a:pPr algn="ctr" fontAlgn="ctr"/>
                      <a:r>
                        <a:rPr lang="ru-RU" sz="1000" b="0" i="0" u="none" strike="noStrike">
                          <a:latin typeface="Arial"/>
                        </a:rPr>
                        <a:t>5,23</a:t>
                      </a:r>
                    </a:p>
                  </a:txBody>
                  <a:tcPr marL="7620" marR="7620" marT="762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fontAlgn="ctr"/>
                      <a:r>
                        <a:rPr lang="ru-RU" sz="1000" b="0" i="0" u="none" strike="noStrike">
                          <a:latin typeface="Arial"/>
                        </a:rPr>
                        <a:t>297 364 426,00</a:t>
                      </a:r>
                    </a:p>
                  </a:txBody>
                  <a:tcPr marL="7620" marR="7620" marT="7620" marB="0" anchor="ctr"/>
                </a:tc>
                <a:tc>
                  <a:txBody>
                    <a:bodyPr/>
                    <a:lstStyle/>
                    <a:p>
                      <a:pPr algn="ctr" fontAlgn="ctr"/>
                      <a:r>
                        <a:rPr lang="ru-RU" sz="1000" b="0" i="0" u="none" strike="noStrike">
                          <a:latin typeface="Arial"/>
                        </a:rPr>
                        <a:t>80,19</a:t>
                      </a:r>
                    </a:p>
                  </a:txBody>
                  <a:tcPr marL="7620" marR="7620" marT="7620" marB="0" anchor="ctr"/>
                </a:tc>
                <a:tc>
                  <a:txBody>
                    <a:bodyPr/>
                    <a:lstStyle/>
                    <a:p>
                      <a:pPr algn="ctr" fontAlgn="ctr"/>
                      <a:r>
                        <a:rPr lang="ru-RU" sz="1000" b="0" i="0" u="none" strike="noStrike">
                          <a:latin typeface="Arial"/>
                        </a:rPr>
                        <a:t>405 403 258,00</a:t>
                      </a:r>
                    </a:p>
                  </a:txBody>
                  <a:tcPr marL="7620" marR="7620" marT="7620" marB="0" anchor="ctr"/>
                </a:tc>
                <a:tc>
                  <a:txBody>
                    <a:bodyPr/>
                    <a:lstStyle/>
                    <a:p>
                      <a:pPr algn="ctr" fontAlgn="ctr"/>
                      <a:r>
                        <a:rPr lang="ru-RU" sz="1000" b="0" i="0" u="none" strike="noStrike">
                          <a:latin typeface="Arial"/>
                        </a:rPr>
                        <a:t>83,38</a:t>
                      </a:r>
                    </a:p>
                  </a:txBody>
                  <a:tcPr marL="7620" marR="7620" marT="7620" marB="0" anchor="ctr"/>
                </a:tc>
                <a:tc>
                  <a:txBody>
                    <a:bodyPr/>
                    <a:lstStyle/>
                    <a:p>
                      <a:pPr algn="ctr" fontAlgn="ctr"/>
                      <a:r>
                        <a:rPr lang="ru-RU" sz="1000" b="0" i="0" u="none" strike="noStrike">
                          <a:latin typeface="Arial"/>
                        </a:rPr>
                        <a:t>341 141 848,00</a:t>
                      </a:r>
                    </a:p>
                  </a:txBody>
                  <a:tcPr marL="7620" marR="7620" marT="7620" marB="0" anchor="ctr"/>
                </a:tc>
                <a:tc>
                  <a:txBody>
                    <a:bodyPr/>
                    <a:lstStyle/>
                    <a:p>
                      <a:pPr algn="ctr" fontAlgn="ctr"/>
                      <a:r>
                        <a:rPr lang="ru-RU" sz="1000" b="0" i="0" u="none" strike="noStrike">
                          <a:latin typeface="Arial"/>
                        </a:rPr>
                        <a:t>80,30</a:t>
                      </a:r>
                    </a:p>
                  </a:txBody>
                  <a:tcPr marL="7620" marR="7620" marT="762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fontAlgn="ctr"/>
                      <a:r>
                        <a:rPr lang="ru-RU" sz="1000" b="0" i="0" u="none" strike="noStrike">
                          <a:latin typeface="Arial"/>
                        </a:rPr>
                        <a:t>325 000,00</a:t>
                      </a:r>
                    </a:p>
                  </a:txBody>
                  <a:tcPr marL="7620" marR="7620" marT="7620" marB="0" anchor="ctr"/>
                </a:tc>
                <a:tc>
                  <a:txBody>
                    <a:bodyPr/>
                    <a:lstStyle/>
                    <a:p>
                      <a:pPr algn="ctr" fontAlgn="ctr"/>
                      <a:r>
                        <a:rPr lang="ru-RU" sz="1000" b="0" i="0" u="none" strike="noStrike">
                          <a:latin typeface="Arial"/>
                        </a:rPr>
                        <a:t>0,09</a:t>
                      </a:r>
                    </a:p>
                  </a:txBody>
                  <a:tcPr marL="7620" marR="7620" marT="7620" marB="0" anchor="ctr"/>
                </a:tc>
                <a:tc>
                  <a:txBody>
                    <a:bodyPr/>
                    <a:lstStyle/>
                    <a:p>
                      <a:pPr algn="ctr" fontAlgn="ctr"/>
                      <a:r>
                        <a:rPr lang="ru-RU" sz="1000" b="0" i="0" u="none" strike="noStrike">
                          <a:latin typeface="Arial"/>
                        </a:rPr>
                        <a:t>325 000,00</a:t>
                      </a:r>
                    </a:p>
                  </a:txBody>
                  <a:tcPr marL="7620" marR="7620" marT="7620" marB="0" anchor="ctr"/>
                </a:tc>
                <a:tc>
                  <a:txBody>
                    <a:bodyPr/>
                    <a:lstStyle/>
                    <a:p>
                      <a:pPr algn="ctr" fontAlgn="ctr"/>
                      <a:r>
                        <a:rPr lang="ru-RU" sz="1000" b="0" i="0" u="none" strike="noStrike">
                          <a:latin typeface="Arial"/>
                        </a:rPr>
                        <a:t>0,07</a:t>
                      </a:r>
                    </a:p>
                  </a:txBody>
                  <a:tcPr marL="7620" marR="7620" marT="7620" marB="0" anchor="ctr"/>
                </a:tc>
                <a:tc>
                  <a:txBody>
                    <a:bodyPr/>
                    <a:lstStyle/>
                    <a:p>
                      <a:pPr algn="ctr" fontAlgn="ctr"/>
                      <a:r>
                        <a:rPr lang="ru-RU" sz="1000" b="0" i="0" u="none" strike="noStrike">
                          <a:latin typeface="Arial"/>
                        </a:rPr>
                        <a:t>325 000,00</a:t>
                      </a:r>
                    </a:p>
                  </a:txBody>
                  <a:tcPr marL="7620" marR="7620" marT="7620" marB="0" anchor="ctr"/>
                </a:tc>
                <a:tc>
                  <a:txBody>
                    <a:bodyPr/>
                    <a:lstStyle/>
                    <a:p>
                      <a:pPr algn="ctr" fontAlgn="ctr"/>
                      <a:r>
                        <a:rPr lang="ru-RU" sz="1000" b="0" i="0" u="none" strike="noStrike">
                          <a:latin typeface="Arial"/>
                        </a:rPr>
                        <a:t>0,08</a:t>
                      </a:r>
                    </a:p>
                  </a:txBody>
                  <a:tcPr marL="7620" marR="7620" marT="762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c>
                  <a:txBody>
                    <a:bodyPr/>
                    <a:lstStyle/>
                    <a:p>
                      <a:pPr algn="ctr" fontAlgn="ctr"/>
                      <a:r>
                        <a:rPr lang="ru-RU" sz="1000" b="0" i="0" u="none" strike="noStrike">
                          <a:latin typeface="Arial"/>
                        </a:rPr>
                        <a:t>8 430,00</a:t>
                      </a:r>
                    </a:p>
                  </a:txBody>
                  <a:tcPr marL="7620" marR="7620" marT="7620" marB="0" anchor="ctr"/>
                </a:tc>
                <a:tc>
                  <a:txBody>
                    <a:bodyPr/>
                    <a:lstStyle/>
                    <a:p>
                      <a:pPr algn="ctr" fontAlgn="ctr"/>
                      <a:r>
                        <a:rPr lang="ru-RU" sz="1000" b="0" i="0" u="none" strike="noStrike">
                          <a:latin typeface="Arial"/>
                        </a:rPr>
                        <a:t>0,00</a:t>
                      </a:r>
                    </a:p>
                  </a:txBody>
                  <a:tcPr marL="7620" marR="7620" marT="762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fontAlgn="ctr"/>
                      <a:r>
                        <a:rPr lang="ru-RU" sz="1000" b="0" i="0" u="none" strike="noStrike">
                          <a:latin typeface="Arial"/>
                        </a:rPr>
                        <a:t>400 000,00</a:t>
                      </a:r>
                    </a:p>
                  </a:txBody>
                  <a:tcPr marL="7620" marR="7620" marT="7620" marB="0" anchor="ctr"/>
                </a:tc>
                <a:tc>
                  <a:txBody>
                    <a:bodyPr/>
                    <a:lstStyle/>
                    <a:p>
                      <a:pPr algn="ctr" fontAlgn="ctr"/>
                      <a:r>
                        <a:rPr lang="ru-RU" sz="1000" b="0" i="0" u="none" strike="noStrike">
                          <a:latin typeface="Arial"/>
                        </a:rPr>
                        <a:t>0,11</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a:latin typeface="Arial"/>
                        </a:rPr>
                        <a:t>0,02</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dirty="0">
                          <a:latin typeface="Arial"/>
                        </a:rPr>
                        <a:t>0,02</a:t>
                      </a:r>
                    </a:p>
                  </a:txBody>
                  <a:tcPr marL="7620" marR="7620" marT="762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001058" cy="4778783"/>
        </p:xfrm>
        <a:graphic>
          <a:graphicData uri="http://schemas.openxmlformats.org/drawingml/2006/table">
            <a:tbl>
              <a:tblPr firstRow="1" bandRow="1">
                <a:tableStyleId>{16D9F66E-5EB9-4882-86FB-DCBF35E3C3E4}</a:tableStyleId>
              </a:tblPr>
              <a:tblGrid>
                <a:gridCol w="2918396"/>
                <a:gridCol w="939258"/>
                <a:gridCol w="700310"/>
                <a:gridCol w="983741"/>
                <a:gridCol w="819784"/>
                <a:gridCol w="925189"/>
                <a:gridCol w="714380"/>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904474">
                <a:tc>
                  <a:txBody>
                    <a:bodyPr/>
                    <a:lstStyle/>
                    <a:p>
                      <a:pPr algn="l" fontAlgn="ctr"/>
                      <a:r>
                        <a:rPr lang="ru-RU" sz="1000" b="0" i="0" u="none" strike="noStrike" dirty="0">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fontAlgn="ctr"/>
                      <a:r>
                        <a:rPr lang="ru-RU" sz="1000" b="0" i="0" u="none" strike="noStrike">
                          <a:latin typeface="Arial"/>
                        </a:rPr>
                        <a:t>3 259 374,00</a:t>
                      </a:r>
                    </a:p>
                  </a:txBody>
                  <a:tcPr marL="7620" marR="7620" marT="7620" marB="0" anchor="ctr"/>
                </a:tc>
                <a:tc>
                  <a:txBody>
                    <a:bodyPr/>
                    <a:lstStyle/>
                    <a:p>
                      <a:pPr algn="ctr" fontAlgn="ctr"/>
                      <a:r>
                        <a:rPr lang="ru-RU" sz="1000" b="0" i="0" u="none" strike="noStrike">
                          <a:latin typeface="Arial"/>
                        </a:rPr>
                        <a:t>0,88</a:t>
                      </a:r>
                    </a:p>
                  </a:txBody>
                  <a:tcPr marL="7620" marR="7620" marT="7620" marB="0" anchor="ctr"/>
                </a:tc>
                <a:tc>
                  <a:txBody>
                    <a:bodyPr/>
                    <a:lstStyle/>
                    <a:p>
                      <a:pPr algn="ctr" fontAlgn="ctr"/>
                      <a:r>
                        <a:rPr lang="ru-RU" sz="1000" b="0" i="0" u="none" strike="noStrike">
                          <a:latin typeface="Arial"/>
                        </a:rPr>
                        <a:t>836 183,00</a:t>
                      </a:r>
                    </a:p>
                  </a:txBody>
                  <a:tcPr marL="7620" marR="7620" marT="7620" marB="0" anchor="ctr"/>
                </a:tc>
                <a:tc>
                  <a:txBody>
                    <a:bodyPr/>
                    <a:lstStyle/>
                    <a:p>
                      <a:pPr algn="ctr" fontAlgn="ctr"/>
                      <a:r>
                        <a:rPr lang="ru-RU" sz="1000" b="0" i="0" u="none" strike="noStrike">
                          <a:latin typeface="Arial"/>
                        </a:rPr>
                        <a:t>0,17</a:t>
                      </a:r>
                    </a:p>
                  </a:txBody>
                  <a:tcPr marL="7620" marR="7620" marT="7620" marB="0" anchor="ctr"/>
                </a:tc>
                <a:tc>
                  <a:txBody>
                    <a:bodyPr/>
                    <a:lstStyle/>
                    <a:p>
                      <a:pPr algn="ctr" fontAlgn="ctr"/>
                      <a:r>
                        <a:rPr lang="ru-RU" sz="1000" b="0" i="0" u="none" strike="noStrike">
                          <a:latin typeface="Arial"/>
                        </a:rPr>
                        <a:t>836 183,00</a:t>
                      </a:r>
                    </a:p>
                  </a:txBody>
                  <a:tcPr marL="7620" marR="7620" marT="7620" marB="0" anchor="ctr"/>
                </a:tc>
                <a:tc>
                  <a:txBody>
                    <a:bodyPr/>
                    <a:lstStyle/>
                    <a:p>
                      <a:pPr algn="ctr" fontAlgn="ctr"/>
                      <a:r>
                        <a:rPr lang="ru-RU" sz="1000" b="0" i="0" u="none" strike="noStrike" dirty="0">
                          <a:latin typeface="Arial"/>
                        </a:rPr>
                        <a:t>0,20</a:t>
                      </a:r>
                    </a:p>
                  </a:txBody>
                  <a:tcPr marL="7620" marR="7620" marT="7620" marB="0" anchor="ctr"/>
                </a:tc>
              </a:tr>
              <a:tr h="642942">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fontAlgn="ctr"/>
                      <a:r>
                        <a:rPr lang="ru-RU" sz="1000" b="0" i="0" u="none" strike="noStrike">
                          <a:latin typeface="Arial"/>
                        </a:rPr>
                        <a:t>516 516,00</a:t>
                      </a:r>
                    </a:p>
                  </a:txBody>
                  <a:tcPr marL="7620" marR="7620" marT="7620" marB="0" anchor="ctr"/>
                </a:tc>
                <a:tc>
                  <a:txBody>
                    <a:bodyPr/>
                    <a:lstStyle/>
                    <a:p>
                      <a:pPr algn="ctr" fontAlgn="ctr"/>
                      <a:r>
                        <a:rPr lang="ru-RU" sz="1000" b="0" i="0" u="none" strike="noStrike">
                          <a:latin typeface="Arial"/>
                        </a:rPr>
                        <a:t>0,14</a:t>
                      </a:r>
                    </a:p>
                  </a:txBody>
                  <a:tcPr marL="7620" marR="7620" marT="7620" marB="0" anchor="ctr"/>
                </a:tc>
                <a:tc>
                  <a:txBody>
                    <a:bodyPr/>
                    <a:lstStyle/>
                    <a:p>
                      <a:pPr algn="ctr" fontAlgn="ctr"/>
                      <a:r>
                        <a:rPr lang="ru-RU" sz="1000" b="0" i="0" u="none" strike="noStrike">
                          <a:latin typeface="Arial"/>
                        </a:rPr>
                        <a:t>354 259,00</a:t>
                      </a:r>
                    </a:p>
                  </a:txBody>
                  <a:tcPr marL="7620" marR="7620" marT="7620" marB="0" anchor="ctr"/>
                </a:tc>
                <a:tc>
                  <a:txBody>
                    <a:bodyPr/>
                    <a:lstStyle/>
                    <a:p>
                      <a:pPr algn="ctr" fontAlgn="ctr"/>
                      <a:r>
                        <a:rPr lang="ru-RU" sz="1000" b="0" i="0" u="none" strike="noStrike">
                          <a:latin typeface="Arial"/>
                        </a:rPr>
                        <a:t>0,07</a:t>
                      </a:r>
                    </a:p>
                  </a:txBody>
                  <a:tcPr marL="7620" marR="7620" marT="7620" marB="0" anchor="ctr"/>
                </a:tc>
                <a:tc>
                  <a:txBody>
                    <a:bodyPr/>
                    <a:lstStyle/>
                    <a:p>
                      <a:pPr algn="ctr" fontAlgn="ctr"/>
                      <a:r>
                        <a:rPr lang="ru-RU" sz="1000" b="0" i="0" u="none" strike="noStrike">
                          <a:latin typeface="Arial"/>
                        </a:rPr>
                        <a:t>354 259,00</a:t>
                      </a:r>
                    </a:p>
                  </a:txBody>
                  <a:tcPr marL="7620" marR="7620" marT="7620" marB="0" anchor="ctr"/>
                </a:tc>
                <a:tc>
                  <a:txBody>
                    <a:bodyPr/>
                    <a:lstStyle/>
                    <a:p>
                      <a:pPr algn="ctr" fontAlgn="ctr"/>
                      <a:r>
                        <a:rPr lang="ru-RU" sz="1000" b="0" i="0" u="none" strike="noStrike">
                          <a:latin typeface="Arial"/>
                        </a:rPr>
                        <a:t>0,08</a:t>
                      </a:r>
                    </a:p>
                  </a:txBody>
                  <a:tcPr marL="7620" marR="7620" marT="7620" marB="0" anchor="ctr"/>
                </a:tc>
              </a:tr>
              <a:tr h="806844">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fontAlgn="ctr"/>
                      <a:r>
                        <a:rPr lang="ru-RU" sz="1000" b="0" i="0" u="none" strike="noStrike">
                          <a:latin typeface="Arial"/>
                        </a:rPr>
                        <a:t>9 234 754,00</a:t>
                      </a:r>
                    </a:p>
                  </a:txBody>
                  <a:tcPr marL="7620" marR="7620" marT="7620" marB="0" anchor="ctr"/>
                </a:tc>
                <a:tc>
                  <a:txBody>
                    <a:bodyPr/>
                    <a:lstStyle/>
                    <a:p>
                      <a:pPr algn="ctr" fontAlgn="ctr"/>
                      <a:r>
                        <a:rPr lang="ru-RU" sz="1000" b="0" i="0" u="none" strike="noStrike">
                          <a:latin typeface="Arial"/>
                        </a:rPr>
                        <a:t>2,49</a:t>
                      </a:r>
                    </a:p>
                  </a:txBody>
                  <a:tcPr marL="7620" marR="7620" marT="7620" marB="0" anchor="ctr"/>
                </a:tc>
                <a:tc>
                  <a:txBody>
                    <a:bodyPr/>
                    <a:lstStyle/>
                    <a:p>
                      <a:pPr algn="ctr" fontAlgn="ctr"/>
                      <a:r>
                        <a:rPr lang="ru-RU" sz="1000" b="0" i="0" u="none" strike="noStrike">
                          <a:latin typeface="Arial"/>
                        </a:rPr>
                        <a:t>9 352 573,00</a:t>
                      </a:r>
                    </a:p>
                  </a:txBody>
                  <a:tcPr marL="7620" marR="7620" marT="7620" marB="0" anchor="ctr"/>
                </a:tc>
                <a:tc>
                  <a:txBody>
                    <a:bodyPr/>
                    <a:lstStyle/>
                    <a:p>
                      <a:pPr algn="ctr" fontAlgn="ctr"/>
                      <a:r>
                        <a:rPr lang="ru-RU" sz="1000" b="0" i="0" u="none" strike="noStrike">
                          <a:latin typeface="Arial"/>
                        </a:rPr>
                        <a:t>1,92</a:t>
                      </a:r>
                    </a:p>
                  </a:txBody>
                  <a:tcPr marL="7620" marR="7620" marT="7620" marB="0" anchor="ctr"/>
                </a:tc>
                <a:tc>
                  <a:txBody>
                    <a:bodyPr/>
                    <a:lstStyle/>
                    <a:p>
                      <a:pPr algn="ctr" fontAlgn="ctr"/>
                      <a:r>
                        <a:rPr lang="ru-RU" sz="1000" b="0" i="0" u="none" strike="noStrike">
                          <a:latin typeface="Arial"/>
                        </a:rPr>
                        <a:t>12 291 444,00</a:t>
                      </a:r>
                    </a:p>
                  </a:txBody>
                  <a:tcPr marL="7620" marR="7620" marT="7620" marB="0" anchor="ctr"/>
                </a:tc>
                <a:tc>
                  <a:txBody>
                    <a:bodyPr/>
                    <a:lstStyle/>
                    <a:p>
                      <a:pPr algn="ctr" fontAlgn="ctr"/>
                      <a:r>
                        <a:rPr lang="ru-RU" sz="1000" b="0" i="0" u="none" strike="noStrike">
                          <a:latin typeface="Arial"/>
                        </a:rPr>
                        <a:t>2,89</a:t>
                      </a:r>
                    </a:p>
                  </a:txBody>
                  <a:tcPr marL="7620" marR="7620" marT="762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fontAlgn="ctr"/>
                      <a:r>
                        <a:rPr lang="ru-RU" sz="1000" b="0" i="0" u="none" strike="noStrike">
                          <a:latin typeface="Arial"/>
                        </a:rPr>
                        <a:t>510 313,00</a:t>
                      </a:r>
                    </a:p>
                  </a:txBody>
                  <a:tcPr marL="7620" marR="7620" marT="7620" marB="0" anchor="ctr"/>
                </a:tc>
                <a:tc>
                  <a:txBody>
                    <a:bodyPr/>
                    <a:lstStyle/>
                    <a:p>
                      <a:pPr algn="ctr" fontAlgn="ctr"/>
                      <a:r>
                        <a:rPr lang="ru-RU" sz="1000" b="0" i="0" u="none" strike="noStrike">
                          <a:latin typeface="Arial"/>
                        </a:rPr>
                        <a:t>0,14</a:t>
                      </a:r>
                    </a:p>
                  </a:txBody>
                  <a:tcPr marL="7620" marR="7620" marT="7620" marB="0" anchor="ctr"/>
                </a:tc>
                <a:tc>
                  <a:txBody>
                    <a:bodyPr/>
                    <a:lstStyle/>
                    <a:p>
                      <a:pPr algn="ctr" fontAlgn="ctr"/>
                      <a:r>
                        <a:rPr lang="ru-RU" sz="1000" b="0" i="0" u="none" strike="noStrike">
                          <a:latin typeface="Arial"/>
                        </a:rPr>
                        <a:t>510 313,00</a:t>
                      </a:r>
                    </a:p>
                  </a:txBody>
                  <a:tcPr marL="7620" marR="7620" marT="7620" marB="0" anchor="ctr"/>
                </a:tc>
                <a:tc>
                  <a:txBody>
                    <a:bodyPr/>
                    <a:lstStyle/>
                    <a:p>
                      <a:pPr algn="ctr" fontAlgn="ctr"/>
                      <a:r>
                        <a:rPr lang="ru-RU" sz="1000" b="0" i="0" u="none" strike="noStrike">
                          <a:latin typeface="Arial"/>
                        </a:rPr>
                        <a:t>0,10</a:t>
                      </a:r>
                    </a:p>
                  </a:txBody>
                  <a:tcPr marL="7620" marR="7620" marT="7620" marB="0" anchor="ctr"/>
                </a:tc>
                <a:tc>
                  <a:txBody>
                    <a:bodyPr/>
                    <a:lstStyle/>
                    <a:p>
                      <a:pPr algn="ctr" fontAlgn="ctr"/>
                      <a:r>
                        <a:rPr lang="ru-RU" sz="1000" b="0" i="0" u="none" strike="noStrike">
                          <a:latin typeface="Arial"/>
                        </a:rPr>
                        <a:t>510 313,00</a:t>
                      </a:r>
                    </a:p>
                  </a:txBody>
                  <a:tcPr marL="7620" marR="7620" marT="7620" marB="0" anchor="ctr"/>
                </a:tc>
                <a:tc>
                  <a:txBody>
                    <a:bodyPr/>
                    <a:lstStyle/>
                    <a:p>
                      <a:pPr algn="ctr" fontAlgn="ctr"/>
                      <a:r>
                        <a:rPr lang="ru-RU" sz="1000" b="0" i="0" u="none" strike="noStrike">
                          <a:latin typeface="Arial"/>
                        </a:rPr>
                        <a:t>0,12</a:t>
                      </a:r>
                    </a:p>
                  </a:txBody>
                  <a:tcPr marL="7620" marR="7620" marT="7620" marB="0" anchor="ctr"/>
                </a:tc>
              </a:tr>
              <a:tr h="912496">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fontAlgn="ctr"/>
                      <a:r>
                        <a:rPr lang="ru-RU" sz="1000" b="0" i="0" u="none" strike="noStrike">
                          <a:latin typeface="Arial"/>
                        </a:rPr>
                        <a:t>200 000,00</a:t>
                      </a:r>
                    </a:p>
                  </a:txBody>
                  <a:tcPr marL="7620" marR="7620" marT="7620" marB="0" anchor="ctr"/>
                </a:tc>
                <a:tc>
                  <a:txBody>
                    <a:bodyPr/>
                    <a:lstStyle/>
                    <a:p>
                      <a:pPr algn="ctr" fontAlgn="ctr"/>
                      <a:r>
                        <a:rPr lang="ru-RU" sz="1000" b="0" i="0" u="none" strike="noStrike">
                          <a:latin typeface="Arial"/>
                        </a:rPr>
                        <a:t>0,05</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a:latin typeface="Arial"/>
                        </a:rPr>
                        <a:t>0,02</a:t>
                      </a:r>
                    </a:p>
                  </a:txBody>
                  <a:tcPr marL="7620" marR="7620" marT="7620" marB="0" anchor="ctr"/>
                </a:tc>
                <a:tc>
                  <a:txBody>
                    <a:bodyPr/>
                    <a:lstStyle/>
                    <a:p>
                      <a:pPr algn="ctr" fontAlgn="ctr"/>
                      <a:r>
                        <a:rPr lang="ru-RU" sz="1000" b="0" i="0" u="none" strike="noStrike">
                          <a:latin typeface="Arial"/>
                        </a:rPr>
                        <a:t>100 000,00</a:t>
                      </a:r>
                    </a:p>
                  </a:txBody>
                  <a:tcPr marL="7620" marR="7620" marT="7620" marB="0" anchor="ctr"/>
                </a:tc>
                <a:tc>
                  <a:txBody>
                    <a:bodyPr/>
                    <a:lstStyle/>
                    <a:p>
                      <a:pPr algn="ctr" fontAlgn="ctr"/>
                      <a:r>
                        <a:rPr lang="ru-RU" sz="1000" b="0" i="0" u="none" strike="noStrike" dirty="0">
                          <a:latin typeface="Arial"/>
                        </a:rPr>
                        <a:t>0,02</a:t>
                      </a:r>
                    </a:p>
                  </a:txBody>
                  <a:tcPr marL="7620" marR="7620" marT="762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285720" y="1571612"/>
          <a:ext cx="8358246" cy="4029776"/>
        </p:xfrm>
        <a:graphic>
          <a:graphicData uri="http://schemas.openxmlformats.org/drawingml/2006/table">
            <a:tbl>
              <a:tblPr firstRow="1" bandRow="1">
                <a:tableStyleId>{16D9F66E-5EB9-4882-86FB-DCBF35E3C3E4}</a:tableStyleId>
              </a:tblPr>
              <a:tblGrid>
                <a:gridCol w="2714644"/>
                <a:gridCol w="1143008"/>
                <a:gridCol w="836844"/>
                <a:gridCol w="1100273"/>
                <a:gridCol w="733520"/>
                <a:gridCol w="1100273"/>
                <a:gridCol w="729684"/>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dirty="0">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fontAlgn="ctr"/>
                      <a:r>
                        <a:rPr lang="ru-RU" sz="1000" b="0" i="0" u="none" strike="noStrike">
                          <a:latin typeface="Arial"/>
                        </a:rPr>
                        <a:t>12 470 038,00</a:t>
                      </a:r>
                    </a:p>
                  </a:txBody>
                  <a:tcPr marL="7620" marR="7620" marT="7620" marB="0" anchor="ctr"/>
                </a:tc>
                <a:tc>
                  <a:txBody>
                    <a:bodyPr/>
                    <a:lstStyle/>
                    <a:p>
                      <a:pPr algn="ctr" fontAlgn="ctr"/>
                      <a:r>
                        <a:rPr lang="ru-RU" sz="1000" b="0" i="0" u="none" strike="noStrike">
                          <a:latin typeface="Arial"/>
                        </a:rPr>
                        <a:t>3,36</a:t>
                      </a:r>
                    </a:p>
                  </a:txBody>
                  <a:tcPr marL="7620" marR="7620" marT="7620" marB="0" anchor="ctr"/>
                </a:tc>
                <a:tc>
                  <a:txBody>
                    <a:bodyPr/>
                    <a:lstStyle/>
                    <a:p>
                      <a:pPr algn="ctr" fontAlgn="ctr"/>
                      <a:r>
                        <a:rPr lang="ru-RU" sz="1000" b="0" i="0" u="none" strike="noStrike">
                          <a:latin typeface="Arial"/>
                        </a:rPr>
                        <a:t>8 700 006,00</a:t>
                      </a:r>
                    </a:p>
                  </a:txBody>
                  <a:tcPr marL="7620" marR="7620" marT="7620" marB="0" anchor="ctr"/>
                </a:tc>
                <a:tc>
                  <a:txBody>
                    <a:bodyPr/>
                    <a:lstStyle/>
                    <a:p>
                      <a:pPr algn="ctr" fontAlgn="ctr"/>
                      <a:r>
                        <a:rPr lang="ru-RU" sz="1000" b="0" i="0" u="none" strike="noStrike">
                          <a:latin typeface="Arial"/>
                        </a:rPr>
                        <a:t>1,79</a:t>
                      </a:r>
                    </a:p>
                  </a:txBody>
                  <a:tcPr marL="7620" marR="7620" marT="7620" marB="0" anchor="ctr"/>
                </a:tc>
                <a:tc>
                  <a:txBody>
                    <a:bodyPr/>
                    <a:lstStyle/>
                    <a:p>
                      <a:pPr algn="ctr" fontAlgn="ctr"/>
                      <a:r>
                        <a:rPr lang="ru-RU" sz="1000" b="0" i="0" u="none" strike="noStrike">
                          <a:latin typeface="Arial"/>
                        </a:rPr>
                        <a:t>8 400 918,00</a:t>
                      </a:r>
                    </a:p>
                  </a:txBody>
                  <a:tcPr marL="7620" marR="7620" marT="7620" marB="0" anchor="ctr"/>
                </a:tc>
                <a:tc>
                  <a:txBody>
                    <a:bodyPr/>
                    <a:lstStyle/>
                    <a:p>
                      <a:pPr algn="ctr" fontAlgn="ctr"/>
                      <a:r>
                        <a:rPr lang="ru-RU" sz="1000" b="0" i="0" u="none" strike="noStrike">
                          <a:latin typeface="Arial"/>
                        </a:rPr>
                        <a:t>1,98</a:t>
                      </a:r>
                    </a:p>
                  </a:txBody>
                  <a:tcPr marL="7620" marR="7620" marT="762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0" u="none" strike="noStrike">
                          <a:latin typeface="Arial"/>
                        </a:rPr>
                        <a:t>0,14</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0" u="none" strike="noStrike">
                          <a:latin typeface="Arial"/>
                        </a:rPr>
                        <a:t>0,11</a:t>
                      </a:r>
                    </a:p>
                  </a:txBody>
                  <a:tcPr marL="7620" marR="7620" marT="7620" marB="0" anchor="ctr"/>
                </a:tc>
                <a:tc>
                  <a:txBody>
                    <a:bodyPr/>
                    <a:lstStyle/>
                    <a:p>
                      <a:pPr algn="ctr" fontAlgn="ctr"/>
                      <a:r>
                        <a:rPr lang="ru-RU" sz="1000" b="0" i="0" u="none" strike="noStrike">
                          <a:latin typeface="Arial"/>
                        </a:rPr>
                        <a:t>532 313,00</a:t>
                      </a:r>
                    </a:p>
                  </a:txBody>
                  <a:tcPr marL="7620" marR="7620" marT="7620" marB="0" anchor="ctr"/>
                </a:tc>
                <a:tc>
                  <a:txBody>
                    <a:bodyPr/>
                    <a:lstStyle/>
                    <a:p>
                      <a:pPr algn="ctr" fontAlgn="ctr"/>
                      <a:r>
                        <a:rPr lang="ru-RU" sz="1000" b="0" i="0" u="none" strike="noStrike">
                          <a:latin typeface="Arial"/>
                        </a:rPr>
                        <a:t>0,13</a:t>
                      </a:r>
                    </a:p>
                  </a:txBody>
                  <a:tcPr marL="7620" marR="7620" marT="762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0" u="none" strike="noStrike">
                          <a:latin typeface="Arial"/>
                        </a:rPr>
                        <a:t>0,01</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0" u="none" strike="noStrike">
                          <a:latin typeface="Arial"/>
                        </a:rPr>
                        <a:t>0,01</a:t>
                      </a:r>
                    </a:p>
                  </a:txBody>
                  <a:tcPr marL="7620" marR="7620" marT="7620" marB="0" anchor="ctr"/>
                </a:tc>
                <a:tc>
                  <a:txBody>
                    <a:bodyPr/>
                    <a:lstStyle/>
                    <a:p>
                      <a:pPr algn="ctr" fontAlgn="ctr"/>
                      <a:r>
                        <a:rPr lang="ru-RU" sz="1000" b="0" i="0" u="none" strike="noStrike">
                          <a:latin typeface="Arial"/>
                        </a:rPr>
                        <a:t>50 000,00</a:t>
                      </a:r>
                    </a:p>
                  </a:txBody>
                  <a:tcPr marL="7620" marR="7620" marT="7620" marB="0" anchor="ctr"/>
                </a:tc>
                <a:tc>
                  <a:txBody>
                    <a:bodyPr/>
                    <a:lstStyle/>
                    <a:p>
                      <a:pPr algn="ctr" fontAlgn="ctr"/>
                      <a:r>
                        <a:rPr lang="ru-RU" sz="1000" b="0" i="0" u="none" strike="noStrike" dirty="0">
                          <a:latin typeface="Arial"/>
                        </a:rPr>
                        <a:t>0,01</a:t>
                      </a:r>
                    </a:p>
                  </a:txBody>
                  <a:tcPr marL="7620" marR="7620" marT="7620" marB="0" anchor="ctr"/>
                </a:tc>
              </a:tr>
              <a:tr h="714380">
                <a:tc>
                  <a:txBody>
                    <a:bodyPr/>
                    <a:lstStyle/>
                    <a:p>
                      <a:pPr algn="l" fontAlgn="ctr"/>
                      <a:r>
                        <a:rPr lang="ru-RU" sz="1000" b="0" i="0" u="none" strike="noStrike" dirty="0">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fontAlgn="ctr"/>
                      <a:r>
                        <a:rPr lang="ru-RU" sz="1000" b="0" i="0" u="none" strike="noStrike">
                          <a:latin typeface="Arial"/>
                        </a:rPr>
                        <a:t>990 631,00</a:t>
                      </a:r>
                    </a:p>
                  </a:txBody>
                  <a:tcPr marL="7620" marR="7620" marT="7620" marB="0" anchor="ctr"/>
                </a:tc>
                <a:tc>
                  <a:txBody>
                    <a:bodyPr/>
                    <a:lstStyle/>
                    <a:p>
                      <a:pPr algn="ctr" fontAlgn="ctr"/>
                      <a:r>
                        <a:rPr lang="ru-RU" sz="1000" b="0" i="0" u="none" strike="noStrike">
                          <a:latin typeface="Arial"/>
                        </a:rPr>
                        <a:t>0,27</a:t>
                      </a:r>
                    </a:p>
                  </a:txBody>
                  <a:tcPr marL="7620" marR="7620" marT="7620" marB="0" anchor="ctr"/>
                </a:tc>
                <a:tc>
                  <a:txBody>
                    <a:bodyPr/>
                    <a:lstStyle/>
                    <a:p>
                      <a:pPr algn="ctr" fontAlgn="ctr"/>
                      <a:r>
                        <a:rPr lang="ru-RU" sz="1000" b="0" i="0" u="none" strike="noStrike">
                          <a:latin typeface="Arial"/>
                        </a:rPr>
                        <a:t>990 631,00</a:t>
                      </a:r>
                    </a:p>
                  </a:txBody>
                  <a:tcPr marL="7620" marR="7620" marT="7620" marB="0" anchor="ctr"/>
                </a:tc>
                <a:tc>
                  <a:txBody>
                    <a:bodyPr/>
                    <a:lstStyle/>
                    <a:p>
                      <a:pPr algn="ctr" fontAlgn="ctr"/>
                      <a:r>
                        <a:rPr lang="ru-RU" sz="1000" b="0" i="0" u="none" strike="noStrike">
                          <a:latin typeface="Arial"/>
                        </a:rPr>
                        <a:t>0,20</a:t>
                      </a:r>
                    </a:p>
                  </a:txBody>
                  <a:tcPr marL="7620" marR="7620" marT="7620" marB="0" anchor="ctr"/>
                </a:tc>
                <a:tc>
                  <a:txBody>
                    <a:bodyPr/>
                    <a:lstStyle/>
                    <a:p>
                      <a:pPr algn="ctr" fontAlgn="ctr"/>
                      <a:r>
                        <a:rPr lang="ru-RU" sz="1000" b="0" i="0" u="none" strike="noStrike">
                          <a:latin typeface="Arial"/>
                        </a:rPr>
                        <a:t>990 631,00</a:t>
                      </a:r>
                    </a:p>
                  </a:txBody>
                  <a:tcPr marL="7620" marR="7620" marT="7620" marB="0" anchor="ctr"/>
                </a:tc>
                <a:tc>
                  <a:txBody>
                    <a:bodyPr/>
                    <a:lstStyle/>
                    <a:p>
                      <a:pPr algn="ctr" fontAlgn="ctr"/>
                      <a:r>
                        <a:rPr lang="ru-RU" sz="1000" b="0" i="0" u="none" strike="noStrike">
                          <a:latin typeface="Arial"/>
                        </a:rPr>
                        <a:t>0,23</a:t>
                      </a:r>
                    </a:p>
                  </a:txBody>
                  <a:tcPr marL="7620" marR="7620" marT="762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fontAlgn="ctr"/>
                      <a:r>
                        <a:rPr lang="ru-RU" sz="1000" b="1" i="0" u="none" strike="noStrike">
                          <a:latin typeface="Arial"/>
                        </a:rPr>
                        <a:t>370 834 307,00</a:t>
                      </a:r>
                    </a:p>
                  </a:txBody>
                  <a:tcPr marL="7620" marR="7620" marT="7620" marB="0" anchor="ctr"/>
                </a:tc>
                <a:tc>
                  <a:txBody>
                    <a:bodyPr/>
                    <a:lstStyle/>
                    <a:p>
                      <a:pPr algn="ctr" fontAlgn="ctr"/>
                      <a:r>
                        <a:rPr lang="ru-RU" sz="1000" b="1" i="0" u="none" strike="noStrike">
                          <a:latin typeface="Arial"/>
                        </a:rPr>
                        <a:t>100,00</a:t>
                      </a:r>
                    </a:p>
                  </a:txBody>
                  <a:tcPr marL="7620" marR="7620" marT="7620" marB="0" anchor="ctr"/>
                </a:tc>
                <a:tc>
                  <a:txBody>
                    <a:bodyPr/>
                    <a:lstStyle/>
                    <a:p>
                      <a:pPr algn="ctr" fontAlgn="ctr"/>
                      <a:r>
                        <a:rPr lang="ru-RU" sz="1000" b="1" i="0" u="none" strike="noStrike">
                          <a:latin typeface="Arial"/>
                        </a:rPr>
                        <a:t>486 190 355,00</a:t>
                      </a:r>
                    </a:p>
                  </a:txBody>
                  <a:tcPr marL="7620" marR="7620" marT="7620" marB="0" anchor="ctr"/>
                </a:tc>
                <a:tc>
                  <a:txBody>
                    <a:bodyPr/>
                    <a:lstStyle/>
                    <a:p>
                      <a:pPr algn="ctr" fontAlgn="ctr"/>
                      <a:r>
                        <a:rPr lang="ru-RU" sz="1000" b="1" i="0" u="none" strike="noStrike">
                          <a:latin typeface="Arial"/>
                        </a:rPr>
                        <a:t>100,00</a:t>
                      </a:r>
                    </a:p>
                  </a:txBody>
                  <a:tcPr marL="7620" marR="7620" marT="7620" marB="0" anchor="ctr"/>
                </a:tc>
                <a:tc>
                  <a:txBody>
                    <a:bodyPr/>
                    <a:lstStyle/>
                    <a:p>
                      <a:pPr algn="ctr" fontAlgn="ctr"/>
                      <a:r>
                        <a:rPr lang="ru-RU" sz="1000" b="1" i="0" u="none" strike="noStrike">
                          <a:latin typeface="Arial"/>
                        </a:rPr>
                        <a:t>424 859 728,00</a:t>
                      </a:r>
                    </a:p>
                  </a:txBody>
                  <a:tcPr marL="7620" marR="7620" marT="7620" marB="0" anchor="ctr"/>
                </a:tc>
                <a:tc>
                  <a:txBody>
                    <a:bodyPr/>
                    <a:lstStyle/>
                    <a:p>
                      <a:pPr algn="ctr" fontAlgn="ctr"/>
                      <a:r>
                        <a:rPr lang="ru-RU" sz="1000" b="1" i="0" u="none" strike="noStrike" dirty="0">
                          <a:latin typeface="Arial"/>
                        </a:rPr>
                        <a:t>100,00</a:t>
                      </a:r>
                    </a:p>
                  </a:txBody>
                  <a:tcPr marL="7620" marR="7620" marT="762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285720" y="2285992"/>
          <a:ext cx="8443915" cy="2647964"/>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2025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b="1" i="0" u="none" strike="noStrike">
                          <a:solidFill>
                            <a:srgbClr val="000000"/>
                          </a:solidFill>
                          <a:latin typeface="Times New Roman"/>
                        </a:rPr>
                        <a:t>01</a:t>
                      </a:r>
                    </a:p>
                  </a:txBody>
                  <a:tcPr marL="7620" marR="7620" marT="7620" marB="0" anchor="ctr"/>
                </a:tc>
                <a:tc>
                  <a:txBody>
                    <a:bodyPr/>
                    <a:lstStyle/>
                    <a:p>
                      <a:pPr algn="l" fontAlgn="b"/>
                      <a:r>
                        <a:rPr lang="ru-RU" sz="1400" b="0" i="0" u="none" strike="noStrike" dirty="0">
                          <a:latin typeface="Times New Roman"/>
                        </a:rPr>
                        <a:t>Муниципальная программа  "Развитие культуры в Льговском районе Курской области "</a:t>
                      </a:r>
                    </a:p>
                  </a:txBody>
                  <a:tcPr marL="7620" marR="7620" marT="7620" marB="0" anchor="b"/>
                </a:tc>
                <a:tc>
                  <a:txBody>
                    <a:bodyPr/>
                    <a:lstStyle/>
                    <a:p>
                      <a:pPr algn="ctr" fontAlgn="ctr"/>
                      <a:r>
                        <a:rPr lang="ru-RU" sz="1400" b="0" i="0" u="none" strike="noStrike">
                          <a:solidFill>
                            <a:srgbClr val="000000"/>
                          </a:solidFill>
                          <a:latin typeface="Times New Roman"/>
                        </a:rPr>
                        <a:t>25 083 962</a:t>
                      </a:r>
                    </a:p>
                  </a:txBody>
                  <a:tcPr marL="7620" marR="7620" marT="7620" marB="0" anchor="ctr"/>
                </a:tc>
                <a:tc>
                  <a:txBody>
                    <a:bodyPr/>
                    <a:lstStyle/>
                    <a:p>
                      <a:pPr algn="ctr" fontAlgn="ctr"/>
                      <a:r>
                        <a:rPr lang="ru-RU" sz="1400" b="0" i="0" u="none" strike="noStrike">
                          <a:solidFill>
                            <a:srgbClr val="000000"/>
                          </a:solidFill>
                          <a:latin typeface="Times New Roman"/>
                        </a:rPr>
                        <a:t>36 717 617</a:t>
                      </a:r>
                    </a:p>
                  </a:txBody>
                  <a:tcPr marL="7620" marR="7620" marT="7620" marB="0" anchor="ctr"/>
                </a:tc>
                <a:tc>
                  <a:txBody>
                    <a:bodyPr/>
                    <a:lstStyle/>
                    <a:p>
                      <a:pPr algn="ctr" fontAlgn="ctr"/>
                      <a:r>
                        <a:rPr lang="ru-RU" sz="1400" b="0" i="0" u="none" strike="noStrike">
                          <a:solidFill>
                            <a:srgbClr val="000000"/>
                          </a:solidFill>
                          <a:latin typeface="Times New Roman"/>
                        </a:rPr>
                        <a:t>37 008 617</a:t>
                      </a:r>
                    </a:p>
                  </a:txBody>
                  <a:tcPr marL="7620" marR="7620" marT="7620" marB="0" anchor="ctr"/>
                </a:tc>
              </a:tr>
              <a:tr h="273377">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285752">
                <a:tc>
                  <a:txBody>
                    <a:bodyPr/>
                    <a:lstStyle/>
                    <a:p>
                      <a:pPr algn="ctr" fontAlgn="ctr"/>
                      <a:r>
                        <a:rPr lang="ru-RU" sz="1400" b="1" i="0" u="none" strike="noStrike">
                          <a:solidFill>
                            <a:srgbClr val="000000"/>
                          </a:solidFill>
                          <a:latin typeface="Times New Roman"/>
                        </a:rPr>
                        <a:t>01 1</a:t>
                      </a:r>
                    </a:p>
                  </a:txBody>
                  <a:tcPr marL="7620" marR="7620" marT="7620" marB="0" anchor="ctr"/>
                </a:tc>
                <a:tc>
                  <a:txBody>
                    <a:bodyPr/>
                    <a:lstStyle/>
                    <a:p>
                      <a:pPr algn="l" fontAlgn="b"/>
                      <a:r>
                        <a:rPr lang="ru-RU" sz="1400" b="0" i="0" u="none" strike="noStrike">
                          <a:solidFill>
                            <a:srgbClr val="000000"/>
                          </a:solidFill>
                          <a:latin typeface="Times New Roman"/>
                        </a:rPr>
                        <a:t>Подпрограмма "Искусство"</a:t>
                      </a:r>
                    </a:p>
                  </a:txBody>
                  <a:tcPr marL="7620" marR="7620" marT="7620" marB="0" anchor="b"/>
                </a:tc>
                <a:tc>
                  <a:txBody>
                    <a:bodyPr/>
                    <a:lstStyle/>
                    <a:p>
                      <a:pPr algn="ctr" fontAlgn="ctr"/>
                      <a:r>
                        <a:rPr lang="ru-RU" sz="1400" b="0" i="0" u="none" strike="noStrike">
                          <a:solidFill>
                            <a:srgbClr val="000000"/>
                          </a:solidFill>
                          <a:latin typeface="Times New Roman"/>
                        </a:rPr>
                        <a:t>13 132 938</a:t>
                      </a:r>
                    </a:p>
                  </a:txBody>
                  <a:tcPr marL="7620" marR="7620" marT="7620" marB="0" anchor="ctr"/>
                </a:tc>
                <a:tc>
                  <a:txBody>
                    <a:bodyPr/>
                    <a:lstStyle/>
                    <a:p>
                      <a:pPr algn="ctr" fontAlgn="ctr"/>
                      <a:r>
                        <a:rPr lang="ru-RU" sz="1400" b="0" i="0" u="none" strike="noStrike">
                          <a:solidFill>
                            <a:srgbClr val="000000"/>
                          </a:solidFill>
                          <a:latin typeface="Times New Roman"/>
                        </a:rPr>
                        <a:t>18 326 467</a:t>
                      </a:r>
                    </a:p>
                  </a:txBody>
                  <a:tcPr marL="7620" marR="7620" marT="7620" marB="0" anchor="ctr"/>
                </a:tc>
                <a:tc>
                  <a:txBody>
                    <a:bodyPr/>
                    <a:lstStyle/>
                    <a:p>
                      <a:pPr algn="ctr" fontAlgn="ctr"/>
                      <a:r>
                        <a:rPr lang="ru-RU" sz="1400" b="0" i="0" u="none" strike="noStrike">
                          <a:solidFill>
                            <a:srgbClr val="000000"/>
                          </a:solidFill>
                          <a:latin typeface="Times New Roman"/>
                        </a:rPr>
                        <a:t>18 471 967</a:t>
                      </a:r>
                    </a:p>
                  </a:txBody>
                  <a:tcPr marL="7620" marR="7620" marT="7620" marB="0" anchor="ctr"/>
                </a:tc>
              </a:tr>
              <a:tr h="357190">
                <a:tc>
                  <a:txBody>
                    <a:bodyPr/>
                    <a:lstStyle/>
                    <a:p>
                      <a:pPr algn="ctr" fontAlgn="ctr"/>
                      <a:r>
                        <a:rPr lang="ru-RU" sz="1400" b="1" i="0" u="none" strike="noStrike">
                          <a:solidFill>
                            <a:srgbClr val="000000"/>
                          </a:solidFill>
                          <a:latin typeface="Times New Roman"/>
                        </a:rPr>
                        <a:t>01 2</a:t>
                      </a:r>
                    </a:p>
                  </a:txBody>
                  <a:tcPr marL="7620" marR="7620" marT="7620" marB="0" anchor="ctr"/>
                </a:tc>
                <a:tc>
                  <a:txBody>
                    <a:bodyPr/>
                    <a:lstStyle/>
                    <a:p>
                      <a:pPr algn="l" fontAlgn="b"/>
                      <a:r>
                        <a:rPr lang="ru-RU" sz="1400" b="0" i="0" u="none" strike="noStrike">
                          <a:solidFill>
                            <a:srgbClr val="000000"/>
                          </a:solidFill>
                          <a:latin typeface="Times New Roman"/>
                        </a:rPr>
                        <a:t>Подпрограмма "Наследие"</a:t>
                      </a:r>
                    </a:p>
                  </a:txBody>
                  <a:tcPr marL="7620" marR="7620" marT="7620" marB="0" anchor="b"/>
                </a:tc>
                <a:tc>
                  <a:txBody>
                    <a:bodyPr/>
                    <a:lstStyle/>
                    <a:p>
                      <a:pPr algn="ctr" fontAlgn="ctr"/>
                      <a:r>
                        <a:rPr lang="ru-RU" sz="1400" b="0" i="0" u="none" strike="noStrike">
                          <a:solidFill>
                            <a:srgbClr val="000000"/>
                          </a:solidFill>
                          <a:latin typeface="Times New Roman"/>
                        </a:rPr>
                        <a:t>10 265 949</a:t>
                      </a:r>
                    </a:p>
                  </a:txBody>
                  <a:tcPr marL="7620" marR="7620" marT="7620" marB="0" anchor="ctr"/>
                </a:tc>
                <a:tc>
                  <a:txBody>
                    <a:bodyPr/>
                    <a:lstStyle/>
                    <a:p>
                      <a:pPr algn="ctr" fontAlgn="ctr"/>
                      <a:r>
                        <a:rPr lang="ru-RU" sz="1400" b="0" i="0" u="none" strike="noStrike">
                          <a:solidFill>
                            <a:srgbClr val="000000"/>
                          </a:solidFill>
                          <a:latin typeface="Times New Roman"/>
                        </a:rPr>
                        <a:t>16 706 075</a:t>
                      </a:r>
                    </a:p>
                  </a:txBody>
                  <a:tcPr marL="7620" marR="7620" marT="7620" marB="0" anchor="ctr"/>
                </a:tc>
                <a:tc>
                  <a:txBody>
                    <a:bodyPr/>
                    <a:lstStyle/>
                    <a:p>
                      <a:pPr algn="ctr" fontAlgn="ctr"/>
                      <a:r>
                        <a:rPr lang="ru-RU" sz="1400" b="0" i="0" u="none" strike="noStrike">
                          <a:solidFill>
                            <a:srgbClr val="000000"/>
                          </a:solidFill>
                          <a:latin typeface="Times New Roman"/>
                        </a:rPr>
                        <a:t>16 851 575</a:t>
                      </a:r>
                    </a:p>
                  </a:txBody>
                  <a:tcPr marL="7620" marR="7620" marT="7620" marB="0" anchor="ctr"/>
                </a:tc>
              </a:tr>
              <a:tr h="370840">
                <a:tc>
                  <a:txBody>
                    <a:bodyPr/>
                    <a:lstStyle/>
                    <a:p>
                      <a:pPr algn="ctr" rtl="0" fontAlgn="ctr"/>
                      <a:r>
                        <a:rPr lang="ru-RU" sz="1400" b="1" i="0" u="none" strike="noStrike">
                          <a:latin typeface="Times New Roman"/>
                        </a:rPr>
                        <a:t>01 3</a:t>
                      </a:r>
                    </a:p>
                  </a:txBody>
                  <a:tcPr marL="7620" marR="7620" marT="7620" marB="0" anchor="ctr"/>
                </a:tc>
                <a:tc>
                  <a:txBody>
                    <a:bodyPr/>
                    <a:lstStyle/>
                    <a:p>
                      <a:pPr algn="l" rtl="0" fontAlgn="ctr"/>
                      <a:r>
                        <a:rPr lang="ru-RU" sz="1400" b="0" i="0" u="none" strike="noStrike">
                          <a:latin typeface="Times New Roman"/>
                        </a:rPr>
                        <a:t>Подпрограмма "Управление муниципальной программой и обеспечение условий реализации" </a:t>
                      </a:r>
                    </a:p>
                  </a:txBody>
                  <a:tcPr marL="7620" marR="7620" marT="7620" marB="0" anchor="ctr"/>
                </a:tc>
                <a:tc>
                  <a:txBody>
                    <a:bodyPr/>
                    <a:lstStyle/>
                    <a:p>
                      <a:pPr algn="ctr" fontAlgn="ctr"/>
                      <a:r>
                        <a:rPr lang="ru-RU" sz="1400" b="0" i="0" u="none" strike="noStrike">
                          <a:latin typeface="Times New Roman"/>
                        </a:rPr>
                        <a:t>1 685 075</a:t>
                      </a:r>
                    </a:p>
                  </a:txBody>
                  <a:tcPr marL="7620" marR="7620" marT="7620" marB="0" anchor="ctr"/>
                </a:tc>
                <a:tc>
                  <a:txBody>
                    <a:bodyPr/>
                    <a:lstStyle/>
                    <a:p>
                      <a:pPr algn="ctr" fontAlgn="ctr"/>
                      <a:r>
                        <a:rPr lang="ru-RU" sz="1400" b="0" i="0" u="none" strike="noStrike">
                          <a:latin typeface="Times New Roman"/>
                        </a:rPr>
                        <a:t>1 685 075</a:t>
                      </a:r>
                    </a:p>
                  </a:txBody>
                  <a:tcPr marL="7620" marR="7620" marT="7620" marB="0" anchor="ctr"/>
                </a:tc>
                <a:tc>
                  <a:txBody>
                    <a:bodyPr/>
                    <a:lstStyle/>
                    <a:p>
                      <a:pPr algn="ctr" fontAlgn="ctr"/>
                      <a:r>
                        <a:rPr lang="ru-RU" sz="1400" b="0" i="0" u="none" strike="noStrike" dirty="0">
                          <a:latin typeface="Times New Roman"/>
                        </a:rPr>
                        <a:t>1 685 075</a:t>
                      </a:r>
                    </a:p>
                  </a:txBody>
                  <a:tcPr marL="7620" marR="7620" marT="7620" marB="0" anchor="ctr"/>
                </a:tc>
              </a:tr>
            </a:tbl>
          </a:graphicData>
        </a:graphic>
      </p:graphicFrame>
      <p:sp>
        <p:nvSpPr>
          <p:cNvPr id="6" name="Прямоугольник 5"/>
          <p:cNvSpPr/>
          <p:nvPr/>
        </p:nvSpPr>
        <p:spPr>
          <a:xfrm>
            <a:off x="7286644" y="2000240"/>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2025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2026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2027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fontAlgn="ctr"/>
                      <a:r>
                        <a:rPr lang="ru-RU" sz="1200" b="0" i="0" u="none" strike="noStrike">
                          <a:latin typeface="Times New Roman"/>
                        </a:rPr>
                        <a:t>19 888 550</a:t>
                      </a:r>
                    </a:p>
                  </a:txBody>
                  <a:tcPr marL="7620" marR="7620" marT="7620" marB="0" anchor="ctr"/>
                </a:tc>
                <a:tc>
                  <a:txBody>
                    <a:bodyPr/>
                    <a:lstStyle/>
                    <a:p>
                      <a:pPr algn="ctr" fontAlgn="ctr"/>
                      <a:r>
                        <a:rPr lang="ru-RU" sz="1200" b="0" i="0" u="none" strike="noStrike">
                          <a:latin typeface="Times New Roman"/>
                        </a:rPr>
                        <a:t>22 209 772</a:t>
                      </a:r>
                    </a:p>
                  </a:txBody>
                  <a:tcPr marL="7620" marR="7620" marT="7620" marB="0" anchor="ctr"/>
                </a:tc>
                <a:tc>
                  <a:txBody>
                    <a:bodyPr/>
                    <a:lstStyle/>
                    <a:p>
                      <a:pPr algn="ctr" fontAlgn="ctr"/>
                      <a:r>
                        <a:rPr lang="ru-RU" sz="1200" b="0" i="0" u="none" strike="noStrike">
                          <a:latin typeface="Times New Roman"/>
                        </a:rPr>
                        <a:t>22 209 772</a:t>
                      </a:r>
                    </a:p>
                  </a:txBody>
                  <a:tcPr marL="7620" marR="7620" marT="762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fontAlgn="ctr"/>
                      <a:r>
                        <a:rPr lang="ru-RU" sz="1200" b="0" i="0" u="none" strike="noStrike">
                          <a:latin typeface="Times New Roman"/>
                        </a:rPr>
                        <a:t> </a:t>
                      </a:r>
                    </a:p>
                  </a:txBody>
                  <a:tcPr marL="7620" marR="7620" marT="7620" marB="0" anchor="ctr"/>
                </a:tc>
                <a:tc>
                  <a:txBody>
                    <a:bodyPr/>
                    <a:lstStyle/>
                    <a:p>
                      <a:pPr algn="ctr" fontAlgn="ctr"/>
                      <a:r>
                        <a:rPr lang="ru-RU" sz="1200" b="0" i="0" u="none" strike="noStrike">
                          <a:latin typeface="Times New Roman"/>
                        </a:rPr>
                        <a:t> </a:t>
                      </a:r>
                    </a:p>
                  </a:txBody>
                  <a:tcPr marL="7620" marR="7620" marT="7620" marB="0" anchor="ctr"/>
                </a:tc>
                <a:tc>
                  <a:txBody>
                    <a:bodyPr/>
                    <a:lstStyle/>
                    <a:p>
                      <a:pPr algn="ctr" fontAlgn="ctr"/>
                      <a:r>
                        <a:rPr lang="ru-RU" sz="1200" b="0" i="0" u="none" strike="noStrike">
                          <a:latin typeface="Times New Roman"/>
                        </a:rPr>
                        <a:t> </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fontAlgn="ctr"/>
                      <a:r>
                        <a:rPr lang="ru-RU" sz="1200" b="0" i="0" u="none" strike="noStrike">
                          <a:latin typeface="Times New Roman"/>
                        </a:rPr>
                        <a:t>2 366 565</a:t>
                      </a:r>
                    </a:p>
                  </a:txBody>
                  <a:tcPr marL="7620" marR="7620" marT="7620" marB="0" anchor="ctr"/>
                </a:tc>
                <a:tc>
                  <a:txBody>
                    <a:bodyPr/>
                    <a:lstStyle/>
                    <a:p>
                      <a:pPr algn="ctr" fontAlgn="ctr"/>
                      <a:r>
                        <a:rPr lang="ru-RU" sz="1200" b="0" i="0" u="none" strike="noStrike">
                          <a:latin typeface="Times New Roman"/>
                        </a:rPr>
                        <a:t>2 366 565</a:t>
                      </a:r>
                    </a:p>
                  </a:txBody>
                  <a:tcPr marL="7620" marR="7620" marT="7620" marB="0" anchor="ctr"/>
                </a:tc>
                <a:tc>
                  <a:txBody>
                    <a:bodyPr/>
                    <a:lstStyle/>
                    <a:p>
                      <a:pPr algn="ctr" fontAlgn="ctr"/>
                      <a:r>
                        <a:rPr lang="ru-RU" sz="1200" b="0" i="0" u="none" strike="noStrike">
                          <a:latin typeface="Times New Roman"/>
                        </a:rPr>
                        <a:t>2 366 565</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fontAlgn="ctr"/>
                      <a:r>
                        <a:rPr lang="ru-RU" sz="1200" b="0" i="0" u="none" strike="noStrike">
                          <a:latin typeface="Times New Roman"/>
                        </a:rPr>
                        <a:t>5 477 082</a:t>
                      </a:r>
                    </a:p>
                  </a:txBody>
                  <a:tcPr marL="7620" marR="7620" marT="7620" marB="0" anchor="ctr"/>
                </a:tc>
                <a:tc>
                  <a:txBody>
                    <a:bodyPr/>
                    <a:lstStyle/>
                    <a:p>
                      <a:pPr algn="ctr" fontAlgn="ctr"/>
                      <a:r>
                        <a:rPr lang="ru-RU" sz="1200" b="0" i="0" u="none" strike="noStrike">
                          <a:latin typeface="Times New Roman"/>
                        </a:rPr>
                        <a:t>4 513 590</a:t>
                      </a:r>
                    </a:p>
                  </a:txBody>
                  <a:tcPr marL="7620" marR="7620" marT="7620" marB="0" anchor="ctr"/>
                </a:tc>
                <a:tc>
                  <a:txBody>
                    <a:bodyPr/>
                    <a:lstStyle/>
                    <a:p>
                      <a:pPr algn="ctr" fontAlgn="ctr"/>
                      <a:r>
                        <a:rPr lang="ru-RU" sz="1200" b="0" i="0" u="none" strike="noStrike">
                          <a:latin typeface="Times New Roman"/>
                        </a:rPr>
                        <a:t>4 513 590</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fontAlgn="ctr"/>
                      <a:r>
                        <a:rPr lang="ru-RU" sz="1200" b="0" i="0" u="none" strike="noStrike">
                          <a:latin typeface="Times New Roman"/>
                        </a:rPr>
                        <a:t>12 044 903</a:t>
                      </a:r>
                    </a:p>
                  </a:txBody>
                  <a:tcPr marL="7620" marR="7620" marT="7620" marB="0" anchor="ctr"/>
                </a:tc>
                <a:tc>
                  <a:txBody>
                    <a:bodyPr/>
                    <a:lstStyle/>
                    <a:p>
                      <a:pPr algn="ctr" fontAlgn="ctr"/>
                      <a:r>
                        <a:rPr lang="ru-RU" sz="1200" b="0" i="0" u="none" strike="noStrike">
                          <a:latin typeface="Times New Roman"/>
                        </a:rPr>
                        <a:t>15 329 617</a:t>
                      </a:r>
                    </a:p>
                  </a:txBody>
                  <a:tcPr marL="7620" marR="7620" marT="7620" marB="0" anchor="ctr"/>
                </a:tc>
                <a:tc>
                  <a:txBody>
                    <a:bodyPr/>
                    <a:lstStyle/>
                    <a:p>
                      <a:pPr algn="ctr" fontAlgn="ctr"/>
                      <a:r>
                        <a:rPr lang="ru-RU" sz="1200" b="0" i="0" u="none" strike="noStrike" dirty="0">
                          <a:latin typeface="Times New Roman"/>
                        </a:rPr>
                        <a:t>15 329 617</a:t>
                      </a:r>
                    </a:p>
                  </a:txBody>
                  <a:tcPr marL="7620" marR="7620" marT="762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76542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2027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latin typeface="Times New Roman" pitchFamily="18" charset="0"/>
                          <a:cs typeface="Times New Roman" pitchFamily="18" charset="0"/>
                        </a:rPr>
                        <a:t>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образования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297 364 426</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405 403 258</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341 141 848</a:t>
                      </a:r>
                    </a:p>
                  </a:txBody>
                  <a:tcPr marL="7620" marR="7620" marT="762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2 514 638</a:t>
                      </a:r>
                    </a:p>
                  </a:txBody>
                  <a:tcPr marL="7620" marR="7620" marT="7620" marB="0" anchor="ctr"/>
                </a:tc>
                <a:tc>
                  <a:txBody>
                    <a:bodyPr/>
                    <a:lstStyle/>
                    <a:p>
                      <a:pPr algn="ctr" fontAlgn="ctr"/>
                      <a:r>
                        <a:rPr lang="ru-RU" sz="1400" b="0" i="0" u="none" strike="noStrike">
                          <a:latin typeface="Times New Roman"/>
                        </a:rPr>
                        <a:t>1 248 083</a:t>
                      </a:r>
                    </a:p>
                  </a:txBody>
                  <a:tcPr marL="7620" marR="7620" marT="7620" marB="0" anchor="ctr"/>
                </a:tc>
                <a:tc>
                  <a:txBody>
                    <a:bodyPr/>
                    <a:lstStyle/>
                    <a:p>
                      <a:pPr algn="ctr" fontAlgn="ctr"/>
                      <a:r>
                        <a:rPr lang="ru-RU" sz="1400" b="0" i="0" u="none" strike="noStrike">
                          <a:latin typeface="Times New Roman"/>
                        </a:rPr>
                        <a:t>1 248 083</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дошкольного и общего образования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286 495 750</a:t>
                      </a:r>
                    </a:p>
                  </a:txBody>
                  <a:tcPr marL="7620" marR="7620" marT="7620" marB="0" anchor="ctr"/>
                </a:tc>
                <a:tc>
                  <a:txBody>
                    <a:bodyPr/>
                    <a:lstStyle/>
                    <a:p>
                      <a:pPr algn="ctr" fontAlgn="ctr"/>
                      <a:r>
                        <a:rPr lang="ru-RU" sz="1400" b="0" i="0" u="none" strike="noStrike">
                          <a:latin typeface="Times New Roman"/>
                        </a:rPr>
                        <a:t>398 633 691</a:t>
                      </a:r>
                    </a:p>
                  </a:txBody>
                  <a:tcPr marL="7620" marR="7620" marT="7620" marB="0" anchor="ctr"/>
                </a:tc>
                <a:tc>
                  <a:txBody>
                    <a:bodyPr/>
                    <a:lstStyle/>
                    <a:p>
                      <a:pPr algn="ctr" fontAlgn="ctr"/>
                      <a:r>
                        <a:rPr lang="ru-RU" sz="1400" b="0" i="0" u="none" strike="noStrike">
                          <a:latin typeface="Times New Roman"/>
                        </a:rPr>
                        <a:t>334 372 281</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дополнительного образования и системы воспитания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8 354 038</a:t>
                      </a:r>
                    </a:p>
                  </a:txBody>
                  <a:tcPr marL="7620" marR="7620" marT="7620" marB="0" anchor="ctr"/>
                </a:tc>
                <a:tc>
                  <a:txBody>
                    <a:bodyPr/>
                    <a:lstStyle/>
                    <a:p>
                      <a:pPr algn="ctr" fontAlgn="ctr"/>
                      <a:r>
                        <a:rPr lang="ru-RU" sz="1400" b="0" i="0" u="none" strike="noStrike">
                          <a:latin typeface="Times New Roman"/>
                        </a:rPr>
                        <a:t>5 521 484</a:t>
                      </a:r>
                    </a:p>
                  </a:txBody>
                  <a:tcPr marL="7620" marR="7620" marT="7620" marB="0" anchor="ctr"/>
                </a:tc>
                <a:tc>
                  <a:txBody>
                    <a:bodyPr/>
                    <a:lstStyle/>
                    <a:p>
                      <a:pPr algn="ctr" fontAlgn="ctr"/>
                      <a:r>
                        <a:rPr lang="ru-RU" sz="1400" b="0" i="0" u="none" strike="noStrike" dirty="0">
                          <a:latin typeface="Times New Roman"/>
                        </a:rPr>
                        <a:t>5 521 484</a:t>
                      </a:r>
                    </a:p>
                  </a:txBody>
                  <a:tcPr marL="7620" marR="7620" marT="762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7429520"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2027 </a:t>
                      </a:r>
                      <a:r>
                        <a:rPr lang="ru-RU" sz="1400" b="1" i="0" u="none" strike="noStrike" dirty="0">
                          <a:solidFill>
                            <a:srgbClr val="000000"/>
                          </a:solidFill>
                          <a:latin typeface="Times New Roman"/>
                        </a:rPr>
                        <a:t>год</a:t>
                      </a: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1400" dirty="0">
                          <a:latin typeface="Times New Roman"/>
                          <a:ea typeface="Times New Roman"/>
                          <a:cs typeface="Times New Roman"/>
                        </a:rPr>
                        <a:t>400 000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a:lnSpc>
                          <a:spcPct val="115000"/>
                        </a:lnSpc>
                        <a:spcAft>
                          <a:spcPts val="1000"/>
                        </a:spcAft>
                      </a:pPr>
                      <a:r>
                        <a:rPr lang="ru-RU" sz="1400">
                          <a:latin typeface="Times New Roman"/>
                          <a:ea typeface="Times New Roman"/>
                          <a:cs typeface="Times New Roman"/>
                        </a:rPr>
                        <a:t>400 000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100 000</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291338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2027 </a:t>
                      </a:r>
                      <a:r>
                        <a:rPr lang="ru-RU" sz="1400" b="1" i="0" u="none" strike="noStrike" dirty="0">
                          <a:solidFill>
                            <a:schemeClr val="tx1"/>
                          </a:solidFill>
                          <a:latin typeface="Times New Roman"/>
                        </a:rPr>
                        <a:t>год</a:t>
                      </a: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08</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dirty="0">
                          <a:latin typeface="Times New Roman"/>
                          <a:ea typeface="Times New Roman"/>
                          <a:cs typeface="Times New Roman"/>
                        </a:rPr>
                        <a:t>3 259 374</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836 183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836 183</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"Повышение эффективности реализации молодежной политики"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70 000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"Реализация муниципальной политики в сфере физической культуры и спорта"</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150 000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08 4</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"Оздоровление и отдых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3 039 374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616 183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616 183</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2027 </a:t>
                      </a:r>
                      <a:r>
                        <a:rPr lang="ru-RU" sz="1400" b="1" i="0" u="none" strike="noStrike" dirty="0">
                          <a:solidFill>
                            <a:srgbClr val="000000"/>
                          </a:solidFill>
                          <a:latin typeface="Times New Roman"/>
                        </a:rPr>
                        <a:t>год</a:t>
                      </a: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dirty="0">
                          <a:latin typeface="Times New Roman"/>
                          <a:ea typeface="Times New Roman"/>
                          <a:cs typeface="Times New Roman"/>
                        </a:rPr>
                        <a:t>9 234 754</a:t>
                      </a:r>
                      <a:endParaRPr lang="ru-RU" sz="12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9 352 573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12 291 444</a:t>
                      </a:r>
                      <a:endParaRPr lang="ru-RU" sz="1200">
                        <a:latin typeface="Calibri"/>
                        <a:ea typeface="Times New Roman"/>
                        <a:cs typeface="Times New Roman"/>
                      </a:endParaRPr>
                    </a:p>
                  </a:txBody>
                  <a:tcPr marL="68580" marR="68580" marT="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9 234 754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9 352 573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dirty="0">
                          <a:latin typeface="Times New Roman"/>
                          <a:ea typeface="Times New Roman"/>
                          <a:cs typeface="Times New Roman"/>
                        </a:rPr>
                        <a:t>12 291 444</a:t>
                      </a:r>
                      <a:endParaRPr lang="ru-RU" sz="12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2025-2027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2025 </a:t>
            </a:r>
            <a:r>
              <a:rPr lang="ru-RU" sz="1600" b="1" dirty="0">
                <a:solidFill>
                  <a:schemeClr val="tx1"/>
                </a:solidFill>
              </a:rPr>
              <a:t>году составит</a:t>
            </a:r>
          </a:p>
          <a:p>
            <a:pPr algn="ctr">
              <a:defRPr/>
            </a:pPr>
            <a:r>
              <a:rPr lang="ru-RU" sz="1600" dirty="0" smtClean="0">
                <a:solidFill>
                  <a:schemeClr val="tx1"/>
                </a:solidFill>
              </a:rPr>
              <a:t>9 234 754</a:t>
            </a:r>
            <a:r>
              <a:rPr lang="ru-RU" sz="1600" b="1" dirty="0" smtClean="0">
                <a:solidFill>
                  <a:schemeClr val="tx1"/>
                </a:solidFill>
              </a:rPr>
              <a:t>,00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2026 </a:t>
            </a:r>
            <a:r>
              <a:rPr lang="ru-RU" sz="1600" b="1" dirty="0">
                <a:solidFill>
                  <a:schemeClr val="tx1"/>
                </a:solidFill>
              </a:rPr>
              <a:t>году – </a:t>
            </a:r>
            <a:r>
              <a:rPr lang="ru-RU" sz="1600" dirty="0" smtClean="0">
                <a:solidFill>
                  <a:schemeClr val="tx1"/>
                </a:solidFill>
              </a:rPr>
              <a:t>9 352 573</a:t>
            </a:r>
            <a:r>
              <a:rPr lang="ru-RU" sz="1600" b="1" dirty="0" smtClean="0">
                <a:solidFill>
                  <a:schemeClr val="tx1"/>
                </a:solidFill>
              </a:rPr>
              <a:t>,00 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2027 </a:t>
            </a:r>
            <a:r>
              <a:rPr lang="ru-RU" sz="1600" b="1" dirty="0">
                <a:solidFill>
                  <a:schemeClr val="tx1"/>
                </a:solidFill>
              </a:rPr>
              <a:t>году – </a:t>
            </a:r>
            <a:r>
              <a:rPr lang="ru-RU" sz="1600" dirty="0" smtClean="0">
                <a:solidFill>
                  <a:schemeClr val="tx1"/>
                </a:solidFill>
              </a:rPr>
              <a:t>12 291 444</a:t>
            </a:r>
            <a:r>
              <a:rPr lang="ru-RU" sz="1600" b="1" dirty="0" smtClean="0">
                <a:solidFill>
                  <a:schemeClr val="tx1"/>
                </a:solidFill>
              </a:rPr>
              <a:t>,00 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428728" y="450057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243269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2025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2026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2027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a:lnSpc>
                          <a:spcPct val="115000"/>
                        </a:lnSpc>
                        <a:spcAft>
                          <a:spcPts val="1000"/>
                        </a:spcAft>
                      </a:pPr>
                      <a:r>
                        <a:rPr lang="ru-RU" sz="1400" dirty="0">
                          <a:latin typeface="Times New Roman"/>
                          <a:ea typeface="Times New Roman"/>
                          <a:cs typeface="Times New Roman"/>
                        </a:rPr>
                        <a:t>200 000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a:lnSpc>
                          <a:spcPct val="115000"/>
                        </a:lnSpc>
                        <a:spcAft>
                          <a:spcPts val="1000"/>
                        </a:spcAft>
                      </a:pPr>
                      <a:r>
                        <a:rPr lang="ru-RU" sz="1400">
                          <a:latin typeface="Times New Roman"/>
                          <a:ea typeface="Times New Roman"/>
                          <a:cs typeface="Times New Roman"/>
                        </a:rPr>
                        <a:t>200 000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100 000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100 000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4500570"/>
            <a:ext cx="2336797" cy="1643074"/>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500174"/>
          <a:ext cx="8715433" cy="3366195"/>
        </p:xfrm>
        <a:graphic>
          <a:graphicData uri="http://schemas.openxmlformats.org/drawingml/2006/table">
            <a:tbl>
              <a:tblPr firstRow="1" bandRow="1">
                <a:tableStyleId>{D03447BB-5D67-496B-8E87-E561075AD55C}</a:tableStyleId>
              </a:tblPr>
              <a:tblGrid>
                <a:gridCol w="1571635"/>
                <a:gridCol w="4067765"/>
                <a:gridCol w="1171823"/>
                <a:gridCol w="952106"/>
                <a:gridCol w="952104"/>
              </a:tblGrid>
              <a:tr h="475558">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2025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2026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2027 </a:t>
                      </a:r>
                      <a:r>
                        <a:rPr lang="ru-RU" sz="1400" u="none" strike="noStrike" dirty="0">
                          <a:latin typeface="Times New Roman" pitchFamily="18" charset="0"/>
                          <a:cs typeface="Times New Roman" pitchFamily="18" charset="0"/>
                        </a:rPr>
                        <a:t>год</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r>
              <a:tr h="5368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"Повышение эффективности управления муниципальными финансами"</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12 470 038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8 700 006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8 400 918</a:t>
                      </a:r>
                      <a:endParaRPr lang="ru-RU" sz="1100">
                        <a:latin typeface="Calibri"/>
                        <a:ea typeface="Times New Roman"/>
                        <a:cs typeface="Times New Roman"/>
                      </a:endParaRPr>
                    </a:p>
                  </a:txBody>
                  <a:tcPr marL="68580" marR="68580" marT="0" marB="0" anchor="ctr"/>
                </a:tc>
              </a:tr>
              <a:tr h="273499">
                <a:tc>
                  <a:txBody>
                    <a:bodyPr/>
                    <a:lstStyle/>
                    <a:p>
                      <a:pPr algn="ctr">
                        <a:lnSpc>
                          <a:spcPct val="115000"/>
                        </a:lnSpc>
                        <a:spcAft>
                          <a:spcPts val="1000"/>
                        </a:spcAft>
                      </a:pPr>
                      <a:r>
                        <a:rPr lang="ru-RU" sz="1400" b="1" i="1">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i="1">
                          <a:solidFill>
                            <a:srgbClr val="000000"/>
                          </a:solidFill>
                          <a:latin typeface="Times New Roman"/>
                          <a:ea typeface="Times New Roman"/>
                          <a:cs typeface="Times New Roman"/>
                        </a:rPr>
                        <a:t>из них:</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73499">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14 1</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solidFill>
                            <a:srgbClr val="000000"/>
                          </a:solidFill>
                          <a:latin typeface="Times New Roman"/>
                          <a:ea typeface="Times New Roman"/>
                          <a:cs typeface="Times New Roman"/>
                        </a:rPr>
                        <a:t>Подпрограмма </a:t>
                      </a:r>
                      <a:r>
                        <a:rPr lang="ru-RU" sz="1400" dirty="0" smtClean="0">
                          <a:solidFill>
                            <a:srgbClr val="000000"/>
                          </a:solidFill>
                          <a:latin typeface="Times New Roman"/>
                          <a:ea typeface="Times New Roman"/>
                          <a:cs typeface="Times New Roman"/>
                        </a:rPr>
                        <a:t>«Управление </a:t>
                      </a:r>
                      <a:r>
                        <a:rPr lang="ru-RU" sz="1400" dirty="0">
                          <a:solidFill>
                            <a:srgbClr val="000000"/>
                          </a:solidFill>
                          <a:latin typeface="Times New Roman"/>
                          <a:ea typeface="Times New Roman"/>
                          <a:cs typeface="Times New Roman"/>
                        </a:rPr>
                        <a:t>муниципальным долгом" муниципальной программы "Повышение эффективности управления муниципальными финансами в Льговском районе Курской области"</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1 170</a:t>
                      </a:r>
                      <a:endParaRPr lang="ru-RU" sz="1100">
                        <a:latin typeface="Calibri"/>
                        <a:ea typeface="Times New Roman"/>
                        <a:cs typeface="Times New Roman"/>
                      </a:endParaRPr>
                    </a:p>
                  </a:txBody>
                  <a:tcPr marL="68580" marR="68580" marT="0" marB="0" anchor="ctr"/>
                </a:tc>
              </a:tr>
              <a:tr h="6081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14 2</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"Эффективная система межбюджетных отношений"</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7 494 135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6 370 014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5 995 308</a:t>
                      </a:r>
                      <a:endParaRPr lang="ru-RU" sz="1100">
                        <a:latin typeface="Calibri"/>
                        <a:ea typeface="Times New Roman"/>
                        <a:cs typeface="Times New Roman"/>
                      </a:endParaRPr>
                    </a:p>
                  </a:txBody>
                  <a:tcPr marL="68580" marR="68580" marT="0" marB="0" anchor="ctr"/>
                </a:tc>
              </a:tr>
              <a:tr h="475558">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14 3</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"Управление муниципальной программой и обеспечение условий реализации"</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a:ea typeface="Times New Roman"/>
                          <a:cs typeface="Times New Roman"/>
                        </a:rPr>
                        <a:t>4 974 733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a:latin typeface="Times New Roman"/>
                          <a:ea typeface="Times New Roman"/>
                          <a:cs typeface="Times New Roman"/>
                        </a:rPr>
                        <a:t>2 328 822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dirty="0">
                          <a:latin typeface="Times New Roman"/>
                          <a:ea typeface="Times New Roman"/>
                          <a:cs typeface="Times New Roman"/>
                        </a:rPr>
                        <a:t>2 404 440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071546"/>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1928794" y="5000636"/>
            <a:ext cx="1714512" cy="1653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5513040" y="5072074"/>
            <a:ext cx="1913843" cy="1571636"/>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9" y="1285860"/>
            <a:ext cx="3143271" cy="3861736"/>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715008" y="4714884"/>
            <a:ext cx="2185680" cy="18733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Прямоугольник 6"/>
          <p:cNvSpPr/>
          <p:nvPr/>
        </p:nvSpPr>
        <p:spPr>
          <a:xfrm>
            <a:off x="3929058" y="1357298"/>
            <a:ext cx="4071966" cy="3508653"/>
          </a:xfrm>
          <a:prstGeom prst="rect">
            <a:avLst/>
          </a:prstGeom>
          <a:solidFill>
            <a:schemeClr val="bg1"/>
          </a:solidFill>
        </p:spPr>
        <p:txBody>
          <a:bodyPr wrap="square">
            <a:spAutoFit/>
          </a:bodyPr>
          <a:lstStyle/>
          <a:p>
            <a:pPr algn="just"/>
            <a:r>
              <a:rPr lang="ru-RU" sz="1200" dirty="0" smtClean="0">
                <a:solidFill>
                  <a:srgbClr val="00B050"/>
                </a:solidFill>
                <a:latin typeface="Times New Roman" pitchFamily="18" charset="0"/>
                <a:cs typeface="Times New Roman" pitchFamily="18" charset="0"/>
              </a:rPr>
              <a:t>МУНИЦИПАЛЬНЫЙ </a:t>
            </a:r>
            <a:r>
              <a:rPr lang="ru-RU" sz="1200" u="sng" dirty="0" smtClean="0">
                <a:solidFill>
                  <a:srgbClr val="00B050"/>
                </a:solidFill>
                <a:latin typeface="Times New Roman" pitchFamily="18" charset="0"/>
                <a:cs typeface="Times New Roman" pitchFamily="18" charset="0"/>
              </a:rPr>
              <a:t> ДОЛГ</a:t>
            </a:r>
            <a:r>
              <a:rPr lang="ru-RU" sz="1200" dirty="0" smtClean="0">
                <a:solidFill>
                  <a:srgbClr val="00B050"/>
                </a:solidFill>
                <a:latin typeface="Times New Roman" pitchFamily="18" charset="0"/>
                <a:cs typeface="Times New Roman" pitchFamily="18"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2025 год до 1 177 000,00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2026 год до 1 176 000,00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2027 год до 1 200 000,00 рублей. </a:t>
            </a: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01.01.2026 года запланирован в сумме 1 170 000,00 рублей, на 01.01.2027 года – в сумме 1 170 000,00 рублей, на 01.01.2028 года – в сумме 1 170 000,00 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9" name="Рисунок 8"/>
          <p:cNvPicPr/>
          <p:nvPr/>
        </p:nvPicPr>
        <p:blipFill>
          <a:blip r:embed="rId4"/>
          <a:srcRect/>
          <a:stretch>
            <a:fillRect/>
          </a:stretch>
        </p:blipFill>
        <p:spPr bwMode="auto">
          <a:xfrm>
            <a:off x="1500166" y="4714884"/>
            <a:ext cx="2857520" cy="2028853"/>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928662" y="3714752"/>
            <a:ext cx="1714512"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928662" y="5429264"/>
            <a:ext cx="1714512"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714752"/>
            <a:ext cx="1500198" cy="1000132"/>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500198" cy="1000132"/>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4893</TotalTime>
  <Words>6796</Words>
  <PresentationFormat>Экран (4:3)</PresentationFormat>
  <Paragraphs>1537</Paragraphs>
  <Slides>51</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51</vt:i4>
      </vt:variant>
    </vt:vector>
  </HeadingPairs>
  <TitlesOfParts>
    <vt:vector size="52"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2025 год и плановый период 2026 и 2027 годов</vt:lpstr>
      <vt:lpstr>Основные направления бюджетной политики в области расходов на 2025 год и на плановый период 2026 и 2027 годов</vt:lpstr>
      <vt:lpstr>             Показатели социально – экономического развития Льговского района Курской области на 2025 год и на плановый период  2026-2027 годов </vt:lpstr>
      <vt:lpstr>Слайд 13</vt:lpstr>
      <vt:lpstr>ЭТАПЫ БЮДЖЕТНОГО ПРОЦЕССА</vt:lpstr>
      <vt:lpstr>ОСНОВНЫЕ ХАРАКТЕРИСТИКИ ПРОЕКТА  БЮДЖЕТА ЛЬГОВСКОГО РАЙОНА КУРСКОЙ ОБЛАСТИ НА 2025 ГОД И НА ПЛАНОВЫЙ ПЕРИОД 2026 И 2027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vt:lpstr>
      <vt:lpstr>ДИНАМИКА ДОХОДОВ  БЮДЖЕТА</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2025 ГОД И ПЛАНОВЫЙ ПЕРИОД 2026 И 2027 ГОДОВ  ГОДОВ [1]</vt:lpstr>
      <vt:lpstr>ОБЪЕМ БЕЗВОЗМЕЗДНЫХ ПОСТУПЛЕНИЙ ИЗ ОБЛАСТНОГО БЮДЖЕТА В БЮДЖЕТ МУНИЦИПАЛЬНОГО РАЙОНА НА 2025 ГОД И ПЛАНОВЫЙ ПЕРИОД 2026 И 2027 ГОДОВ [2]</vt:lpstr>
      <vt:lpstr>ОБЪЕМ БЕЗВОЗМЕЗДНЫХ ПОСТУПЛЕНИЙ ИЗ ОБЛАСТНОГО БЮДЖЕТА В БЮДЖЕТ МУНИЦИПАЛЬНОГО РАЙОНА НА 2025 ГОД И ПЛАНОВЫЙ ПЕРИОД 2026 И 2027 ГОДОВ [3]</vt:lpstr>
      <vt:lpstr>ОБЪЕМ БЕЗВОЗМЕЗДНЫХ ПОСТУПЛЕНИЙ ИЗ ОБЛАСТНОГО БЮДЖЕТА В БЮДЖЕТ МУНИЦИПАЛЬНОГО РАЙОНА НА 2025 ГОД И ПЛАНОВЫЙ ПЕРИОД 2026 И 2027 ГОДОВ [4]</vt:lpstr>
      <vt:lpstr>ОБЪЕМ БЕЗВОЗМЕЗДНЫХ ПОСТУПЛЕНИЙ ИЗ ОБЛАСТНОГО БЮДЖЕТА В БЮДЖЕТ МУНИЦИПАЛЬНОГО РАЙОНА НА 2025 ГОД И ПЛАНОВЫЙ ПЕРИОД 2026 И 2027 ГОДОВ [5]</vt:lpstr>
      <vt:lpstr>ОБЪЕМ БЕЗВОЗМЕЗДНЫХ ПОСТУПЛЕНИЙ ИЗ ОБЛАСТНОГО БЮДЖЕТА В БЮДЖЕТ МУНИЦИПАЛЬНОГО РАЙОНА НА 2025 ГОД И ПЛАНОВЫЙ ПЕРИОД 2026 И 2027 ГОДОВ [6]</vt:lpstr>
      <vt:lpstr>ОБЪЕМ БЕЗВОЗМЕЗДНЫХ ПОСТУПЛЕНИЙ ИЗ ОБЛАСТНОГО БЮДЖЕТА В БЮДЖЕТ МУНИЦИПАЛЬНОГО РАЙОНА НА 2025 ГОД И ПЛАНОВЫЙ ПЕРИОД 2026 И 2027 ГОДОВ [7]</vt:lpstr>
      <vt:lpstr>РАСХОДЫ БЮДЖЕТА ПО ОСНОВНЫМ ФУНКЦИЯМ   </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47</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526</cp:revision>
  <dcterms:modified xsi:type="dcterms:W3CDTF">2025-02-26T13:10:55Z</dcterms:modified>
</cp:coreProperties>
</file>